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handoutMasterIdLst>
    <p:handoutMasterId r:id="rId72"/>
  </p:handoutMasterIdLst>
  <p:sldIdLst>
    <p:sldId id="1055" r:id="rId2"/>
    <p:sldId id="1117" r:id="rId3"/>
    <p:sldId id="1056" r:id="rId4"/>
    <p:sldId id="1063" r:id="rId5"/>
    <p:sldId id="1065" r:id="rId6"/>
    <p:sldId id="1066" r:id="rId7"/>
    <p:sldId id="1067" r:id="rId8"/>
    <p:sldId id="1060" r:id="rId9"/>
    <p:sldId id="1016" r:id="rId10"/>
    <p:sldId id="1068" r:id="rId11"/>
    <p:sldId id="1061" r:id="rId12"/>
    <p:sldId id="1062" r:id="rId13"/>
    <p:sldId id="1069" r:id="rId14"/>
    <p:sldId id="1071" r:id="rId15"/>
    <p:sldId id="1072" r:id="rId16"/>
    <p:sldId id="1070" r:id="rId17"/>
    <p:sldId id="1073" r:id="rId18"/>
    <p:sldId id="1074" r:id="rId19"/>
    <p:sldId id="1075" r:id="rId20"/>
    <p:sldId id="1076" r:id="rId21"/>
    <p:sldId id="1077" r:id="rId22"/>
    <p:sldId id="1078" r:id="rId23"/>
    <p:sldId id="1079" r:id="rId24"/>
    <p:sldId id="1080" r:id="rId25"/>
    <p:sldId id="1081" r:id="rId26"/>
    <p:sldId id="1082" r:id="rId27"/>
    <p:sldId id="1083" r:id="rId28"/>
    <p:sldId id="1084" r:id="rId29"/>
    <p:sldId id="1085" r:id="rId30"/>
    <p:sldId id="1086" r:id="rId31"/>
    <p:sldId id="1087" r:id="rId32"/>
    <p:sldId id="1088" r:id="rId33"/>
    <p:sldId id="1089" r:id="rId34"/>
    <p:sldId id="1090" r:id="rId35"/>
    <p:sldId id="1091" r:id="rId36"/>
    <p:sldId id="1092" r:id="rId37"/>
    <p:sldId id="1093" r:id="rId38"/>
    <p:sldId id="1094" r:id="rId39"/>
    <p:sldId id="1095" r:id="rId40"/>
    <p:sldId id="1096" r:id="rId41"/>
    <p:sldId id="1097" r:id="rId42"/>
    <p:sldId id="1098" r:id="rId43"/>
    <p:sldId id="1099" r:id="rId44"/>
    <p:sldId id="1101" r:id="rId45"/>
    <p:sldId id="1100" r:id="rId46"/>
    <p:sldId id="1102" r:id="rId47"/>
    <p:sldId id="1103" r:id="rId48"/>
    <p:sldId id="1104" r:id="rId49"/>
    <p:sldId id="1105" r:id="rId50"/>
    <p:sldId id="1106" r:id="rId51"/>
    <p:sldId id="1107" r:id="rId52"/>
    <p:sldId id="1108" r:id="rId53"/>
    <p:sldId id="1109" r:id="rId54"/>
    <p:sldId id="1111" r:id="rId55"/>
    <p:sldId id="1110" r:id="rId56"/>
    <p:sldId id="1112" r:id="rId57"/>
    <p:sldId id="1113" r:id="rId58"/>
    <p:sldId id="1114" r:id="rId59"/>
    <p:sldId id="1115" r:id="rId60"/>
    <p:sldId id="1116" r:id="rId61"/>
    <p:sldId id="1121" r:id="rId62"/>
    <p:sldId id="1119" r:id="rId63"/>
    <p:sldId id="1120" r:id="rId64"/>
    <p:sldId id="1124" r:id="rId65"/>
    <p:sldId id="1118" r:id="rId66"/>
    <p:sldId id="1123" r:id="rId67"/>
    <p:sldId id="1122" r:id="rId68"/>
    <p:sldId id="1125" r:id="rId69"/>
    <p:sldId id="1126" r:id="rId7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25" userDrawn="1">
          <p15:clr>
            <a:srgbClr val="A4A3A4"/>
          </p15:clr>
        </p15:guide>
        <p15:guide id="3" pos="7355" userDrawn="1">
          <p15:clr>
            <a:srgbClr val="A4A3A4"/>
          </p15:clr>
        </p15:guide>
        <p15:guide id="5" orient="horz" pos="414" userDrawn="1">
          <p15:clr>
            <a:srgbClr val="A4A3A4"/>
          </p15:clr>
        </p15:guide>
        <p15:guide id="6" orient="horz" pos="754" userDrawn="1">
          <p15:clr>
            <a:srgbClr val="A4A3A4"/>
          </p15:clr>
        </p15:guide>
        <p15:guide id="7" pos="50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ext uri="{19B8F6BF-5375-455C-9EA6-DF929625EA0E}">
        <p15:presenceInfo xmlns:p15="http://schemas.microsoft.com/office/powerpoint/2012/main" userId="Microsoft Office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3F6FF"/>
    <a:srgbClr val="D0E2F3"/>
    <a:srgbClr val="42F7FF"/>
    <a:srgbClr val="FFFFFF"/>
    <a:srgbClr val="FF7C41"/>
    <a:srgbClr val="04090B"/>
    <a:srgbClr val="01A2AD"/>
    <a:srgbClr val="000000"/>
    <a:srgbClr val="00C2CC"/>
    <a:srgbClr val="0492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022" autoAdjust="0"/>
    <p:restoredTop sz="95610" autoAdjust="0"/>
  </p:normalViewPr>
  <p:slideViewPr>
    <p:cSldViewPr snapToGrid="0" showGuides="1">
      <p:cViewPr varScale="1">
        <p:scale>
          <a:sx n="50" d="100"/>
          <a:sy n="50" d="100"/>
        </p:scale>
        <p:origin x="43" y="1114"/>
      </p:cViewPr>
      <p:guideLst>
        <p:guide pos="325"/>
        <p:guide pos="7355"/>
        <p:guide orient="horz" pos="414"/>
        <p:guide orient="horz" pos="754"/>
        <p:guide pos="506"/>
      </p:guideLst>
    </p:cSldViewPr>
  </p:slideViewPr>
  <p:outlineViewPr>
    <p:cViewPr>
      <p:scale>
        <a:sx n="100" d="100"/>
        <a:sy n="100" d="100"/>
      </p:scale>
      <p:origin x="0" y="-3998"/>
    </p:cViewPr>
  </p:outlineViewPr>
  <p:notesTextViewPr>
    <p:cViewPr>
      <p:scale>
        <a:sx n="1" d="1"/>
        <a:sy n="1" d="1"/>
      </p:scale>
      <p:origin x="0" y="0"/>
    </p:cViewPr>
  </p:notesTextViewPr>
  <p:sorterViewPr>
    <p:cViewPr>
      <p:scale>
        <a:sx n="66" d="100"/>
        <a:sy n="66" d="100"/>
      </p:scale>
      <p:origin x="0" y="0"/>
    </p:cViewPr>
  </p:sorterViewPr>
  <p:notesViewPr>
    <p:cSldViewPr snapToGrid="0" showGuides="1">
      <p:cViewPr varScale="1">
        <p:scale>
          <a:sx n="59" d="100"/>
          <a:sy n="59" d="100"/>
        </p:scale>
        <p:origin x="3226" y="6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1BB8B09B-DF5B-4B27-B830-C6B0D79290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BCA5C2C-C5BA-4F67-B85F-B8E4D813B6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1CD74D7-79E5-4905-B065-8556B1424564}" type="datetimeFigureOut">
              <a:rPr lang="zh-CN" altLang="en-US" smtClean="0"/>
              <a:t>2021/10/9</a:t>
            </a:fld>
            <a:endParaRPr lang="zh-CN" altLang="en-US"/>
          </a:p>
        </p:txBody>
      </p:sp>
      <p:sp>
        <p:nvSpPr>
          <p:cNvPr id="4" name="页脚占位符 3">
            <a:extLst>
              <a:ext uri="{FF2B5EF4-FFF2-40B4-BE49-F238E27FC236}">
                <a16:creationId xmlns:a16="http://schemas.microsoft.com/office/drawing/2014/main" id="{1F3DE379-A367-474B-A6C7-3A1A0F8D89E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A5B6EAF0-7A29-4277-86A2-C9FDE91A53B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2016F14-8E9B-4144-A924-055419401E7A}" type="slidenum">
              <a:rPr lang="zh-CN" altLang="en-US" smtClean="0"/>
              <a:t>‹#›</a:t>
            </a:fld>
            <a:endParaRPr lang="zh-CN" altLang="en-US"/>
          </a:p>
        </p:txBody>
      </p:sp>
    </p:spTree>
    <p:extLst>
      <p:ext uri="{BB962C8B-B14F-4D97-AF65-F5344CB8AC3E}">
        <p14:creationId xmlns:p14="http://schemas.microsoft.com/office/powerpoint/2010/main" val="3438406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AACE73-D4A4-4636-B3F4-8D74CD67EECE}" type="datetimeFigureOut">
              <a:rPr lang="zh-CN" altLang="en-US" smtClean="0"/>
              <a:t>2021/10/9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72F72D-ED80-470A-B728-B20F65BD577D}" type="slidenum">
              <a:rPr lang="zh-CN" altLang="en-US" smtClean="0"/>
              <a:t>‹#›</a:t>
            </a:fld>
            <a:endParaRPr lang="zh-CN" altLang="en-US"/>
          </a:p>
        </p:txBody>
      </p:sp>
    </p:spTree>
    <p:extLst>
      <p:ext uri="{BB962C8B-B14F-4D97-AF65-F5344CB8AC3E}">
        <p14:creationId xmlns:p14="http://schemas.microsoft.com/office/powerpoint/2010/main" val="34866397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4</a:t>
            </a:fld>
            <a:endParaRPr lang="zh-CN" altLang="en-US"/>
          </a:p>
        </p:txBody>
      </p:sp>
    </p:spTree>
    <p:extLst>
      <p:ext uri="{BB962C8B-B14F-4D97-AF65-F5344CB8AC3E}">
        <p14:creationId xmlns:p14="http://schemas.microsoft.com/office/powerpoint/2010/main" val="5885080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14</a:t>
            </a:fld>
            <a:endParaRPr lang="zh-CN" altLang="en-US"/>
          </a:p>
        </p:txBody>
      </p:sp>
    </p:spTree>
    <p:extLst>
      <p:ext uri="{BB962C8B-B14F-4D97-AF65-F5344CB8AC3E}">
        <p14:creationId xmlns:p14="http://schemas.microsoft.com/office/powerpoint/2010/main" val="748694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15</a:t>
            </a:fld>
            <a:endParaRPr lang="zh-CN" altLang="en-US"/>
          </a:p>
        </p:txBody>
      </p:sp>
    </p:spTree>
    <p:extLst>
      <p:ext uri="{BB962C8B-B14F-4D97-AF65-F5344CB8AC3E}">
        <p14:creationId xmlns:p14="http://schemas.microsoft.com/office/powerpoint/2010/main" val="1300919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16</a:t>
            </a:fld>
            <a:endParaRPr lang="zh-CN" altLang="en-US"/>
          </a:p>
        </p:txBody>
      </p:sp>
    </p:spTree>
    <p:extLst>
      <p:ext uri="{BB962C8B-B14F-4D97-AF65-F5344CB8AC3E}">
        <p14:creationId xmlns:p14="http://schemas.microsoft.com/office/powerpoint/2010/main" val="7848217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17</a:t>
            </a:fld>
            <a:endParaRPr lang="zh-CN" altLang="en-US"/>
          </a:p>
        </p:txBody>
      </p:sp>
    </p:spTree>
    <p:extLst>
      <p:ext uri="{BB962C8B-B14F-4D97-AF65-F5344CB8AC3E}">
        <p14:creationId xmlns:p14="http://schemas.microsoft.com/office/powerpoint/2010/main" val="40050119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18</a:t>
            </a:fld>
            <a:endParaRPr lang="zh-CN" altLang="en-US"/>
          </a:p>
        </p:txBody>
      </p:sp>
    </p:spTree>
    <p:extLst>
      <p:ext uri="{BB962C8B-B14F-4D97-AF65-F5344CB8AC3E}">
        <p14:creationId xmlns:p14="http://schemas.microsoft.com/office/powerpoint/2010/main" val="10289252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19</a:t>
            </a:fld>
            <a:endParaRPr lang="zh-CN" altLang="en-US"/>
          </a:p>
        </p:txBody>
      </p:sp>
    </p:spTree>
    <p:extLst>
      <p:ext uri="{BB962C8B-B14F-4D97-AF65-F5344CB8AC3E}">
        <p14:creationId xmlns:p14="http://schemas.microsoft.com/office/powerpoint/2010/main" val="24807808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20</a:t>
            </a:fld>
            <a:endParaRPr lang="zh-CN" altLang="en-US"/>
          </a:p>
        </p:txBody>
      </p:sp>
    </p:spTree>
    <p:extLst>
      <p:ext uri="{BB962C8B-B14F-4D97-AF65-F5344CB8AC3E}">
        <p14:creationId xmlns:p14="http://schemas.microsoft.com/office/powerpoint/2010/main" val="21952541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21</a:t>
            </a:fld>
            <a:endParaRPr lang="zh-CN" altLang="en-US"/>
          </a:p>
        </p:txBody>
      </p:sp>
    </p:spTree>
    <p:extLst>
      <p:ext uri="{BB962C8B-B14F-4D97-AF65-F5344CB8AC3E}">
        <p14:creationId xmlns:p14="http://schemas.microsoft.com/office/powerpoint/2010/main" val="3345160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22</a:t>
            </a:fld>
            <a:endParaRPr lang="zh-CN" altLang="en-US"/>
          </a:p>
        </p:txBody>
      </p:sp>
    </p:spTree>
    <p:extLst>
      <p:ext uri="{BB962C8B-B14F-4D97-AF65-F5344CB8AC3E}">
        <p14:creationId xmlns:p14="http://schemas.microsoft.com/office/powerpoint/2010/main" val="1694598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24</a:t>
            </a:fld>
            <a:endParaRPr lang="zh-CN" altLang="en-US"/>
          </a:p>
        </p:txBody>
      </p:sp>
    </p:spTree>
    <p:extLst>
      <p:ext uri="{BB962C8B-B14F-4D97-AF65-F5344CB8AC3E}">
        <p14:creationId xmlns:p14="http://schemas.microsoft.com/office/powerpoint/2010/main" val="4023246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5</a:t>
            </a:fld>
            <a:endParaRPr lang="zh-CN" altLang="en-US"/>
          </a:p>
        </p:txBody>
      </p:sp>
    </p:spTree>
    <p:extLst>
      <p:ext uri="{BB962C8B-B14F-4D97-AF65-F5344CB8AC3E}">
        <p14:creationId xmlns:p14="http://schemas.microsoft.com/office/powerpoint/2010/main" val="34816769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25</a:t>
            </a:fld>
            <a:endParaRPr lang="zh-CN" altLang="en-US"/>
          </a:p>
        </p:txBody>
      </p:sp>
    </p:spTree>
    <p:extLst>
      <p:ext uri="{BB962C8B-B14F-4D97-AF65-F5344CB8AC3E}">
        <p14:creationId xmlns:p14="http://schemas.microsoft.com/office/powerpoint/2010/main" val="24422993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26</a:t>
            </a:fld>
            <a:endParaRPr lang="zh-CN" altLang="en-US"/>
          </a:p>
        </p:txBody>
      </p:sp>
    </p:spTree>
    <p:extLst>
      <p:ext uri="{BB962C8B-B14F-4D97-AF65-F5344CB8AC3E}">
        <p14:creationId xmlns:p14="http://schemas.microsoft.com/office/powerpoint/2010/main" val="1143606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27</a:t>
            </a:fld>
            <a:endParaRPr lang="zh-CN" altLang="en-US"/>
          </a:p>
        </p:txBody>
      </p:sp>
    </p:spTree>
    <p:extLst>
      <p:ext uri="{BB962C8B-B14F-4D97-AF65-F5344CB8AC3E}">
        <p14:creationId xmlns:p14="http://schemas.microsoft.com/office/powerpoint/2010/main" val="9265514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28</a:t>
            </a:fld>
            <a:endParaRPr lang="zh-CN" altLang="en-US"/>
          </a:p>
        </p:txBody>
      </p:sp>
    </p:spTree>
    <p:extLst>
      <p:ext uri="{BB962C8B-B14F-4D97-AF65-F5344CB8AC3E}">
        <p14:creationId xmlns:p14="http://schemas.microsoft.com/office/powerpoint/2010/main" val="17869842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29</a:t>
            </a:fld>
            <a:endParaRPr lang="zh-CN" altLang="en-US"/>
          </a:p>
        </p:txBody>
      </p:sp>
    </p:spTree>
    <p:extLst>
      <p:ext uri="{BB962C8B-B14F-4D97-AF65-F5344CB8AC3E}">
        <p14:creationId xmlns:p14="http://schemas.microsoft.com/office/powerpoint/2010/main" val="2127750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30</a:t>
            </a:fld>
            <a:endParaRPr lang="zh-CN" altLang="en-US"/>
          </a:p>
        </p:txBody>
      </p:sp>
    </p:spTree>
    <p:extLst>
      <p:ext uri="{BB962C8B-B14F-4D97-AF65-F5344CB8AC3E}">
        <p14:creationId xmlns:p14="http://schemas.microsoft.com/office/powerpoint/2010/main" val="31752806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31</a:t>
            </a:fld>
            <a:endParaRPr lang="zh-CN" altLang="en-US"/>
          </a:p>
        </p:txBody>
      </p:sp>
    </p:spTree>
    <p:extLst>
      <p:ext uri="{BB962C8B-B14F-4D97-AF65-F5344CB8AC3E}">
        <p14:creationId xmlns:p14="http://schemas.microsoft.com/office/powerpoint/2010/main" val="29724926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32</a:t>
            </a:fld>
            <a:endParaRPr lang="zh-CN" altLang="en-US"/>
          </a:p>
        </p:txBody>
      </p:sp>
    </p:spTree>
    <p:extLst>
      <p:ext uri="{BB962C8B-B14F-4D97-AF65-F5344CB8AC3E}">
        <p14:creationId xmlns:p14="http://schemas.microsoft.com/office/powerpoint/2010/main" val="2632645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33</a:t>
            </a:fld>
            <a:endParaRPr lang="zh-CN" altLang="en-US"/>
          </a:p>
        </p:txBody>
      </p:sp>
    </p:spTree>
    <p:extLst>
      <p:ext uri="{BB962C8B-B14F-4D97-AF65-F5344CB8AC3E}">
        <p14:creationId xmlns:p14="http://schemas.microsoft.com/office/powerpoint/2010/main" val="36439063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35</a:t>
            </a:fld>
            <a:endParaRPr lang="zh-CN" altLang="en-US"/>
          </a:p>
        </p:txBody>
      </p:sp>
    </p:spTree>
    <p:extLst>
      <p:ext uri="{BB962C8B-B14F-4D97-AF65-F5344CB8AC3E}">
        <p14:creationId xmlns:p14="http://schemas.microsoft.com/office/powerpoint/2010/main" val="1360675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6</a:t>
            </a:fld>
            <a:endParaRPr lang="zh-CN" altLang="en-US"/>
          </a:p>
        </p:txBody>
      </p:sp>
    </p:spTree>
    <p:extLst>
      <p:ext uri="{BB962C8B-B14F-4D97-AF65-F5344CB8AC3E}">
        <p14:creationId xmlns:p14="http://schemas.microsoft.com/office/powerpoint/2010/main" val="22551271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36</a:t>
            </a:fld>
            <a:endParaRPr lang="zh-CN" altLang="en-US"/>
          </a:p>
        </p:txBody>
      </p:sp>
    </p:spTree>
    <p:extLst>
      <p:ext uri="{BB962C8B-B14F-4D97-AF65-F5344CB8AC3E}">
        <p14:creationId xmlns:p14="http://schemas.microsoft.com/office/powerpoint/2010/main" val="4077371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37</a:t>
            </a:fld>
            <a:endParaRPr lang="zh-CN" altLang="en-US"/>
          </a:p>
        </p:txBody>
      </p:sp>
    </p:spTree>
    <p:extLst>
      <p:ext uri="{BB962C8B-B14F-4D97-AF65-F5344CB8AC3E}">
        <p14:creationId xmlns:p14="http://schemas.microsoft.com/office/powerpoint/2010/main" val="38150203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38</a:t>
            </a:fld>
            <a:endParaRPr lang="zh-CN" altLang="en-US"/>
          </a:p>
        </p:txBody>
      </p:sp>
    </p:spTree>
    <p:extLst>
      <p:ext uri="{BB962C8B-B14F-4D97-AF65-F5344CB8AC3E}">
        <p14:creationId xmlns:p14="http://schemas.microsoft.com/office/powerpoint/2010/main" val="1648293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39</a:t>
            </a:fld>
            <a:endParaRPr lang="zh-CN" altLang="en-US"/>
          </a:p>
        </p:txBody>
      </p:sp>
    </p:spTree>
    <p:extLst>
      <p:ext uri="{BB962C8B-B14F-4D97-AF65-F5344CB8AC3E}">
        <p14:creationId xmlns:p14="http://schemas.microsoft.com/office/powerpoint/2010/main" val="32571812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40</a:t>
            </a:fld>
            <a:endParaRPr lang="zh-CN" altLang="en-US"/>
          </a:p>
        </p:txBody>
      </p:sp>
    </p:spTree>
    <p:extLst>
      <p:ext uri="{BB962C8B-B14F-4D97-AF65-F5344CB8AC3E}">
        <p14:creationId xmlns:p14="http://schemas.microsoft.com/office/powerpoint/2010/main" val="18704684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41</a:t>
            </a:fld>
            <a:endParaRPr lang="zh-CN" altLang="en-US"/>
          </a:p>
        </p:txBody>
      </p:sp>
    </p:spTree>
    <p:extLst>
      <p:ext uri="{BB962C8B-B14F-4D97-AF65-F5344CB8AC3E}">
        <p14:creationId xmlns:p14="http://schemas.microsoft.com/office/powerpoint/2010/main" val="20637995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43</a:t>
            </a:fld>
            <a:endParaRPr lang="zh-CN" altLang="en-US"/>
          </a:p>
        </p:txBody>
      </p:sp>
    </p:spTree>
    <p:extLst>
      <p:ext uri="{BB962C8B-B14F-4D97-AF65-F5344CB8AC3E}">
        <p14:creationId xmlns:p14="http://schemas.microsoft.com/office/powerpoint/2010/main" val="21451154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44</a:t>
            </a:fld>
            <a:endParaRPr lang="zh-CN" altLang="en-US"/>
          </a:p>
        </p:txBody>
      </p:sp>
    </p:spTree>
    <p:extLst>
      <p:ext uri="{BB962C8B-B14F-4D97-AF65-F5344CB8AC3E}">
        <p14:creationId xmlns:p14="http://schemas.microsoft.com/office/powerpoint/2010/main" val="442631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45</a:t>
            </a:fld>
            <a:endParaRPr lang="zh-CN" altLang="en-US"/>
          </a:p>
        </p:txBody>
      </p:sp>
    </p:spTree>
    <p:extLst>
      <p:ext uri="{BB962C8B-B14F-4D97-AF65-F5344CB8AC3E}">
        <p14:creationId xmlns:p14="http://schemas.microsoft.com/office/powerpoint/2010/main" val="8249736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46</a:t>
            </a:fld>
            <a:endParaRPr lang="zh-CN" altLang="en-US"/>
          </a:p>
        </p:txBody>
      </p:sp>
    </p:spTree>
    <p:extLst>
      <p:ext uri="{BB962C8B-B14F-4D97-AF65-F5344CB8AC3E}">
        <p14:creationId xmlns:p14="http://schemas.microsoft.com/office/powerpoint/2010/main" val="19033158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7</a:t>
            </a:fld>
            <a:endParaRPr lang="zh-CN" altLang="en-US"/>
          </a:p>
        </p:txBody>
      </p:sp>
    </p:spTree>
    <p:extLst>
      <p:ext uri="{BB962C8B-B14F-4D97-AF65-F5344CB8AC3E}">
        <p14:creationId xmlns:p14="http://schemas.microsoft.com/office/powerpoint/2010/main" val="24216513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47</a:t>
            </a:fld>
            <a:endParaRPr lang="zh-CN" altLang="en-US"/>
          </a:p>
        </p:txBody>
      </p:sp>
    </p:spTree>
    <p:extLst>
      <p:ext uri="{BB962C8B-B14F-4D97-AF65-F5344CB8AC3E}">
        <p14:creationId xmlns:p14="http://schemas.microsoft.com/office/powerpoint/2010/main" val="10601982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48</a:t>
            </a:fld>
            <a:endParaRPr lang="zh-CN" altLang="en-US"/>
          </a:p>
        </p:txBody>
      </p:sp>
    </p:spTree>
    <p:extLst>
      <p:ext uri="{BB962C8B-B14F-4D97-AF65-F5344CB8AC3E}">
        <p14:creationId xmlns:p14="http://schemas.microsoft.com/office/powerpoint/2010/main" val="11603097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49</a:t>
            </a:fld>
            <a:endParaRPr lang="zh-CN" altLang="en-US"/>
          </a:p>
        </p:txBody>
      </p:sp>
    </p:spTree>
    <p:extLst>
      <p:ext uri="{BB962C8B-B14F-4D97-AF65-F5344CB8AC3E}">
        <p14:creationId xmlns:p14="http://schemas.microsoft.com/office/powerpoint/2010/main" val="25017942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50</a:t>
            </a:fld>
            <a:endParaRPr lang="zh-CN" altLang="en-US"/>
          </a:p>
        </p:txBody>
      </p:sp>
    </p:spTree>
    <p:extLst>
      <p:ext uri="{BB962C8B-B14F-4D97-AF65-F5344CB8AC3E}">
        <p14:creationId xmlns:p14="http://schemas.microsoft.com/office/powerpoint/2010/main" val="26052973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51</a:t>
            </a:fld>
            <a:endParaRPr lang="zh-CN" altLang="en-US"/>
          </a:p>
        </p:txBody>
      </p:sp>
    </p:spTree>
    <p:extLst>
      <p:ext uri="{BB962C8B-B14F-4D97-AF65-F5344CB8AC3E}">
        <p14:creationId xmlns:p14="http://schemas.microsoft.com/office/powerpoint/2010/main" val="15288317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52</a:t>
            </a:fld>
            <a:endParaRPr lang="zh-CN" altLang="en-US"/>
          </a:p>
        </p:txBody>
      </p:sp>
    </p:spTree>
    <p:extLst>
      <p:ext uri="{BB962C8B-B14F-4D97-AF65-F5344CB8AC3E}">
        <p14:creationId xmlns:p14="http://schemas.microsoft.com/office/powerpoint/2010/main" val="6784384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53</a:t>
            </a:fld>
            <a:endParaRPr lang="zh-CN" altLang="en-US"/>
          </a:p>
        </p:txBody>
      </p:sp>
    </p:spTree>
    <p:extLst>
      <p:ext uri="{BB962C8B-B14F-4D97-AF65-F5344CB8AC3E}">
        <p14:creationId xmlns:p14="http://schemas.microsoft.com/office/powerpoint/2010/main" val="12137057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54</a:t>
            </a:fld>
            <a:endParaRPr lang="zh-CN" altLang="en-US"/>
          </a:p>
        </p:txBody>
      </p:sp>
    </p:spTree>
    <p:extLst>
      <p:ext uri="{BB962C8B-B14F-4D97-AF65-F5344CB8AC3E}">
        <p14:creationId xmlns:p14="http://schemas.microsoft.com/office/powerpoint/2010/main" val="6748371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56</a:t>
            </a:fld>
            <a:endParaRPr lang="zh-CN" altLang="en-US"/>
          </a:p>
        </p:txBody>
      </p:sp>
    </p:spTree>
    <p:extLst>
      <p:ext uri="{BB962C8B-B14F-4D97-AF65-F5344CB8AC3E}">
        <p14:creationId xmlns:p14="http://schemas.microsoft.com/office/powerpoint/2010/main" val="14698208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57</a:t>
            </a:fld>
            <a:endParaRPr lang="zh-CN" altLang="en-US"/>
          </a:p>
        </p:txBody>
      </p:sp>
    </p:spTree>
    <p:extLst>
      <p:ext uri="{BB962C8B-B14F-4D97-AF65-F5344CB8AC3E}">
        <p14:creationId xmlns:p14="http://schemas.microsoft.com/office/powerpoint/2010/main" val="3759760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8</a:t>
            </a:fld>
            <a:endParaRPr lang="zh-CN" altLang="en-US"/>
          </a:p>
        </p:txBody>
      </p:sp>
    </p:spTree>
    <p:extLst>
      <p:ext uri="{BB962C8B-B14F-4D97-AF65-F5344CB8AC3E}">
        <p14:creationId xmlns:p14="http://schemas.microsoft.com/office/powerpoint/2010/main" val="793287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58</a:t>
            </a:fld>
            <a:endParaRPr lang="zh-CN" altLang="en-US"/>
          </a:p>
        </p:txBody>
      </p:sp>
    </p:spTree>
    <p:extLst>
      <p:ext uri="{BB962C8B-B14F-4D97-AF65-F5344CB8AC3E}">
        <p14:creationId xmlns:p14="http://schemas.microsoft.com/office/powerpoint/2010/main" val="7931018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59</a:t>
            </a:fld>
            <a:endParaRPr lang="zh-CN" altLang="en-US"/>
          </a:p>
        </p:txBody>
      </p:sp>
    </p:spTree>
    <p:extLst>
      <p:ext uri="{BB962C8B-B14F-4D97-AF65-F5344CB8AC3E}">
        <p14:creationId xmlns:p14="http://schemas.microsoft.com/office/powerpoint/2010/main" val="42791075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61</a:t>
            </a:fld>
            <a:endParaRPr lang="zh-CN" altLang="en-US"/>
          </a:p>
        </p:txBody>
      </p:sp>
    </p:spTree>
    <p:extLst>
      <p:ext uri="{BB962C8B-B14F-4D97-AF65-F5344CB8AC3E}">
        <p14:creationId xmlns:p14="http://schemas.microsoft.com/office/powerpoint/2010/main" val="202854965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62</a:t>
            </a:fld>
            <a:endParaRPr lang="zh-CN" altLang="en-US"/>
          </a:p>
        </p:txBody>
      </p:sp>
    </p:spTree>
    <p:extLst>
      <p:ext uri="{BB962C8B-B14F-4D97-AF65-F5344CB8AC3E}">
        <p14:creationId xmlns:p14="http://schemas.microsoft.com/office/powerpoint/2010/main" val="29656493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63</a:t>
            </a:fld>
            <a:endParaRPr lang="zh-CN" altLang="en-US"/>
          </a:p>
        </p:txBody>
      </p:sp>
    </p:spTree>
    <p:extLst>
      <p:ext uri="{BB962C8B-B14F-4D97-AF65-F5344CB8AC3E}">
        <p14:creationId xmlns:p14="http://schemas.microsoft.com/office/powerpoint/2010/main" val="25413615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64</a:t>
            </a:fld>
            <a:endParaRPr lang="zh-CN" altLang="en-US"/>
          </a:p>
        </p:txBody>
      </p:sp>
    </p:spTree>
    <p:extLst>
      <p:ext uri="{BB962C8B-B14F-4D97-AF65-F5344CB8AC3E}">
        <p14:creationId xmlns:p14="http://schemas.microsoft.com/office/powerpoint/2010/main" val="38708597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65</a:t>
            </a:fld>
            <a:endParaRPr lang="zh-CN" altLang="en-US"/>
          </a:p>
        </p:txBody>
      </p:sp>
    </p:spTree>
    <p:extLst>
      <p:ext uri="{BB962C8B-B14F-4D97-AF65-F5344CB8AC3E}">
        <p14:creationId xmlns:p14="http://schemas.microsoft.com/office/powerpoint/2010/main" val="25650971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66</a:t>
            </a:fld>
            <a:endParaRPr lang="zh-CN" altLang="en-US"/>
          </a:p>
        </p:txBody>
      </p:sp>
    </p:spTree>
    <p:extLst>
      <p:ext uri="{BB962C8B-B14F-4D97-AF65-F5344CB8AC3E}">
        <p14:creationId xmlns:p14="http://schemas.microsoft.com/office/powerpoint/2010/main" val="245359625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67</a:t>
            </a:fld>
            <a:endParaRPr lang="zh-CN" altLang="en-US"/>
          </a:p>
        </p:txBody>
      </p:sp>
    </p:spTree>
    <p:extLst>
      <p:ext uri="{BB962C8B-B14F-4D97-AF65-F5344CB8AC3E}">
        <p14:creationId xmlns:p14="http://schemas.microsoft.com/office/powerpoint/2010/main" val="167234276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68</a:t>
            </a:fld>
            <a:endParaRPr lang="zh-CN" altLang="en-US"/>
          </a:p>
        </p:txBody>
      </p:sp>
    </p:spTree>
    <p:extLst>
      <p:ext uri="{BB962C8B-B14F-4D97-AF65-F5344CB8AC3E}">
        <p14:creationId xmlns:p14="http://schemas.microsoft.com/office/powerpoint/2010/main" val="1195383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9</a:t>
            </a:fld>
            <a:endParaRPr lang="zh-CN" altLang="en-US"/>
          </a:p>
        </p:txBody>
      </p:sp>
    </p:spTree>
    <p:extLst>
      <p:ext uri="{BB962C8B-B14F-4D97-AF65-F5344CB8AC3E}">
        <p14:creationId xmlns:p14="http://schemas.microsoft.com/office/powerpoint/2010/main" val="30222787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69</a:t>
            </a:fld>
            <a:endParaRPr lang="zh-CN" altLang="en-US"/>
          </a:p>
        </p:txBody>
      </p:sp>
    </p:spTree>
    <p:extLst>
      <p:ext uri="{BB962C8B-B14F-4D97-AF65-F5344CB8AC3E}">
        <p14:creationId xmlns:p14="http://schemas.microsoft.com/office/powerpoint/2010/main" val="2675931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11</a:t>
            </a:fld>
            <a:endParaRPr lang="zh-CN" altLang="en-US"/>
          </a:p>
        </p:txBody>
      </p:sp>
    </p:spTree>
    <p:extLst>
      <p:ext uri="{BB962C8B-B14F-4D97-AF65-F5344CB8AC3E}">
        <p14:creationId xmlns:p14="http://schemas.microsoft.com/office/powerpoint/2010/main" val="32985385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12</a:t>
            </a:fld>
            <a:endParaRPr lang="zh-CN" altLang="en-US"/>
          </a:p>
        </p:txBody>
      </p:sp>
    </p:spTree>
    <p:extLst>
      <p:ext uri="{BB962C8B-B14F-4D97-AF65-F5344CB8AC3E}">
        <p14:creationId xmlns:p14="http://schemas.microsoft.com/office/powerpoint/2010/main" val="3879453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872F72D-ED80-470A-B728-B20F65BD577D}" type="slidenum">
              <a:rPr lang="zh-CN" altLang="en-US" smtClean="0"/>
              <a:t>13</a:t>
            </a:fld>
            <a:endParaRPr lang="zh-CN" altLang="en-US"/>
          </a:p>
        </p:txBody>
      </p:sp>
    </p:spTree>
    <p:extLst>
      <p:ext uri="{BB962C8B-B14F-4D97-AF65-F5344CB8AC3E}">
        <p14:creationId xmlns:p14="http://schemas.microsoft.com/office/powerpoint/2010/main" val="18766739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45306-D74F-45D2-83F5-79AB9705BF61}"/>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F5F730E-16F5-4652-848C-6C1DB111D4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0F8B81D-795E-4547-87A6-DE5C303D1363}"/>
              </a:ext>
            </a:extLst>
          </p:cNvPr>
          <p:cNvSpPr>
            <a:spLocks noGrp="1"/>
          </p:cNvSpPr>
          <p:nvPr>
            <p:ph type="dt" sz="half" idx="10"/>
          </p:nvPr>
        </p:nvSpPr>
        <p:spPr/>
        <p:txBody>
          <a:bodyPr/>
          <a:lstStyle/>
          <a:p>
            <a:fld id="{AAB8B125-650B-4BDB-B01A-7338EE2E1863}" type="datetimeFigureOut">
              <a:rPr lang="zh-CN" altLang="en-US" smtClean="0"/>
              <a:t>2021/10/9</a:t>
            </a:fld>
            <a:endParaRPr lang="zh-CN" altLang="en-US"/>
          </a:p>
        </p:txBody>
      </p:sp>
      <p:sp>
        <p:nvSpPr>
          <p:cNvPr id="5" name="页脚占位符 4">
            <a:extLst>
              <a:ext uri="{FF2B5EF4-FFF2-40B4-BE49-F238E27FC236}">
                <a16:creationId xmlns:a16="http://schemas.microsoft.com/office/drawing/2014/main" id="{71DC2DA1-A9DE-47CA-B7A4-F6AD792098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06CD39-A15D-4F94-A93F-AE3C7400234C}"/>
              </a:ext>
            </a:extLst>
          </p:cNvPr>
          <p:cNvSpPr>
            <a:spLocks noGrp="1"/>
          </p:cNvSpPr>
          <p:nvPr>
            <p:ph type="sldNum" sz="quarter" idx="12"/>
          </p:nvPr>
        </p:nvSpPr>
        <p:spPr/>
        <p:txBody>
          <a:bodyPr/>
          <a:lstStyle/>
          <a:p>
            <a:fld id="{91CDAE22-5260-42C0-B465-F39B3F56F165}" type="slidenum">
              <a:rPr lang="zh-CN" altLang="en-US" smtClean="0"/>
              <a:t>‹#›</a:t>
            </a:fld>
            <a:endParaRPr lang="zh-CN" altLang="en-US"/>
          </a:p>
        </p:txBody>
      </p:sp>
    </p:spTree>
    <p:extLst>
      <p:ext uri="{BB962C8B-B14F-4D97-AF65-F5344CB8AC3E}">
        <p14:creationId xmlns:p14="http://schemas.microsoft.com/office/powerpoint/2010/main" val="838824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96DC37-86D5-4763-B3EC-444A561646F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91EEB52-F0D8-466F-93EC-5EDAEAADC443}"/>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080F63-2027-4886-AB5F-E3EAEB2A7B7D}"/>
              </a:ext>
            </a:extLst>
          </p:cNvPr>
          <p:cNvSpPr>
            <a:spLocks noGrp="1"/>
          </p:cNvSpPr>
          <p:nvPr>
            <p:ph type="dt" sz="half" idx="10"/>
          </p:nvPr>
        </p:nvSpPr>
        <p:spPr/>
        <p:txBody>
          <a:bodyPr/>
          <a:lstStyle/>
          <a:p>
            <a:fld id="{AAB8B125-650B-4BDB-B01A-7338EE2E1863}" type="datetimeFigureOut">
              <a:rPr lang="zh-CN" altLang="en-US" smtClean="0"/>
              <a:t>2021/10/9</a:t>
            </a:fld>
            <a:endParaRPr lang="zh-CN" altLang="en-US"/>
          </a:p>
        </p:txBody>
      </p:sp>
      <p:sp>
        <p:nvSpPr>
          <p:cNvPr id="5" name="页脚占位符 4">
            <a:extLst>
              <a:ext uri="{FF2B5EF4-FFF2-40B4-BE49-F238E27FC236}">
                <a16:creationId xmlns:a16="http://schemas.microsoft.com/office/drawing/2014/main" id="{21C470D6-37E0-4111-9830-856C752E1DC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36D2FB5-0E97-4368-9865-1CCF001675D1}"/>
              </a:ext>
            </a:extLst>
          </p:cNvPr>
          <p:cNvSpPr>
            <a:spLocks noGrp="1"/>
          </p:cNvSpPr>
          <p:nvPr>
            <p:ph type="sldNum" sz="quarter" idx="12"/>
          </p:nvPr>
        </p:nvSpPr>
        <p:spPr/>
        <p:txBody>
          <a:bodyPr/>
          <a:lstStyle/>
          <a:p>
            <a:fld id="{91CDAE22-5260-42C0-B465-F39B3F56F165}" type="slidenum">
              <a:rPr lang="zh-CN" altLang="en-US" smtClean="0"/>
              <a:t>‹#›</a:t>
            </a:fld>
            <a:endParaRPr lang="zh-CN" altLang="en-US"/>
          </a:p>
        </p:txBody>
      </p:sp>
    </p:spTree>
    <p:extLst>
      <p:ext uri="{BB962C8B-B14F-4D97-AF65-F5344CB8AC3E}">
        <p14:creationId xmlns:p14="http://schemas.microsoft.com/office/powerpoint/2010/main" val="34153410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C0FEB91-C6E5-440F-9CCC-3F13EF084EB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175DE1-01FA-46EA-A69C-BD14C8ED983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F401FE9-3319-4F1D-9E9D-D32A9C7BAD25}"/>
              </a:ext>
            </a:extLst>
          </p:cNvPr>
          <p:cNvSpPr>
            <a:spLocks noGrp="1"/>
          </p:cNvSpPr>
          <p:nvPr>
            <p:ph type="dt" sz="half" idx="10"/>
          </p:nvPr>
        </p:nvSpPr>
        <p:spPr/>
        <p:txBody>
          <a:bodyPr/>
          <a:lstStyle/>
          <a:p>
            <a:fld id="{AAB8B125-650B-4BDB-B01A-7338EE2E1863}" type="datetimeFigureOut">
              <a:rPr lang="zh-CN" altLang="en-US" smtClean="0"/>
              <a:t>2021/10/9</a:t>
            </a:fld>
            <a:endParaRPr lang="zh-CN" altLang="en-US"/>
          </a:p>
        </p:txBody>
      </p:sp>
      <p:sp>
        <p:nvSpPr>
          <p:cNvPr id="5" name="页脚占位符 4">
            <a:extLst>
              <a:ext uri="{FF2B5EF4-FFF2-40B4-BE49-F238E27FC236}">
                <a16:creationId xmlns:a16="http://schemas.microsoft.com/office/drawing/2014/main" id="{375FBCBA-9B51-48E3-93D3-10B3D31AD5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E9D7B39-2373-4480-A26D-38024AA4822E}"/>
              </a:ext>
            </a:extLst>
          </p:cNvPr>
          <p:cNvSpPr>
            <a:spLocks noGrp="1"/>
          </p:cNvSpPr>
          <p:nvPr>
            <p:ph type="sldNum" sz="quarter" idx="12"/>
          </p:nvPr>
        </p:nvSpPr>
        <p:spPr/>
        <p:txBody>
          <a:bodyPr/>
          <a:lstStyle/>
          <a:p>
            <a:fld id="{91CDAE22-5260-42C0-B465-F39B3F56F165}" type="slidenum">
              <a:rPr lang="zh-CN" altLang="en-US" smtClean="0"/>
              <a:t>‹#›</a:t>
            </a:fld>
            <a:endParaRPr lang="zh-CN" altLang="en-US"/>
          </a:p>
        </p:txBody>
      </p:sp>
    </p:spTree>
    <p:extLst>
      <p:ext uri="{BB962C8B-B14F-4D97-AF65-F5344CB8AC3E}">
        <p14:creationId xmlns:p14="http://schemas.microsoft.com/office/powerpoint/2010/main" val="3959422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C79DB6-F7FB-41BD-B423-9180228BDD7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5F80CA5-2C6E-4CC2-960D-AC7B3364B0A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DC45CD-C7C1-443D-8DF0-9B7A77C3EB35}"/>
              </a:ext>
            </a:extLst>
          </p:cNvPr>
          <p:cNvSpPr>
            <a:spLocks noGrp="1"/>
          </p:cNvSpPr>
          <p:nvPr>
            <p:ph type="dt" sz="half" idx="10"/>
          </p:nvPr>
        </p:nvSpPr>
        <p:spPr/>
        <p:txBody>
          <a:bodyPr/>
          <a:lstStyle/>
          <a:p>
            <a:fld id="{AAB8B125-650B-4BDB-B01A-7338EE2E1863}" type="datetimeFigureOut">
              <a:rPr lang="zh-CN" altLang="en-US" smtClean="0"/>
              <a:t>2021/10/9</a:t>
            </a:fld>
            <a:endParaRPr lang="zh-CN" altLang="en-US"/>
          </a:p>
        </p:txBody>
      </p:sp>
      <p:sp>
        <p:nvSpPr>
          <p:cNvPr id="5" name="页脚占位符 4">
            <a:extLst>
              <a:ext uri="{FF2B5EF4-FFF2-40B4-BE49-F238E27FC236}">
                <a16:creationId xmlns:a16="http://schemas.microsoft.com/office/drawing/2014/main" id="{BDDB2A47-119A-42A7-9535-23C9B244B14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38A544-3990-4CF3-9A3E-0E492824D8ED}"/>
              </a:ext>
            </a:extLst>
          </p:cNvPr>
          <p:cNvSpPr>
            <a:spLocks noGrp="1"/>
          </p:cNvSpPr>
          <p:nvPr>
            <p:ph type="sldNum" sz="quarter" idx="12"/>
          </p:nvPr>
        </p:nvSpPr>
        <p:spPr/>
        <p:txBody>
          <a:bodyPr/>
          <a:lstStyle/>
          <a:p>
            <a:fld id="{91CDAE22-5260-42C0-B465-F39B3F56F165}" type="slidenum">
              <a:rPr lang="zh-CN" altLang="en-US" smtClean="0"/>
              <a:t>‹#›</a:t>
            </a:fld>
            <a:endParaRPr lang="zh-CN" altLang="en-US"/>
          </a:p>
        </p:txBody>
      </p:sp>
    </p:spTree>
    <p:extLst>
      <p:ext uri="{BB962C8B-B14F-4D97-AF65-F5344CB8AC3E}">
        <p14:creationId xmlns:p14="http://schemas.microsoft.com/office/powerpoint/2010/main" val="29839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D6A2B3-914B-4071-8E42-FB829634AD6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1562F79-A913-41E4-8A7E-7A614E619A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F25D5CBA-A65E-452B-BDF4-EB59F6D3C41C}"/>
              </a:ext>
            </a:extLst>
          </p:cNvPr>
          <p:cNvSpPr>
            <a:spLocks noGrp="1"/>
          </p:cNvSpPr>
          <p:nvPr>
            <p:ph type="dt" sz="half" idx="10"/>
          </p:nvPr>
        </p:nvSpPr>
        <p:spPr/>
        <p:txBody>
          <a:bodyPr/>
          <a:lstStyle/>
          <a:p>
            <a:fld id="{AAB8B125-650B-4BDB-B01A-7338EE2E1863}" type="datetimeFigureOut">
              <a:rPr lang="zh-CN" altLang="en-US" smtClean="0"/>
              <a:t>2021/10/9</a:t>
            </a:fld>
            <a:endParaRPr lang="zh-CN" altLang="en-US"/>
          </a:p>
        </p:txBody>
      </p:sp>
      <p:sp>
        <p:nvSpPr>
          <p:cNvPr id="5" name="页脚占位符 4">
            <a:extLst>
              <a:ext uri="{FF2B5EF4-FFF2-40B4-BE49-F238E27FC236}">
                <a16:creationId xmlns:a16="http://schemas.microsoft.com/office/drawing/2014/main" id="{25DC80A9-78E5-4896-9BA4-5D1FB6F44D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C81968F-29DD-42C5-A3FD-6AD47FE744E3}"/>
              </a:ext>
            </a:extLst>
          </p:cNvPr>
          <p:cNvSpPr>
            <a:spLocks noGrp="1"/>
          </p:cNvSpPr>
          <p:nvPr>
            <p:ph type="sldNum" sz="quarter" idx="12"/>
          </p:nvPr>
        </p:nvSpPr>
        <p:spPr/>
        <p:txBody>
          <a:bodyPr/>
          <a:lstStyle/>
          <a:p>
            <a:fld id="{91CDAE22-5260-42C0-B465-F39B3F56F165}" type="slidenum">
              <a:rPr lang="zh-CN" altLang="en-US" smtClean="0"/>
              <a:t>‹#›</a:t>
            </a:fld>
            <a:endParaRPr lang="zh-CN" altLang="en-US"/>
          </a:p>
        </p:txBody>
      </p:sp>
    </p:spTree>
    <p:extLst>
      <p:ext uri="{BB962C8B-B14F-4D97-AF65-F5344CB8AC3E}">
        <p14:creationId xmlns:p14="http://schemas.microsoft.com/office/powerpoint/2010/main" val="3926731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7F8B5C-94D1-48DB-81F6-49A6BA0342F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0746970-D0B2-45BE-9F45-EF2B85E2B69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66489D1-B66A-488A-AF9F-2EB1970BF72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4347E6C-AE91-44E3-A8AB-D0EF9D299EE8}"/>
              </a:ext>
            </a:extLst>
          </p:cNvPr>
          <p:cNvSpPr>
            <a:spLocks noGrp="1"/>
          </p:cNvSpPr>
          <p:nvPr>
            <p:ph type="dt" sz="half" idx="10"/>
          </p:nvPr>
        </p:nvSpPr>
        <p:spPr/>
        <p:txBody>
          <a:bodyPr/>
          <a:lstStyle/>
          <a:p>
            <a:fld id="{AAB8B125-650B-4BDB-B01A-7338EE2E1863}" type="datetimeFigureOut">
              <a:rPr lang="zh-CN" altLang="en-US" smtClean="0"/>
              <a:t>2021/10/9</a:t>
            </a:fld>
            <a:endParaRPr lang="zh-CN" altLang="en-US"/>
          </a:p>
        </p:txBody>
      </p:sp>
      <p:sp>
        <p:nvSpPr>
          <p:cNvPr id="6" name="页脚占位符 5">
            <a:extLst>
              <a:ext uri="{FF2B5EF4-FFF2-40B4-BE49-F238E27FC236}">
                <a16:creationId xmlns:a16="http://schemas.microsoft.com/office/drawing/2014/main" id="{30BC4D44-19B8-4BA2-BCDA-D1DE2C8C981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A6128C7-6E0A-4BBC-BBB8-175FFBF20285}"/>
              </a:ext>
            </a:extLst>
          </p:cNvPr>
          <p:cNvSpPr>
            <a:spLocks noGrp="1"/>
          </p:cNvSpPr>
          <p:nvPr>
            <p:ph type="sldNum" sz="quarter" idx="12"/>
          </p:nvPr>
        </p:nvSpPr>
        <p:spPr/>
        <p:txBody>
          <a:bodyPr/>
          <a:lstStyle/>
          <a:p>
            <a:fld id="{91CDAE22-5260-42C0-B465-F39B3F56F165}" type="slidenum">
              <a:rPr lang="zh-CN" altLang="en-US" smtClean="0"/>
              <a:t>‹#›</a:t>
            </a:fld>
            <a:endParaRPr lang="zh-CN" altLang="en-US"/>
          </a:p>
        </p:txBody>
      </p:sp>
    </p:spTree>
    <p:extLst>
      <p:ext uri="{BB962C8B-B14F-4D97-AF65-F5344CB8AC3E}">
        <p14:creationId xmlns:p14="http://schemas.microsoft.com/office/powerpoint/2010/main" val="34873574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04D22B-284E-4781-9493-C286F7FE06A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5882859-2D22-4023-8B3D-023C1DDA792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45BFAB9-C7A6-4C89-8F41-F2EE8EE665B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F743982-288F-46BC-9DDA-2945E469F7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08727D7-CDC1-4350-AEAB-C6A06F16A82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3BE5E78-CC8D-45D5-903A-AD6C0BAADD15}"/>
              </a:ext>
            </a:extLst>
          </p:cNvPr>
          <p:cNvSpPr>
            <a:spLocks noGrp="1"/>
          </p:cNvSpPr>
          <p:nvPr>
            <p:ph type="dt" sz="half" idx="10"/>
          </p:nvPr>
        </p:nvSpPr>
        <p:spPr/>
        <p:txBody>
          <a:bodyPr/>
          <a:lstStyle/>
          <a:p>
            <a:fld id="{AAB8B125-650B-4BDB-B01A-7338EE2E1863}" type="datetimeFigureOut">
              <a:rPr lang="zh-CN" altLang="en-US" smtClean="0"/>
              <a:t>2021/10/9</a:t>
            </a:fld>
            <a:endParaRPr lang="zh-CN" altLang="en-US"/>
          </a:p>
        </p:txBody>
      </p:sp>
      <p:sp>
        <p:nvSpPr>
          <p:cNvPr id="8" name="页脚占位符 7">
            <a:extLst>
              <a:ext uri="{FF2B5EF4-FFF2-40B4-BE49-F238E27FC236}">
                <a16:creationId xmlns:a16="http://schemas.microsoft.com/office/drawing/2014/main" id="{12B5516C-31B9-4389-9B35-5FC66BD18A9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90A9A1C-8EC8-47BE-AC8A-F74DD97D93E6}"/>
              </a:ext>
            </a:extLst>
          </p:cNvPr>
          <p:cNvSpPr>
            <a:spLocks noGrp="1"/>
          </p:cNvSpPr>
          <p:nvPr>
            <p:ph type="sldNum" sz="quarter" idx="12"/>
          </p:nvPr>
        </p:nvSpPr>
        <p:spPr/>
        <p:txBody>
          <a:bodyPr/>
          <a:lstStyle/>
          <a:p>
            <a:fld id="{91CDAE22-5260-42C0-B465-F39B3F56F165}" type="slidenum">
              <a:rPr lang="zh-CN" altLang="en-US" smtClean="0"/>
              <a:t>‹#›</a:t>
            </a:fld>
            <a:endParaRPr lang="zh-CN" altLang="en-US"/>
          </a:p>
        </p:txBody>
      </p:sp>
    </p:spTree>
    <p:extLst>
      <p:ext uri="{BB962C8B-B14F-4D97-AF65-F5344CB8AC3E}">
        <p14:creationId xmlns:p14="http://schemas.microsoft.com/office/powerpoint/2010/main" val="3919825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497EC8A3-7ECA-40AD-AB69-57F42A50B71E}"/>
              </a:ext>
            </a:extLst>
          </p:cNvPr>
          <p:cNvSpPr/>
          <p:nvPr userDrawn="1"/>
        </p:nvSpPr>
        <p:spPr>
          <a:xfrm>
            <a:off x="0" y="0"/>
            <a:ext cx="12192000" cy="6858000"/>
          </a:xfrm>
          <a:prstGeom prst="rect">
            <a:avLst/>
          </a:prstGeom>
          <a:gradFill>
            <a:gsLst>
              <a:gs pos="37000">
                <a:srgbClr val="112A44"/>
              </a:gs>
              <a:gs pos="93000">
                <a:schemeClr val="tx1">
                  <a:alpha val="67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BE237388-2B69-4364-A729-3755941C54D4}"/>
              </a:ext>
            </a:extLst>
          </p:cNvPr>
          <p:cNvSpPr/>
          <p:nvPr userDrawn="1"/>
        </p:nvSpPr>
        <p:spPr>
          <a:xfrm flipV="1">
            <a:off x="0" y="0"/>
            <a:ext cx="12192000" cy="6858000"/>
          </a:xfrm>
          <a:prstGeom prst="rect">
            <a:avLst/>
          </a:prstGeom>
          <a:blipFill dpi="0" rotWithShape="1">
            <a:blip r:embed="rId2">
              <a:alphaModFix amt="5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a:extLst>
              <a:ext uri="{FF2B5EF4-FFF2-40B4-BE49-F238E27FC236}">
                <a16:creationId xmlns:a16="http://schemas.microsoft.com/office/drawing/2014/main" id="{1DAF56E6-1AD6-4820-A359-7F3A4B0D7EB9}"/>
              </a:ext>
            </a:extLst>
          </p:cNvPr>
          <p:cNvSpPr/>
          <p:nvPr userDrawn="1"/>
        </p:nvSpPr>
        <p:spPr>
          <a:xfrm>
            <a:off x="0" y="0"/>
            <a:ext cx="12192000" cy="6858000"/>
          </a:xfrm>
          <a:prstGeom prst="rect">
            <a:avLst/>
          </a:prstGeom>
          <a:gradFill flip="none" rotWithShape="1">
            <a:gsLst>
              <a:gs pos="0">
                <a:srgbClr val="1E293A">
                  <a:alpha val="66000"/>
                </a:srgbClr>
              </a:gs>
              <a:gs pos="53000">
                <a:schemeClr val="tx1"/>
              </a:gs>
            </a:gsLst>
            <a:lin ang="15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pic>
        <p:nvPicPr>
          <p:cNvPr id="9" name="图片 8">
            <a:extLst>
              <a:ext uri="{FF2B5EF4-FFF2-40B4-BE49-F238E27FC236}">
                <a16:creationId xmlns:a16="http://schemas.microsoft.com/office/drawing/2014/main" id="{A989774A-3F8F-4A21-87DF-27E46C8C8CE7}"/>
              </a:ext>
            </a:extLst>
          </p:cNvPr>
          <p:cNvPicPr>
            <a:picLocks noChangeAspect="1"/>
          </p:cNvPicPr>
          <p:nvPr userDrawn="1"/>
        </p:nvPicPr>
        <p:blipFill>
          <a:blip r:embed="rId3">
            <a:duotone>
              <a:schemeClr val="bg2">
                <a:shade val="45000"/>
                <a:satMod val="135000"/>
              </a:schemeClr>
              <a:prstClr val="white"/>
            </a:duotone>
            <a:lum bright="-20000" contrast="-40000"/>
          </a:blip>
          <a:stretch>
            <a:fillRect/>
          </a:stretch>
        </p:blipFill>
        <p:spPr>
          <a:xfrm>
            <a:off x="574041" y="6540812"/>
            <a:ext cx="513980" cy="157580"/>
          </a:xfrm>
          <a:prstGeom prst="rect">
            <a:avLst/>
          </a:prstGeom>
        </p:spPr>
      </p:pic>
      <p:cxnSp>
        <p:nvCxnSpPr>
          <p:cNvPr id="10" name="直接连接符 9">
            <a:extLst>
              <a:ext uri="{FF2B5EF4-FFF2-40B4-BE49-F238E27FC236}">
                <a16:creationId xmlns:a16="http://schemas.microsoft.com/office/drawing/2014/main" id="{313B5AD7-1502-489B-BB27-0382A3682A89}"/>
              </a:ext>
            </a:extLst>
          </p:cNvPr>
          <p:cNvCxnSpPr>
            <a:cxnSpLocks/>
          </p:cNvCxnSpPr>
          <p:nvPr userDrawn="1"/>
        </p:nvCxnSpPr>
        <p:spPr>
          <a:xfrm>
            <a:off x="550863" y="6462337"/>
            <a:ext cx="111252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1" name="矩形 10">
            <a:extLst>
              <a:ext uri="{FF2B5EF4-FFF2-40B4-BE49-F238E27FC236}">
                <a16:creationId xmlns:a16="http://schemas.microsoft.com/office/drawing/2014/main" id="{2E9492FC-471D-41EF-9FDB-A49785C89D0C}"/>
              </a:ext>
            </a:extLst>
          </p:cNvPr>
          <p:cNvSpPr/>
          <p:nvPr userDrawn="1"/>
        </p:nvSpPr>
        <p:spPr>
          <a:xfrm>
            <a:off x="8956037" y="6457895"/>
            <a:ext cx="2853666" cy="276999"/>
          </a:xfrm>
          <a:prstGeom prst="rect">
            <a:avLst/>
          </a:prstGeom>
        </p:spPr>
        <p:txBody>
          <a:bodyPr wrap="none">
            <a:spAutoFit/>
          </a:bodyPr>
          <a:lstStyle/>
          <a:p>
            <a:pPr defTabSz="228600">
              <a:spcBef>
                <a:spcPts val="300"/>
              </a:spcBef>
            </a:pPr>
            <a:r>
              <a:rPr kumimoji="1" lang="en-US" altLang="zh-CN" sz="1200" dirty="0">
                <a:solidFill>
                  <a:schemeClr val="tx1">
                    <a:lumMod val="65000"/>
                    <a:lumOff val="35000"/>
                  </a:schemeClr>
                </a:solidFill>
                <a:latin typeface="Abadi" panose="020B0604020104020204" pitchFamily="34" charset="0"/>
                <a:cs typeface="Calibri" charset="0"/>
              </a:rPr>
              <a:t>MORE THAN JOURNEY     didiglobal.com</a:t>
            </a:r>
          </a:p>
        </p:txBody>
      </p:sp>
      <p:cxnSp>
        <p:nvCxnSpPr>
          <p:cNvPr id="12" name="直接连接符 11">
            <a:extLst>
              <a:ext uri="{FF2B5EF4-FFF2-40B4-BE49-F238E27FC236}">
                <a16:creationId xmlns:a16="http://schemas.microsoft.com/office/drawing/2014/main" id="{D408F37A-71B5-41A1-A92C-D42991F1AEAB}"/>
              </a:ext>
            </a:extLst>
          </p:cNvPr>
          <p:cNvCxnSpPr>
            <a:cxnSpLocks/>
          </p:cNvCxnSpPr>
          <p:nvPr userDrawn="1"/>
        </p:nvCxnSpPr>
        <p:spPr>
          <a:xfrm>
            <a:off x="10640681" y="6535675"/>
            <a:ext cx="0" cy="119067"/>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92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14F5D1D-EEFC-4D0F-A2C6-3FBA52F1754E}"/>
              </a:ext>
            </a:extLst>
          </p:cNvPr>
          <p:cNvSpPr>
            <a:spLocks noGrp="1"/>
          </p:cNvSpPr>
          <p:nvPr>
            <p:ph type="dt" sz="half" idx="10"/>
          </p:nvPr>
        </p:nvSpPr>
        <p:spPr/>
        <p:txBody>
          <a:bodyPr/>
          <a:lstStyle/>
          <a:p>
            <a:fld id="{AAB8B125-650B-4BDB-B01A-7338EE2E1863}" type="datetimeFigureOut">
              <a:rPr lang="zh-CN" altLang="en-US" smtClean="0"/>
              <a:t>2021/10/9</a:t>
            </a:fld>
            <a:endParaRPr lang="zh-CN" altLang="en-US"/>
          </a:p>
        </p:txBody>
      </p:sp>
      <p:sp>
        <p:nvSpPr>
          <p:cNvPr id="3" name="页脚占位符 2">
            <a:extLst>
              <a:ext uri="{FF2B5EF4-FFF2-40B4-BE49-F238E27FC236}">
                <a16:creationId xmlns:a16="http://schemas.microsoft.com/office/drawing/2014/main" id="{CE18511F-09BA-4835-8DCA-098831622B6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21A76F4-8F40-4514-8CA7-81E6AAD3525B}"/>
              </a:ext>
            </a:extLst>
          </p:cNvPr>
          <p:cNvSpPr>
            <a:spLocks noGrp="1"/>
          </p:cNvSpPr>
          <p:nvPr>
            <p:ph type="sldNum" sz="quarter" idx="12"/>
          </p:nvPr>
        </p:nvSpPr>
        <p:spPr/>
        <p:txBody>
          <a:bodyPr/>
          <a:lstStyle/>
          <a:p>
            <a:fld id="{91CDAE22-5260-42C0-B465-F39B3F56F165}" type="slidenum">
              <a:rPr lang="zh-CN" altLang="en-US" smtClean="0"/>
              <a:t>‹#›</a:t>
            </a:fld>
            <a:endParaRPr lang="zh-CN" altLang="en-US"/>
          </a:p>
        </p:txBody>
      </p:sp>
    </p:spTree>
    <p:extLst>
      <p:ext uri="{BB962C8B-B14F-4D97-AF65-F5344CB8AC3E}">
        <p14:creationId xmlns:p14="http://schemas.microsoft.com/office/powerpoint/2010/main" val="32535650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EA314C-E0B1-4FEF-AF5E-648F3875C3A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21EEEC1-19A4-46B6-A267-7D451FBBFB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FD5FB4F-3816-4635-A690-311D987B4F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D1A0EC-5779-4FD2-9054-47B05D8FAE0C}"/>
              </a:ext>
            </a:extLst>
          </p:cNvPr>
          <p:cNvSpPr>
            <a:spLocks noGrp="1"/>
          </p:cNvSpPr>
          <p:nvPr>
            <p:ph type="dt" sz="half" idx="10"/>
          </p:nvPr>
        </p:nvSpPr>
        <p:spPr/>
        <p:txBody>
          <a:bodyPr/>
          <a:lstStyle/>
          <a:p>
            <a:fld id="{AAB8B125-650B-4BDB-B01A-7338EE2E1863}" type="datetimeFigureOut">
              <a:rPr lang="zh-CN" altLang="en-US" smtClean="0"/>
              <a:t>2021/10/9</a:t>
            </a:fld>
            <a:endParaRPr lang="zh-CN" altLang="en-US"/>
          </a:p>
        </p:txBody>
      </p:sp>
      <p:sp>
        <p:nvSpPr>
          <p:cNvPr id="6" name="页脚占位符 5">
            <a:extLst>
              <a:ext uri="{FF2B5EF4-FFF2-40B4-BE49-F238E27FC236}">
                <a16:creationId xmlns:a16="http://schemas.microsoft.com/office/drawing/2014/main" id="{9C0559B0-4B27-465F-9E4E-B00AAD50A0D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684846C-06C4-4483-AA88-402EEC54B540}"/>
              </a:ext>
            </a:extLst>
          </p:cNvPr>
          <p:cNvSpPr>
            <a:spLocks noGrp="1"/>
          </p:cNvSpPr>
          <p:nvPr>
            <p:ph type="sldNum" sz="quarter" idx="12"/>
          </p:nvPr>
        </p:nvSpPr>
        <p:spPr/>
        <p:txBody>
          <a:bodyPr/>
          <a:lstStyle/>
          <a:p>
            <a:fld id="{91CDAE22-5260-42C0-B465-F39B3F56F165}" type="slidenum">
              <a:rPr lang="zh-CN" altLang="en-US" smtClean="0"/>
              <a:t>‹#›</a:t>
            </a:fld>
            <a:endParaRPr lang="zh-CN" altLang="en-US"/>
          </a:p>
        </p:txBody>
      </p:sp>
    </p:spTree>
    <p:extLst>
      <p:ext uri="{BB962C8B-B14F-4D97-AF65-F5344CB8AC3E}">
        <p14:creationId xmlns:p14="http://schemas.microsoft.com/office/powerpoint/2010/main" val="10627679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F0E39C-62C6-4EFF-A437-1C0481FAB1D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7B13BD5-2EC1-431E-A81E-2C71A2B4B0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6D17F06-2426-404F-A645-CBBF2E4EF4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37A8C0F-8AE5-4546-9E88-7C239069FE02}"/>
              </a:ext>
            </a:extLst>
          </p:cNvPr>
          <p:cNvSpPr>
            <a:spLocks noGrp="1"/>
          </p:cNvSpPr>
          <p:nvPr>
            <p:ph type="dt" sz="half" idx="10"/>
          </p:nvPr>
        </p:nvSpPr>
        <p:spPr/>
        <p:txBody>
          <a:bodyPr/>
          <a:lstStyle/>
          <a:p>
            <a:fld id="{AAB8B125-650B-4BDB-B01A-7338EE2E1863}" type="datetimeFigureOut">
              <a:rPr lang="zh-CN" altLang="en-US" smtClean="0"/>
              <a:t>2021/10/9</a:t>
            </a:fld>
            <a:endParaRPr lang="zh-CN" altLang="en-US"/>
          </a:p>
        </p:txBody>
      </p:sp>
      <p:sp>
        <p:nvSpPr>
          <p:cNvPr id="6" name="页脚占位符 5">
            <a:extLst>
              <a:ext uri="{FF2B5EF4-FFF2-40B4-BE49-F238E27FC236}">
                <a16:creationId xmlns:a16="http://schemas.microsoft.com/office/drawing/2014/main" id="{F9206F3E-47A0-4C9F-A22D-9554C9A7730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82DC990-89B2-4719-A01D-98AA2C521FF8}"/>
              </a:ext>
            </a:extLst>
          </p:cNvPr>
          <p:cNvSpPr>
            <a:spLocks noGrp="1"/>
          </p:cNvSpPr>
          <p:nvPr>
            <p:ph type="sldNum" sz="quarter" idx="12"/>
          </p:nvPr>
        </p:nvSpPr>
        <p:spPr/>
        <p:txBody>
          <a:bodyPr/>
          <a:lstStyle/>
          <a:p>
            <a:fld id="{91CDAE22-5260-42C0-B465-F39B3F56F165}" type="slidenum">
              <a:rPr lang="zh-CN" altLang="en-US" smtClean="0"/>
              <a:t>‹#›</a:t>
            </a:fld>
            <a:endParaRPr lang="zh-CN" altLang="en-US"/>
          </a:p>
        </p:txBody>
      </p:sp>
    </p:spTree>
    <p:extLst>
      <p:ext uri="{BB962C8B-B14F-4D97-AF65-F5344CB8AC3E}">
        <p14:creationId xmlns:p14="http://schemas.microsoft.com/office/powerpoint/2010/main" val="2232905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1FA095D-7EA1-46F7-8AAD-4103EE7E60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6DC3F33-0930-43E0-A84C-093D75A36BE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FC300EB-63AA-4A23-9494-F1540A3560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B8B125-650B-4BDB-B01A-7338EE2E1863}" type="datetimeFigureOut">
              <a:rPr lang="zh-CN" altLang="en-US" smtClean="0"/>
              <a:t>2021/10/9</a:t>
            </a:fld>
            <a:endParaRPr lang="zh-CN" altLang="en-US"/>
          </a:p>
        </p:txBody>
      </p:sp>
      <p:sp>
        <p:nvSpPr>
          <p:cNvPr id="5" name="页脚占位符 4">
            <a:extLst>
              <a:ext uri="{FF2B5EF4-FFF2-40B4-BE49-F238E27FC236}">
                <a16:creationId xmlns:a16="http://schemas.microsoft.com/office/drawing/2014/main" id="{9C9173DF-62A5-4588-AD9A-040326C310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3B48DA6-7D5E-44C3-AFD0-DD1C9A04E37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CDAE22-5260-42C0-B465-F39B3F56F165}" type="slidenum">
              <a:rPr lang="zh-CN" altLang="en-US" smtClean="0"/>
              <a:t>‹#›</a:t>
            </a:fld>
            <a:endParaRPr lang="zh-CN" altLang="en-US"/>
          </a:p>
        </p:txBody>
      </p:sp>
    </p:spTree>
    <p:extLst>
      <p:ext uri="{BB962C8B-B14F-4D97-AF65-F5344CB8AC3E}">
        <p14:creationId xmlns:p14="http://schemas.microsoft.com/office/powerpoint/2010/main" val="8655079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17.emf"/><Relationship Id="rId4" Type="http://schemas.openxmlformats.org/officeDocument/2006/relationships/image" Target="../media/image22.png"/><Relationship Id="rId9" Type="http://schemas.openxmlformats.org/officeDocument/2006/relationships/image" Target="../media/image16.emf"/></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9.emf"/></Relationships>
</file>

<file path=ppt/slides/_rels/slide2.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slide" Target="slide3.xml"/><Relationship Id="rId7" Type="http://schemas.openxmlformats.org/officeDocument/2006/relationships/slide" Target="slide42.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55.xml"/><Relationship Id="rId4" Type="http://schemas.openxmlformats.org/officeDocument/2006/relationships/slide" Target="slide10.xml"/><Relationship Id="rId9" Type="http://schemas.openxmlformats.org/officeDocument/2006/relationships/slide" Target="slide60.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tiff"/></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6.xml"/><Relationship Id="rId5" Type="http://schemas.openxmlformats.org/officeDocument/2006/relationships/image" Target="../media/image68.png"/><Relationship Id="rId4" Type="http://schemas.openxmlformats.org/officeDocument/2006/relationships/image" Target="../media/image67.png"/></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image" Target="../media/image69.tiff"/></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0.tiff"/></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8" Type="http://schemas.openxmlformats.org/officeDocument/2006/relationships/image" Target="../media/image73.tiff"/><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79.png"/><Relationship Id="rId5" Type="http://schemas.openxmlformats.org/officeDocument/2006/relationships/image" Target="../media/image72.tiff"/><Relationship Id="rId4" Type="http://schemas.openxmlformats.org/officeDocument/2006/relationships/image" Target="../media/image71.tiff"/></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 Id="rId9"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74.tiff"/><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2.tiff"/></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81.png"/><Relationship Id="rId5" Type="http://schemas.openxmlformats.org/officeDocument/2006/relationships/image" Target="../media/image78.png"/><Relationship Id="rId4"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image" Target="../media/image75.tiff"/><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101.png"/></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95.tiff"/></Relationships>
</file>

<file path=ppt/slides/_rels/slide58.xml.rels><?xml version="1.0" encoding="UTF-8" standalone="yes"?>
<Relationships xmlns="http://schemas.openxmlformats.org/package/2006/relationships"><Relationship Id="rId3" Type="http://schemas.openxmlformats.org/officeDocument/2006/relationships/image" Target="../media/image96.tiff"/><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97.tiff"/></Relationships>
</file>

<file path=ppt/slides/_rels/slide59.xml.rels><?xml version="1.0" encoding="UTF-8" standalone="yes"?>
<Relationships xmlns="http://schemas.openxmlformats.org/package/2006/relationships"><Relationship Id="rId3" Type="http://schemas.openxmlformats.org/officeDocument/2006/relationships/image" Target="../media/image98.tiff"/><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105.png"/><Relationship Id="rId4" Type="http://schemas.openxmlformats.org/officeDocument/2006/relationships/image" Target="../media/image10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107.png"/></Relationships>
</file>

<file path=ppt/slides/_rels/slide6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109.png"/></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111.png"/></Relationships>
</file>

<file path=ppt/slides/_rels/slide6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5.xml"/><Relationship Id="rId1" Type="http://schemas.openxmlformats.org/officeDocument/2006/relationships/slideLayout" Target="../slideLayouts/slideLayout6.xml"/><Relationship Id="rId5" Type="http://schemas.openxmlformats.org/officeDocument/2006/relationships/image" Target="../media/image114.png"/><Relationship Id="rId4" Type="http://schemas.openxmlformats.org/officeDocument/2006/relationships/image" Target="../media/image113.png"/></Relationships>
</file>

<file path=ppt/slides/_rels/slide6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116.png"/></Relationships>
</file>

<file path=ppt/slides/_rels/slide66.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notesSlide" Target="../notesSlides/notesSlide57.xml"/><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8.xml"/><Relationship Id="rId1" Type="http://schemas.openxmlformats.org/officeDocument/2006/relationships/slideLayout" Target="../slideLayouts/slideLayout6.xml"/><Relationship Id="rId5" Type="http://schemas.openxmlformats.org/officeDocument/2006/relationships/image" Target="../media/image124.png"/><Relationship Id="rId4" Type="http://schemas.openxmlformats.org/officeDocument/2006/relationships/image" Target="../media/image123.png"/></Relationships>
</file>

<file path=ppt/slides/_rels/slide68.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8.png"/><Relationship Id="rId2" Type="http://schemas.openxmlformats.org/officeDocument/2006/relationships/notesSlide" Target="../notesSlides/notesSlide59.xml"/><Relationship Id="rId1" Type="http://schemas.openxmlformats.org/officeDocument/2006/relationships/slideLayout" Target="../slideLayouts/slideLayout6.xml"/><Relationship Id="rId6" Type="http://schemas.openxmlformats.org/officeDocument/2006/relationships/image" Target="../media/image127.png"/><Relationship Id="rId5" Type="http://schemas.openxmlformats.org/officeDocument/2006/relationships/image" Target="../media/image122.png"/><Relationship Id="rId4" Type="http://schemas.openxmlformats.org/officeDocument/2006/relationships/image" Target="../media/image126.png"/></Relationships>
</file>

<file path=ppt/slides/_rels/slide6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130.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5.tiff"/><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06AD150-CBCA-4993-8F30-2B6F384EF49F}"/>
              </a:ext>
            </a:extLst>
          </p:cNvPr>
          <p:cNvSpPr/>
          <p:nvPr/>
        </p:nvSpPr>
        <p:spPr>
          <a:xfrm>
            <a:off x="0" y="0"/>
            <a:ext cx="12192000" cy="6858000"/>
          </a:xfrm>
          <a:prstGeom prst="rect">
            <a:avLst/>
          </a:prstGeom>
          <a:gradFill>
            <a:gsLst>
              <a:gs pos="37000">
                <a:srgbClr val="112A44"/>
              </a:gs>
              <a:gs pos="93000">
                <a:schemeClr val="tx1">
                  <a:alpha val="67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36E565C6-9E69-45AA-A438-310B29CEC3A2}"/>
              </a:ext>
            </a:extLst>
          </p:cNvPr>
          <p:cNvSpPr/>
          <p:nvPr/>
        </p:nvSpPr>
        <p:spPr>
          <a:xfrm flipV="1">
            <a:off x="0" y="0"/>
            <a:ext cx="12192000" cy="6858000"/>
          </a:xfrm>
          <a:prstGeom prst="rect">
            <a:avLst/>
          </a:prstGeom>
          <a:blipFill dpi="0" rotWithShape="1">
            <a:blip r:embed="rId2">
              <a:alphaModFix amt="5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55BFEE22-8D5E-40E5-A0AF-98B2DCC783D3}"/>
              </a:ext>
            </a:extLst>
          </p:cNvPr>
          <p:cNvSpPr/>
          <p:nvPr/>
        </p:nvSpPr>
        <p:spPr>
          <a:xfrm>
            <a:off x="0" y="270163"/>
            <a:ext cx="12192000" cy="6858000"/>
          </a:xfrm>
          <a:prstGeom prst="rect">
            <a:avLst/>
          </a:prstGeom>
          <a:gradFill flip="none" rotWithShape="1">
            <a:gsLst>
              <a:gs pos="0">
                <a:srgbClr val="1E293A">
                  <a:alpha val="66000"/>
                </a:srgbClr>
              </a:gs>
              <a:gs pos="53000">
                <a:schemeClr val="tx1"/>
              </a:gs>
            </a:gsLst>
            <a:lin ang="15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Freeform 9">
            <a:extLst>
              <a:ext uri="{FF2B5EF4-FFF2-40B4-BE49-F238E27FC236}">
                <a16:creationId xmlns:a16="http://schemas.microsoft.com/office/drawing/2014/main" id="{669BD71E-119E-4EE9-A73C-E1F71C55269C}"/>
              </a:ext>
            </a:extLst>
          </p:cNvPr>
          <p:cNvSpPr>
            <a:spLocks/>
          </p:cNvSpPr>
          <p:nvPr/>
        </p:nvSpPr>
        <p:spPr bwMode="auto">
          <a:xfrm>
            <a:off x="-819558" y="985136"/>
            <a:ext cx="4186237" cy="3514247"/>
          </a:xfrm>
          <a:custGeom>
            <a:avLst/>
            <a:gdLst>
              <a:gd name="T0" fmla="*/ 54 w 107"/>
              <a:gd name="T1" fmla="*/ 68 h 88"/>
              <a:gd name="T2" fmla="*/ 87 w 107"/>
              <a:gd name="T3" fmla="*/ 35 h 88"/>
              <a:gd name="T4" fmla="*/ 87 w 107"/>
              <a:gd name="T5" fmla="*/ 19 h 88"/>
              <a:gd name="T6" fmla="*/ 107 w 107"/>
              <a:gd name="T7" fmla="*/ 19 h 88"/>
              <a:gd name="T8" fmla="*/ 107 w 107"/>
              <a:gd name="T9" fmla="*/ 37 h 88"/>
              <a:gd name="T10" fmla="*/ 54 w 107"/>
              <a:gd name="T11" fmla="*/ 88 h 88"/>
              <a:gd name="T12" fmla="*/ 54 w 107"/>
              <a:gd name="T13" fmla="*/ 88 h 88"/>
              <a:gd name="T14" fmla="*/ 0 w 107"/>
              <a:gd name="T15" fmla="*/ 37 h 88"/>
              <a:gd name="T16" fmla="*/ 0 w 107"/>
              <a:gd name="T17" fmla="*/ 6 h 88"/>
              <a:gd name="T18" fmla="*/ 5 w 107"/>
              <a:gd name="T19" fmla="*/ 0 h 88"/>
              <a:gd name="T20" fmla="*/ 5 w 107"/>
              <a:gd name="T21" fmla="*/ 0 h 88"/>
              <a:gd name="T22" fmla="*/ 87 w 107"/>
              <a:gd name="T23" fmla="*/ 0 h 88"/>
              <a:gd name="T24" fmla="*/ 87 w 107"/>
              <a:gd name="T25" fmla="*/ 19 h 88"/>
              <a:gd name="T26" fmla="*/ 23 w 107"/>
              <a:gd name="T27" fmla="*/ 19 h 88"/>
              <a:gd name="T28" fmla="*/ 20 w 107"/>
              <a:gd name="T29" fmla="*/ 22 h 88"/>
              <a:gd name="T30" fmla="*/ 20 w 107"/>
              <a:gd name="T31" fmla="*/ 22 h 88"/>
              <a:gd name="T32" fmla="*/ 20 w 107"/>
              <a:gd name="T33" fmla="*/ 35 h 88"/>
              <a:gd name="T34" fmla="*/ 53 w 107"/>
              <a:gd name="T35" fmla="*/ 68 h 88"/>
              <a:gd name="T36" fmla="*/ 54 w 107"/>
              <a:gd name="T3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88">
                <a:moveTo>
                  <a:pt x="54" y="68"/>
                </a:moveTo>
                <a:cubicBezTo>
                  <a:pt x="72" y="68"/>
                  <a:pt x="86" y="53"/>
                  <a:pt x="87" y="35"/>
                </a:cubicBezTo>
                <a:cubicBezTo>
                  <a:pt x="87" y="19"/>
                  <a:pt x="87" y="19"/>
                  <a:pt x="87" y="19"/>
                </a:cubicBezTo>
                <a:cubicBezTo>
                  <a:pt x="107" y="19"/>
                  <a:pt x="107" y="19"/>
                  <a:pt x="107" y="19"/>
                </a:cubicBezTo>
                <a:cubicBezTo>
                  <a:pt x="107" y="37"/>
                  <a:pt x="107" y="37"/>
                  <a:pt x="107" y="37"/>
                </a:cubicBezTo>
                <a:cubicBezTo>
                  <a:pt x="107" y="65"/>
                  <a:pt x="82" y="87"/>
                  <a:pt x="54" y="88"/>
                </a:cubicBezTo>
                <a:cubicBezTo>
                  <a:pt x="54" y="88"/>
                  <a:pt x="54" y="88"/>
                  <a:pt x="54" y="88"/>
                </a:cubicBezTo>
                <a:cubicBezTo>
                  <a:pt x="25" y="88"/>
                  <a:pt x="0" y="65"/>
                  <a:pt x="0" y="37"/>
                </a:cubicBezTo>
                <a:cubicBezTo>
                  <a:pt x="0" y="6"/>
                  <a:pt x="0" y="6"/>
                  <a:pt x="0" y="6"/>
                </a:cubicBezTo>
                <a:cubicBezTo>
                  <a:pt x="0" y="3"/>
                  <a:pt x="2" y="1"/>
                  <a:pt x="5" y="0"/>
                </a:cubicBezTo>
                <a:cubicBezTo>
                  <a:pt x="5" y="0"/>
                  <a:pt x="5" y="0"/>
                  <a:pt x="5" y="0"/>
                </a:cubicBezTo>
                <a:cubicBezTo>
                  <a:pt x="87" y="0"/>
                  <a:pt x="87" y="0"/>
                  <a:pt x="87" y="0"/>
                </a:cubicBezTo>
                <a:cubicBezTo>
                  <a:pt x="87" y="19"/>
                  <a:pt x="87" y="19"/>
                  <a:pt x="87" y="19"/>
                </a:cubicBezTo>
                <a:cubicBezTo>
                  <a:pt x="23" y="19"/>
                  <a:pt x="23" y="19"/>
                  <a:pt x="23" y="19"/>
                </a:cubicBezTo>
                <a:cubicBezTo>
                  <a:pt x="22" y="19"/>
                  <a:pt x="20" y="20"/>
                  <a:pt x="20" y="22"/>
                </a:cubicBezTo>
                <a:cubicBezTo>
                  <a:pt x="20" y="22"/>
                  <a:pt x="20" y="22"/>
                  <a:pt x="20" y="22"/>
                </a:cubicBezTo>
                <a:cubicBezTo>
                  <a:pt x="20" y="35"/>
                  <a:pt x="20" y="35"/>
                  <a:pt x="20" y="35"/>
                </a:cubicBezTo>
                <a:cubicBezTo>
                  <a:pt x="20" y="53"/>
                  <a:pt x="34" y="68"/>
                  <a:pt x="53" y="68"/>
                </a:cubicBezTo>
                <a:cubicBezTo>
                  <a:pt x="53" y="68"/>
                  <a:pt x="53" y="68"/>
                  <a:pt x="54" y="68"/>
                </a:cubicBezTo>
                <a:close/>
              </a:path>
            </a:pathLst>
          </a:custGeom>
          <a:solidFill>
            <a:srgbClr val="FF7C41">
              <a:alpha val="14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内容占位符 2">
            <a:extLst>
              <a:ext uri="{FF2B5EF4-FFF2-40B4-BE49-F238E27FC236}">
                <a16:creationId xmlns:a16="http://schemas.microsoft.com/office/drawing/2014/main" id="{6B25154E-86EE-469C-A36B-217B7D5909E5}"/>
              </a:ext>
            </a:extLst>
          </p:cNvPr>
          <p:cNvSpPr txBox="1">
            <a:spLocks/>
          </p:cNvSpPr>
          <p:nvPr/>
        </p:nvSpPr>
        <p:spPr>
          <a:xfrm>
            <a:off x="4632114" y="2991056"/>
            <a:ext cx="6410882" cy="724333"/>
          </a:xfrm>
          <a:prstGeom prst="rect">
            <a:avLst/>
          </a:prstGeom>
        </p:spPr>
        <p:txBody>
          <a:bodyPr vert="horz" lIns="91440" tIns="45720" rIns="91440" bIns="45720" rtlCol="0">
            <a:noAutofit/>
          </a:bodyPr>
          <a:lstStyle>
            <a:defPPr>
              <a:defRPr lang="zh-CN"/>
            </a:defPPr>
            <a:lvl1pPr indent="0">
              <a:lnSpc>
                <a:spcPct val="120000"/>
              </a:lnSpc>
              <a:spcBef>
                <a:spcPts val="1000"/>
              </a:spcBef>
              <a:buFont typeface="Arial" panose="020B0604020202020204" pitchFamily="34" charset="0"/>
              <a:buNone/>
              <a:defRPr sz="5400">
                <a:solidFill>
                  <a:prstClr val="white"/>
                </a:solidFill>
                <a:latin typeface="Impact" panose="020B0806030902050204" pitchFamily="34" charset="0"/>
                <a:ea typeface="Calibri" charset="0"/>
                <a:cs typeface="Calibri"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4400" b="1" dirty="0">
                <a:latin typeface="Times New Roman" panose="02020603050405020304" pitchFamily="18" charset="0"/>
                <a:cs typeface="Times New Roman" panose="02020603050405020304" pitchFamily="18" charset="0"/>
              </a:rPr>
              <a:t>Reinforcement Learning </a:t>
            </a:r>
          </a:p>
        </p:txBody>
      </p:sp>
      <p:grpSp>
        <p:nvGrpSpPr>
          <p:cNvPr id="24" name="组 94">
            <a:extLst>
              <a:ext uri="{FF2B5EF4-FFF2-40B4-BE49-F238E27FC236}">
                <a16:creationId xmlns:a16="http://schemas.microsoft.com/office/drawing/2014/main" id="{F5DD82B2-0918-44D5-A777-EFD03F1E454F}"/>
              </a:ext>
            </a:extLst>
          </p:cNvPr>
          <p:cNvGrpSpPr/>
          <p:nvPr/>
        </p:nvGrpSpPr>
        <p:grpSpPr>
          <a:xfrm>
            <a:off x="4724141" y="4062615"/>
            <a:ext cx="2359399" cy="69411"/>
            <a:chOff x="334454" y="967505"/>
            <a:chExt cx="2320019" cy="78378"/>
          </a:xfrm>
        </p:grpSpPr>
        <p:grpSp>
          <p:nvGrpSpPr>
            <p:cNvPr id="25" name="组 95">
              <a:extLst>
                <a:ext uri="{FF2B5EF4-FFF2-40B4-BE49-F238E27FC236}">
                  <a16:creationId xmlns:a16="http://schemas.microsoft.com/office/drawing/2014/main" id="{8B9779E5-1F52-4F35-AEEF-47B1E8BD35CE}"/>
                </a:ext>
              </a:extLst>
            </p:cNvPr>
            <p:cNvGrpSpPr/>
            <p:nvPr/>
          </p:nvGrpSpPr>
          <p:grpSpPr>
            <a:xfrm>
              <a:off x="334454" y="967505"/>
              <a:ext cx="2320019" cy="78378"/>
              <a:chOff x="334454" y="938477"/>
              <a:chExt cx="2320019" cy="78378"/>
            </a:xfrm>
          </p:grpSpPr>
          <p:sp>
            <p:nvSpPr>
              <p:cNvPr id="27" name="平行四边形 26">
                <a:extLst>
                  <a:ext uri="{FF2B5EF4-FFF2-40B4-BE49-F238E27FC236}">
                    <a16:creationId xmlns:a16="http://schemas.microsoft.com/office/drawing/2014/main" id="{039C9FE5-B4CD-4EFE-8679-BBB79A7E0C5F}"/>
                  </a:ext>
                </a:extLst>
              </p:cNvPr>
              <p:cNvSpPr/>
              <p:nvPr/>
            </p:nvSpPr>
            <p:spPr>
              <a:xfrm flipV="1">
                <a:off x="334454" y="938477"/>
                <a:ext cx="1033431" cy="78378"/>
              </a:xfrm>
              <a:prstGeom prst="parallelogram">
                <a:avLst>
                  <a:gd name="adj" fmla="val 163205"/>
                </a:avLst>
              </a:prstGeom>
              <a:solidFill>
                <a:srgbClr val="FD8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28" name="平行四边形 27">
                <a:extLst>
                  <a:ext uri="{FF2B5EF4-FFF2-40B4-BE49-F238E27FC236}">
                    <a16:creationId xmlns:a16="http://schemas.microsoft.com/office/drawing/2014/main" id="{B27AD73F-263B-4D12-8F71-2035FE03DBC9}"/>
                  </a:ext>
                </a:extLst>
              </p:cNvPr>
              <p:cNvSpPr/>
              <p:nvPr/>
            </p:nvSpPr>
            <p:spPr>
              <a:xfrm flipV="1">
                <a:off x="1342038" y="938477"/>
                <a:ext cx="454710" cy="78378"/>
              </a:xfrm>
              <a:prstGeom prst="parallelogram">
                <a:avLst>
                  <a:gd name="adj" fmla="val 163205"/>
                </a:avLst>
              </a:prstGeom>
              <a:solidFill>
                <a:srgbClr val="FD80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29" name="平行四边形 28">
                <a:extLst>
                  <a:ext uri="{FF2B5EF4-FFF2-40B4-BE49-F238E27FC236}">
                    <a16:creationId xmlns:a16="http://schemas.microsoft.com/office/drawing/2014/main" id="{7AC81C67-31F7-4C95-AE0F-323395701A13}"/>
                  </a:ext>
                </a:extLst>
              </p:cNvPr>
              <p:cNvSpPr/>
              <p:nvPr/>
            </p:nvSpPr>
            <p:spPr>
              <a:xfrm flipV="1">
                <a:off x="1770901" y="938477"/>
                <a:ext cx="454710" cy="78378"/>
              </a:xfrm>
              <a:prstGeom prst="parallelogram">
                <a:avLst>
                  <a:gd name="adj" fmla="val 163205"/>
                </a:avLst>
              </a:prstGeom>
              <a:solidFill>
                <a:srgbClr val="FD803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31" name="平行四边形 30">
                <a:extLst>
                  <a:ext uri="{FF2B5EF4-FFF2-40B4-BE49-F238E27FC236}">
                    <a16:creationId xmlns:a16="http://schemas.microsoft.com/office/drawing/2014/main" id="{55CFDD45-B6E5-4602-8037-42CE1A7E48FD}"/>
                  </a:ext>
                </a:extLst>
              </p:cNvPr>
              <p:cNvSpPr/>
              <p:nvPr/>
            </p:nvSpPr>
            <p:spPr>
              <a:xfrm flipV="1">
                <a:off x="2199763" y="938477"/>
                <a:ext cx="454710" cy="78378"/>
              </a:xfrm>
              <a:prstGeom prst="parallelogram">
                <a:avLst>
                  <a:gd name="adj" fmla="val 163205"/>
                </a:avLst>
              </a:prstGeom>
              <a:solidFill>
                <a:srgbClr val="FD803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grpSp>
        <p:sp>
          <p:nvSpPr>
            <p:cNvPr id="26" name="矩形 25">
              <a:extLst>
                <a:ext uri="{FF2B5EF4-FFF2-40B4-BE49-F238E27FC236}">
                  <a16:creationId xmlns:a16="http://schemas.microsoft.com/office/drawing/2014/main" id="{F7B9D8FF-A8AD-4B07-8D3F-498EEB9D95AD}"/>
                </a:ext>
              </a:extLst>
            </p:cNvPr>
            <p:cNvSpPr/>
            <p:nvPr/>
          </p:nvSpPr>
          <p:spPr>
            <a:xfrm>
              <a:off x="336550" y="967505"/>
              <a:ext cx="246617" cy="78378"/>
            </a:xfrm>
            <a:prstGeom prst="rect">
              <a:avLst/>
            </a:prstGeom>
            <a:solidFill>
              <a:srgbClr val="FD8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kumimoji="1" lang="zh-CN" altLang="en-US" sz="1500" kern="0">
                <a:solidFill>
                  <a:srgbClr val="FFFFFF"/>
                </a:solidFill>
                <a:latin typeface="Arial"/>
                <a:ea typeface="黑体" panose="02010609060101010101" pitchFamily="49" charset="-122"/>
                <a:sym typeface="PingFang SC Regular"/>
              </a:endParaRPr>
            </a:p>
          </p:txBody>
        </p:sp>
      </p:grpSp>
      <p:sp>
        <p:nvSpPr>
          <p:cNvPr id="2" name="文本框 1">
            <a:extLst>
              <a:ext uri="{FF2B5EF4-FFF2-40B4-BE49-F238E27FC236}">
                <a16:creationId xmlns:a16="http://schemas.microsoft.com/office/drawing/2014/main" id="{64F0D63F-D1E0-254D-8825-10AF4F7E8129}"/>
              </a:ext>
            </a:extLst>
          </p:cNvPr>
          <p:cNvSpPr txBox="1"/>
          <p:nvPr/>
        </p:nvSpPr>
        <p:spPr>
          <a:xfrm>
            <a:off x="109728" y="6013770"/>
            <a:ext cx="5352288" cy="830997"/>
          </a:xfrm>
          <a:prstGeom prst="rect">
            <a:avLst/>
          </a:prstGeom>
          <a:noFill/>
        </p:spPr>
        <p:txBody>
          <a:bodyPr wrap="square" rtlCol="0">
            <a:spAutoFit/>
          </a:bodyPr>
          <a:lstStyle/>
          <a:p>
            <a:r>
              <a:rPr kumimoji="1" lang="en-US" altLang="zh-CN" sz="1200" dirty="0">
                <a:solidFill>
                  <a:schemeClr val="bg1"/>
                </a:solidFill>
                <a:latin typeface="Arial" panose="020B0604020202020204" pitchFamily="34" charset="0"/>
                <a:cs typeface="Arial" panose="020B0604020202020204" pitchFamily="34" charset="0"/>
              </a:rPr>
              <a:t>Reference: </a:t>
            </a:r>
          </a:p>
          <a:p>
            <a:r>
              <a:rPr kumimoji="1" lang="en-US" altLang="zh-CN" sz="1200" dirty="0">
                <a:solidFill>
                  <a:schemeClr val="bg1"/>
                </a:solidFill>
                <a:latin typeface="Arial" panose="020B0604020202020204" pitchFamily="34" charset="0"/>
                <a:cs typeface="Arial" panose="020B0604020202020204" pitchFamily="34" charset="0"/>
              </a:rPr>
              <a:t>David Silver’s slides, </a:t>
            </a:r>
            <a:r>
              <a:rPr lang="en" altLang="zh-CN" sz="1200" dirty="0">
                <a:solidFill>
                  <a:schemeClr val="bg1"/>
                </a:solidFill>
                <a:latin typeface="Arial" panose="020B0604020202020204" pitchFamily="34" charset="0"/>
                <a:cs typeface="Arial" panose="020B0604020202020204" pitchFamily="34" charset="0"/>
              </a:rPr>
              <a:t>CS234 Reinforcement Learning </a:t>
            </a:r>
            <a:endParaRPr kumimoji="1" lang="en-US" altLang="zh-CN" sz="1200" dirty="0">
              <a:solidFill>
                <a:schemeClr val="bg1"/>
              </a:solidFill>
              <a:latin typeface="Arial" panose="020B0604020202020204" pitchFamily="34" charset="0"/>
              <a:cs typeface="Arial" panose="020B0604020202020204" pitchFamily="34" charset="0"/>
            </a:endParaRPr>
          </a:p>
          <a:p>
            <a:r>
              <a:rPr kumimoji="1" lang="en-US" altLang="zh-CN" sz="1200" dirty="0">
                <a:solidFill>
                  <a:schemeClr val="bg1"/>
                </a:solidFill>
                <a:latin typeface="Arial" panose="020B0604020202020204" pitchFamily="34" charset="0"/>
                <a:cs typeface="Arial" panose="020B0604020202020204" pitchFamily="34" charset="0"/>
              </a:rPr>
              <a:t>https://github.com/zhoubolei/introRL</a:t>
            </a:r>
            <a:br>
              <a:rPr kumimoji="1" lang="en-US" altLang="zh-CN" sz="1200" dirty="0">
                <a:solidFill>
                  <a:schemeClr val="bg1"/>
                </a:solidFill>
                <a:latin typeface="Arial" panose="020B0604020202020204" pitchFamily="34" charset="0"/>
                <a:cs typeface="Arial" panose="020B0604020202020204" pitchFamily="34" charset="0"/>
              </a:rPr>
            </a:br>
            <a:r>
              <a:rPr kumimoji="1" lang="en-US" altLang="zh-CN" sz="1200" dirty="0">
                <a:solidFill>
                  <a:schemeClr val="bg1"/>
                </a:solidFill>
                <a:latin typeface="Arial" panose="020B0604020202020204" pitchFamily="34" charset="0"/>
                <a:cs typeface="Arial" panose="020B0604020202020204" pitchFamily="34" charset="0"/>
              </a:rPr>
              <a:t>https://www.cnblogs.com/pinard/category/1254674.html</a:t>
            </a:r>
            <a:endParaRPr kumimoji="1" lang="zh-CN" altLang="en-US" sz="1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63688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06AD150-CBCA-4993-8F30-2B6F384EF49F}"/>
              </a:ext>
            </a:extLst>
          </p:cNvPr>
          <p:cNvSpPr/>
          <p:nvPr/>
        </p:nvSpPr>
        <p:spPr>
          <a:xfrm>
            <a:off x="0" y="0"/>
            <a:ext cx="12192000" cy="6858000"/>
          </a:xfrm>
          <a:prstGeom prst="rect">
            <a:avLst/>
          </a:prstGeom>
          <a:gradFill>
            <a:gsLst>
              <a:gs pos="37000">
                <a:srgbClr val="112A44"/>
              </a:gs>
              <a:gs pos="93000">
                <a:schemeClr val="tx1">
                  <a:alpha val="67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36E565C6-9E69-45AA-A438-310B29CEC3A2}"/>
              </a:ext>
            </a:extLst>
          </p:cNvPr>
          <p:cNvSpPr/>
          <p:nvPr/>
        </p:nvSpPr>
        <p:spPr>
          <a:xfrm flipV="1">
            <a:off x="0" y="0"/>
            <a:ext cx="12192000" cy="6858000"/>
          </a:xfrm>
          <a:prstGeom prst="rect">
            <a:avLst/>
          </a:prstGeom>
          <a:blipFill dpi="0" rotWithShape="1">
            <a:blip r:embed="rId2">
              <a:alphaModFix amt="5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55BFEE22-8D5E-40E5-A0AF-98B2DCC783D3}"/>
              </a:ext>
            </a:extLst>
          </p:cNvPr>
          <p:cNvSpPr/>
          <p:nvPr/>
        </p:nvSpPr>
        <p:spPr>
          <a:xfrm>
            <a:off x="0" y="270163"/>
            <a:ext cx="12192000" cy="6858000"/>
          </a:xfrm>
          <a:prstGeom prst="rect">
            <a:avLst/>
          </a:prstGeom>
          <a:gradFill flip="none" rotWithShape="1">
            <a:gsLst>
              <a:gs pos="0">
                <a:srgbClr val="1E293A">
                  <a:alpha val="66000"/>
                </a:srgbClr>
              </a:gs>
              <a:gs pos="53000">
                <a:schemeClr val="tx1"/>
              </a:gs>
            </a:gsLst>
            <a:lin ang="15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Freeform 9">
            <a:extLst>
              <a:ext uri="{FF2B5EF4-FFF2-40B4-BE49-F238E27FC236}">
                <a16:creationId xmlns:a16="http://schemas.microsoft.com/office/drawing/2014/main" id="{669BD71E-119E-4EE9-A73C-E1F71C55269C}"/>
              </a:ext>
            </a:extLst>
          </p:cNvPr>
          <p:cNvSpPr>
            <a:spLocks/>
          </p:cNvSpPr>
          <p:nvPr/>
        </p:nvSpPr>
        <p:spPr bwMode="auto">
          <a:xfrm>
            <a:off x="-852215" y="2269651"/>
            <a:ext cx="4186237" cy="3514247"/>
          </a:xfrm>
          <a:custGeom>
            <a:avLst/>
            <a:gdLst>
              <a:gd name="T0" fmla="*/ 54 w 107"/>
              <a:gd name="T1" fmla="*/ 68 h 88"/>
              <a:gd name="T2" fmla="*/ 87 w 107"/>
              <a:gd name="T3" fmla="*/ 35 h 88"/>
              <a:gd name="T4" fmla="*/ 87 w 107"/>
              <a:gd name="T5" fmla="*/ 19 h 88"/>
              <a:gd name="T6" fmla="*/ 107 w 107"/>
              <a:gd name="T7" fmla="*/ 19 h 88"/>
              <a:gd name="T8" fmla="*/ 107 w 107"/>
              <a:gd name="T9" fmla="*/ 37 h 88"/>
              <a:gd name="T10" fmla="*/ 54 w 107"/>
              <a:gd name="T11" fmla="*/ 88 h 88"/>
              <a:gd name="T12" fmla="*/ 54 w 107"/>
              <a:gd name="T13" fmla="*/ 88 h 88"/>
              <a:gd name="T14" fmla="*/ 0 w 107"/>
              <a:gd name="T15" fmla="*/ 37 h 88"/>
              <a:gd name="T16" fmla="*/ 0 w 107"/>
              <a:gd name="T17" fmla="*/ 6 h 88"/>
              <a:gd name="T18" fmla="*/ 5 w 107"/>
              <a:gd name="T19" fmla="*/ 0 h 88"/>
              <a:gd name="T20" fmla="*/ 5 w 107"/>
              <a:gd name="T21" fmla="*/ 0 h 88"/>
              <a:gd name="T22" fmla="*/ 87 w 107"/>
              <a:gd name="T23" fmla="*/ 0 h 88"/>
              <a:gd name="T24" fmla="*/ 87 w 107"/>
              <a:gd name="T25" fmla="*/ 19 h 88"/>
              <a:gd name="T26" fmla="*/ 23 w 107"/>
              <a:gd name="T27" fmla="*/ 19 h 88"/>
              <a:gd name="T28" fmla="*/ 20 w 107"/>
              <a:gd name="T29" fmla="*/ 22 h 88"/>
              <a:gd name="T30" fmla="*/ 20 w 107"/>
              <a:gd name="T31" fmla="*/ 22 h 88"/>
              <a:gd name="T32" fmla="*/ 20 w 107"/>
              <a:gd name="T33" fmla="*/ 35 h 88"/>
              <a:gd name="T34" fmla="*/ 53 w 107"/>
              <a:gd name="T35" fmla="*/ 68 h 88"/>
              <a:gd name="T36" fmla="*/ 54 w 107"/>
              <a:gd name="T3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88">
                <a:moveTo>
                  <a:pt x="54" y="68"/>
                </a:moveTo>
                <a:cubicBezTo>
                  <a:pt x="72" y="68"/>
                  <a:pt x="86" y="53"/>
                  <a:pt x="87" y="35"/>
                </a:cubicBezTo>
                <a:cubicBezTo>
                  <a:pt x="87" y="19"/>
                  <a:pt x="87" y="19"/>
                  <a:pt x="87" y="19"/>
                </a:cubicBezTo>
                <a:cubicBezTo>
                  <a:pt x="107" y="19"/>
                  <a:pt x="107" y="19"/>
                  <a:pt x="107" y="19"/>
                </a:cubicBezTo>
                <a:cubicBezTo>
                  <a:pt x="107" y="37"/>
                  <a:pt x="107" y="37"/>
                  <a:pt x="107" y="37"/>
                </a:cubicBezTo>
                <a:cubicBezTo>
                  <a:pt x="107" y="65"/>
                  <a:pt x="82" y="87"/>
                  <a:pt x="54" y="88"/>
                </a:cubicBezTo>
                <a:cubicBezTo>
                  <a:pt x="54" y="88"/>
                  <a:pt x="54" y="88"/>
                  <a:pt x="54" y="88"/>
                </a:cubicBezTo>
                <a:cubicBezTo>
                  <a:pt x="25" y="88"/>
                  <a:pt x="0" y="65"/>
                  <a:pt x="0" y="37"/>
                </a:cubicBezTo>
                <a:cubicBezTo>
                  <a:pt x="0" y="6"/>
                  <a:pt x="0" y="6"/>
                  <a:pt x="0" y="6"/>
                </a:cubicBezTo>
                <a:cubicBezTo>
                  <a:pt x="0" y="3"/>
                  <a:pt x="2" y="1"/>
                  <a:pt x="5" y="0"/>
                </a:cubicBezTo>
                <a:cubicBezTo>
                  <a:pt x="5" y="0"/>
                  <a:pt x="5" y="0"/>
                  <a:pt x="5" y="0"/>
                </a:cubicBezTo>
                <a:cubicBezTo>
                  <a:pt x="87" y="0"/>
                  <a:pt x="87" y="0"/>
                  <a:pt x="87" y="0"/>
                </a:cubicBezTo>
                <a:cubicBezTo>
                  <a:pt x="87" y="19"/>
                  <a:pt x="87" y="19"/>
                  <a:pt x="87" y="19"/>
                </a:cubicBezTo>
                <a:cubicBezTo>
                  <a:pt x="23" y="19"/>
                  <a:pt x="23" y="19"/>
                  <a:pt x="23" y="19"/>
                </a:cubicBezTo>
                <a:cubicBezTo>
                  <a:pt x="22" y="19"/>
                  <a:pt x="20" y="20"/>
                  <a:pt x="20" y="22"/>
                </a:cubicBezTo>
                <a:cubicBezTo>
                  <a:pt x="20" y="22"/>
                  <a:pt x="20" y="22"/>
                  <a:pt x="20" y="22"/>
                </a:cubicBezTo>
                <a:cubicBezTo>
                  <a:pt x="20" y="35"/>
                  <a:pt x="20" y="35"/>
                  <a:pt x="20" y="35"/>
                </a:cubicBezTo>
                <a:cubicBezTo>
                  <a:pt x="20" y="53"/>
                  <a:pt x="34" y="68"/>
                  <a:pt x="53" y="68"/>
                </a:cubicBezTo>
                <a:cubicBezTo>
                  <a:pt x="53" y="68"/>
                  <a:pt x="53" y="68"/>
                  <a:pt x="54" y="68"/>
                </a:cubicBezTo>
                <a:close/>
              </a:path>
            </a:pathLst>
          </a:custGeom>
          <a:solidFill>
            <a:srgbClr val="FF7C41">
              <a:alpha val="14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内容占位符 2">
            <a:extLst>
              <a:ext uri="{FF2B5EF4-FFF2-40B4-BE49-F238E27FC236}">
                <a16:creationId xmlns:a16="http://schemas.microsoft.com/office/drawing/2014/main" id="{6B25154E-86EE-469C-A36B-217B7D5909E5}"/>
              </a:ext>
            </a:extLst>
          </p:cNvPr>
          <p:cNvSpPr txBox="1">
            <a:spLocks/>
          </p:cNvSpPr>
          <p:nvPr/>
        </p:nvSpPr>
        <p:spPr>
          <a:xfrm>
            <a:off x="4003778" y="3068119"/>
            <a:ext cx="6090248" cy="724333"/>
          </a:xfrm>
          <a:prstGeom prst="rect">
            <a:avLst/>
          </a:prstGeom>
        </p:spPr>
        <p:txBody>
          <a:bodyPr vert="horz" lIns="91440" tIns="45720" rIns="91440" bIns="45720" rtlCol="0">
            <a:noAutofit/>
          </a:bodyPr>
          <a:lstStyle>
            <a:defPPr>
              <a:defRPr lang="zh-CN"/>
            </a:defPPr>
            <a:lvl1pPr indent="0">
              <a:lnSpc>
                <a:spcPct val="120000"/>
              </a:lnSpc>
              <a:spcBef>
                <a:spcPts val="1000"/>
              </a:spcBef>
              <a:buFont typeface="Arial" panose="020B0604020202020204" pitchFamily="34" charset="0"/>
              <a:buNone/>
              <a:defRPr sz="5400">
                <a:solidFill>
                  <a:prstClr val="white"/>
                </a:solidFill>
                <a:latin typeface="Impact" panose="020B0806030902050204" pitchFamily="34" charset="0"/>
                <a:ea typeface="Calibri" charset="0"/>
                <a:cs typeface="Calibri"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800" b="1" dirty="0">
                <a:latin typeface="Times New Roman" panose="02020603050405020304" pitchFamily="18" charset="0"/>
                <a:cs typeface="Times New Roman" panose="02020603050405020304" pitchFamily="18" charset="0"/>
              </a:rPr>
              <a:t>Lecture 2: Markov Decision Process</a:t>
            </a:r>
          </a:p>
        </p:txBody>
      </p:sp>
      <p:grpSp>
        <p:nvGrpSpPr>
          <p:cNvPr id="24" name="组 94">
            <a:extLst>
              <a:ext uri="{FF2B5EF4-FFF2-40B4-BE49-F238E27FC236}">
                <a16:creationId xmlns:a16="http://schemas.microsoft.com/office/drawing/2014/main" id="{F5DD82B2-0918-44D5-A777-EFD03F1E454F}"/>
              </a:ext>
            </a:extLst>
          </p:cNvPr>
          <p:cNvGrpSpPr/>
          <p:nvPr/>
        </p:nvGrpSpPr>
        <p:grpSpPr>
          <a:xfrm>
            <a:off x="4106628" y="4062615"/>
            <a:ext cx="2359399" cy="69411"/>
            <a:chOff x="334454" y="967505"/>
            <a:chExt cx="2320019" cy="78378"/>
          </a:xfrm>
        </p:grpSpPr>
        <p:grpSp>
          <p:nvGrpSpPr>
            <p:cNvPr id="25" name="组 95">
              <a:extLst>
                <a:ext uri="{FF2B5EF4-FFF2-40B4-BE49-F238E27FC236}">
                  <a16:creationId xmlns:a16="http://schemas.microsoft.com/office/drawing/2014/main" id="{8B9779E5-1F52-4F35-AEEF-47B1E8BD35CE}"/>
                </a:ext>
              </a:extLst>
            </p:cNvPr>
            <p:cNvGrpSpPr/>
            <p:nvPr/>
          </p:nvGrpSpPr>
          <p:grpSpPr>
            <a:xfrm>
              <a:off x="334454" y="967505"/>
              <a:ext cx="2320019" cy="78378"/>
              <a:chOff x="334454" y="938477"/>
              <a:chExt cx="2320019" cy="78378"/>
            </a:xfrm>
          </p:grpSpPr>
          <p:sp>
            <p:nvSpPr>
              <p:cNvPr id="27" name="平行四边形 26">
                <a:extLst>
                  <a:ext uri="{FF2B5EF4-FFF2-40B4-BE49-F238E27FC236}">
                    <a16:creationId xmlns:a16="http://schemas.microsoft.com/office/drawing/2014/main" id="{039C9FE5-B4CD-4EFE-8679-BBB79A7E0C5F}"/>
                  </a:ext>
                </a:extLst>
              </p:cNvPr>
              <p:cNvSpPr/>
              <p:nvPr/>
            </p:nvSpPr>
            <p:spPr>
              <a:xfrm flipV="1">
                <a:off x="334454" y="938477"/>
                <a:ext cx="1033431" cy="78378"/>
              </a:xfrm>
              <a:prstGeom prst="parallelogram">
                <a:avLst>
                  <a:gd name="adj" fmla="val 163205"/>
                </a:avLst>
              </a:prstGeom>
              <a:solidFill>
                <a:srgbClr val="FD8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28" name="平行四边形 27">
                <a:extLst>
                  <a:ext uri="{FF2B5EF4-FFF2-40B4-BE49-F238E27FC236}">
                    <a16:creationId xmlns:a16="http://schemas.microsoft.com/office/drawing/2014/main" id="{B27AD73F-263B-4D12-8F71-2035FE03DBC9}"/>
                  </a:ext>
                </a:extLst>
              </p:cNvPr>
              <p:cNvSpPr/>
              <p:nvPr/>
            </p:nvSpPr>
            <p:spPr>
              <a:xfrm flipV="1">
                <a:off x="1342038" y="938477"/>
                <a:ext cx="454710" cy="78378"/>
              </a:xfrm>
              <a:prstGeom prst="parallelogram">
                <a:avLst>
                  <a:gd name="adj" fmla="val 163205"/>
                </a:avLst>
              </a:prstGeom>
              <a:solidFill>
                <a:srgbClr val="FD80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29" name="平行四边形 28">
                <a:extLst>
                  <a:ext uri="{FF2B5EF4-FFF2-40B4-BE49-F238E27FC236}">
                    <a16:creationId xmlns:a16="http://schemas.microsoft.com/office/drawing/2014/main" id="{7AC81C67-31F7-4C95-AE0F-323395701A13}"/>
                  </a:ext>
                </a:extLst>
              </p:cNvPr>
              <p:cNvSpPr/>
              <p:nvPr/>
            </p:nvSpPr>
            <p:spPr>
              <a:xfrm flipV="1">
                <a:off x="1770901" y="938477"/>
                <a:ext cx="454710" cy="78378"/>
              </a:xfrm>
              <a:prstGeom prst="parallelogram">
                <a:avLst>
                  <a:gd name="adj" fmla="val 163205"/>
                </a:avLst>
              </a:prstGeom>
              <a:solidFill>
                <a:srgbClr val="FD803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31" name="平行四边形 30">
                <a:extLst>
                  <a:ext uri="{FF2B5EF4-FFF2-40B4-BE49-F238E27FC236}">
                    <a16:creationId xmlns:a16="http://schemas.microsoft.com/office/drawing/2014/main" id="{55CFDD45-B6E5-4602-8037-42CE1A7E48FD}"/>
                  </a:ext>
                </a:extLst>
              </p:cNvPr>
              <p:cNvSpPr/>
              <p:nvPr/>
            </p:nvSpPr>
            <p:spPr>
              <a:xfrm flipV="1">
                <a:off x="2199763" y="938477"/>
                <a:ext cx="454710" cy="78378"/>
              </a:xfrm>
              <a:prstGeom prst="parallelogram">
                <a:avLst>
                  <a:gd name="adj" fmla="val 163205"/>
                </a:avLst>
              </a:prstGeom>
              <a:solidFill>
                <a:srgbClr val="FD803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grpSp>
        <p:sp>
          <p:nvSpPr>
            <p:cNvPr id="26" name="矩形 25">
              <a:extLst>
                <a:ext uri="{FF2B5EF4-FFF2-40B4-BE49-F238E27FC236}">
                  <a16:creationId xmlns:a16="http://schemas.microsoft.com/office/drawing/2014/main" id="{F7B9D8FF-A8AD-4B07-8D3F-498EEB9D95AD}"/>
                </a:ext>
              </a:extLst>
            </p:cNvPr>
            <p:cNvSpPr/>
            <p:nvPr/>
          </p:nvSpPr>
          <p:spPr>
            <a:xfrm>
              <a:off x="336550" y="967505"/>
              <a:ext cx="246617" cy="78378"/>
            </a:xfrm>
            <a:prstGeom prst="rect">
              <a:avLst/>
            </a:prstGeom>
            <a:solidFill>
              <a:srgbClr val="FD8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kumimoji="1" lang="zh-CN" altLang="en-US" sz="1500" kern="0">
                <a:solidFill>
                  <a:srgbClr val="FFFFFF"/>
                </a:solidFill>
                <a:latin typeface="Arial"/>
                <a:ea typeface="黑体" panose="02010609060101010101" pitchFamily="49" charset="-122"/>
                <a:sym typeface="PingFang SC Regular"/>
              </a:endParaRPr>
            </a:p>
          </p:txBody>
        </p:sp>
      </p:grpSp>
    </p:spTree>
    <p:extLst>
      <p:ext uri="{BB962C8B-B14F-4D97-AF65-F5344CB8AC3E}">
        <p14:creationId xmlns:p14="http://schemas.microsoft.com/office/powerpoint/2010/main" val="3948951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684404" y="486096"/>
            <a:ext cx="2823209"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Markov Property</a:t>
            </a:r>
          </a:p>
        </p:txBody>
      </p:sp>
      <p:grpSp>
        <p:nvGrpSpPr>
          <p:cNvPr id="4" name="组合 3">
            <a:extLst>
              <a:ext uri="{FF2B5EF4-FFF2-40B4-BE49-F238E27FC236}">
                <a16:creationId xmlns:a16="http://schemas.microsoft.com/office/drawing/2014/main" id="{FC28314C-6F06-4D8F-B027-EF1F5C9AFE27}"/>
              </a:ext>
            </a:extLst>
          </p:cNvPr>
          <p:cNvGrpSpPr/>
          <p:nvPr/>
        </p:nvGrpSpPr>
        <p:grpSpPr>
          <a:xfrm>
            <a:off x="2713492" y="753951"/>
            <a:ext cx="6765017" cy="45719"/>
            <a:chOff x="3121422" y="753951"/>
            <a:chExt cx="6765017" cy="45719"/>
          </a:xfrm>
        </p:grpSpPr>
        <p:grpSp>
          <p:nvGrpSpPr>
            <p:cNvPr id="89" name="组合 88">
              <a:extLst>
                <a:ext uri="{FF2B5EF4-FFF2-40B4-BE49-F238E27FC236}">
                  <a16:creationId xmlns:a16="http://schemas.microsoft.com/office/drawing/2014/main" id="{A7B288DF-EE68-4BD7-ABD8-C02B8DEE0D0F}"/>
                </a:ext>
              </a:extLst>
            </p:cNvPr>
            <p:cNvGrpSpPr/>
            <p:nvPr/>
          </p:nvGrpSpPr>
          <p:grpSpPr>
            <a:xfrm flipH="1">
              <a:off x="3121422"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328307"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745F5211-7A2F-B14D-80C2-57C2AEE00265}"/>
                  </a:ext>
                </a:extLst>
              </p:cNvPr>
              <p:cNvSpPr txBox="1"/>
              <p:nvPr/>
            </p:nvSpPr>
            <p:spPr>
              <a:xfrm>
                <a:off x="1042537" y="1641231"/>
                <a:ext cx="9050215" cy="3785652"/>
              </a:xfrm>
              <a:prstGeom prst="rect">
                <a:avLst/>
              </a:prstGeom>
              <a:noFill/>
            </p:spPr>
            <p:txBody>
              <a:bodyPr wrap="square" rtlCol="0">
                <a:spAutoFit/>
              </a:bodyPr>
              <a:lstStyle/>
              <a:p>
                <a:r>
                  <a:rPr kumimoji="1" lang="en" altLang="zh-CN" sz="2400" dirty="0">
                    <a:solidFill>
                      <a:schemeClr val="bg1"/>
                    </a:solidFill>
                    <a:latin typeface="Arial" panose="020B0604020202020204" pitchFamily="34" charset="0"/>
                    <a:cs typeface="Arial" panose="020B0604020202020204" pitchFamily="34" charset="0"/>
                  </a:rPr>
                  <a:t>The history of states: </a:t>
                </a:r>
                <a14:m>
                  <m:oMath xmlns:m="http://schemas.openxmlformats.org/officeDocument/2006/math">
                    <m:sSub>
                      <m:sSubPr>
                        <m:ctrlPr>
                          <a:rPr kumimoji="1" lang="en-US" altLang="zh-CN" sz="2400" b="0" i="1" smtClean="0">
                            <a:solidFill>
                              <a:schemeClr val="bg1"/>
                            </a:solidFill>
                            <a:latin typeface="Cambria Math" panose="02040503050406030204" pitchFamily="18" charset="0"/>
                          </a:rPr>
                        </m:ctrlPr>
                      </m:sSubPr>
                      <m:e>
                        <m:r>
                          <a:rPr kumimoji="1" lang="en-US" altLang="zh-CN" sz="2400" b="0" i="1" smtClean="0">
                            <a:solidFill>
                              <a:schemeClr val="bg1"/>
                            </a:solidFill>
                            <a:latin typeface="Cambria Math" panose="02040503050406030204" pitchFamily="18" charset="0"/>
                          </a:rPr>
                          <m:t>h</m:t>
                        </m:r>
                      </m:e>
                      <m:sub>
                        <m:r>
                          <a:rPr kumimoji="1" lang="en-US" altLang="zh-CN" sz="2400" b="0" i="1" smtClean="0">
                            <a:solidFill>
                              <a:schemeClr val="bg1"/>
                            </a:solidFill>
                            <a:latin typeface="Cambria Math" panose="02040503050406030204" pitchFamily="18" charset="0"/>
                          </a:rPr>
                          <m:t>𝑡</m:t>
                        </m:r>
                      </m:sub>
                    </m:sSub>
                    <m:r>
                      <a:rPr kumimoji="1" lang="en-US" altLang="zh-CN" sz="2400" b="0" i="1" smtClean="0">
                        <a:solidFill>
                          <a:schemeClr val="bg1"/>
                        </a:solidFill>
                        <a:latin typeface="Cambria Math" panose="02040503050406030204" pitchFamily="18" charset="0"/>
                      </a:rPr>
                      <m:t>=</m:t>
                    </m:r>
                    <m:d>
                      <m:dPr>
                        <m:begChr m:val="{"/>
                        <m:endChr m:val="}"/>
                        <m:ctrlPr>
                          <a:rPr kumimoji="1" lang="en-US" altLang="zh-CN" sz="2400" b="0" i="1" smtClean="0">
                            <a:solidFill>
                              <a:schemeClr val="bg1"/>
                            </a:solidFill>
                            <a:latin typeface="Cambria Math" panose="02040503050406030204" pitchFamily="18" charset="0"/>
                          </a:rPr>
                        </m:ctrlPr>
                      </m:dPr>
                      <m:e>
                        <m:sSub>
                          <m:sSubPr>
                            <m:ctrlPr>
                              <a:rPr kumimoji="1" lang="en-US" altLang="zh-CN" sz="2400" b="0" i="1" smtClean="0">
                                <a:solidFill>
                                  <a:schemeClr val="bg1"/>
                                </a:solidFill>
                                <a:latin typeface="Cambria Math" panose="02040503050406030204" pitchFamily="18" charset="0"/>
                              </a:rPr>
                            </m:ctrlPr>
                          </m:sSubPr>
                          <m:e>
                            <m:r>
                              <a:rPr kumimoji="1" lang="en-US" altLang="zh-CN" sz="2400" b="0" i="1" smtClean="0">
                                <a:solidFill>
                                  <a:schemeClr val="bg1"/>
                                </a:solidFill>
                                <a:latin typeface="Cambria Math" panose="02040503050406030204" pitchFamily="18" charset="0"/>
                              </a:rPr>
                              <m:t>𝑠</m:t>
                            </m:r>
                          </m:e>
                          <m:sub>
                            <m:r>
                              <a:rPr kumimoji="1" lang="en-US" altLang="zh-CN" sz="2400" b="0" i="1" smtClean="0">
                                <a:solidFill>
                                  <a:schemeClr val="bg1"/>
                                </a:solidFill>
                                <a:latin typeface="Cambria Math" panose="02040503050406030204" pitchFamily="18" charset="0"/>
                              </a:rPr>
                              <m:t>1</m:t>
                            </m:r>
                          </m:sub>
                        </m:sSub>
                        <m:r>
                          <a:rPr kumimoji="1" lang="en-US" altLang="zh-CN" sz="2400" b="0" i="1" smtClean="0">
                            <a:solidFill>
                              <a:schemeClr val="bg1"/>
                            </a:solidFill>
                            <a:latin typeface="Cambria Math" panose="02040503050406030204" pitchFamily="18" charset="0"/>
                          </a:rPr>
                          <m:t>,</m:t>
                        </m:r>
                        <m:sSub>
                          <m:sSubPr>
                            <m:ctrlPr>
                              <a:rPr kumimoji="1" lang="en-US" altLang="zh-CN" sz="2400" b="0" i="1" smtClean="0">
                                <a:solidFill>
                                  <a:schemeClr val="bg1"/>
                                </a:solidFill>
                                <a:latin typeface="Cambria Math" panose="02040503050406030204" pitchFamily="18" charset="0"/>
                              </a:rPr>
                            </m:ctrlPr>
                          </m:sSubPr>
                          <m:e>
                            <m:r>
                              <a:rPr kumimoji="1" lang="en-US" altLang="zh-CN" sz="2400" b="0" i="1" smtClean="0">
                                <a:solidFill>
                                  <a:schemeClr val="bg1"/>
                                </a:solidFill>
                                <a:latin typeface="Cambria Math" panose="02040503050406030204" pitchFamily="18" charset="0"/>
                              </a:rPr>
                              <m:t>𝑠</m:t>
                            </m:r>
                          </m:e>
                          <m:sub>
                            <m:r>
                              <a:rPr kumimoji="1" lang="en-US" altLang="zh-CN" sz="2400" b="0" i="1" smtClean="0">
                                <a:solidFill>
                                  <a:schemeClr val="bg1"/>
                                </a:solidFill>
                                <a:latin typeface="Cambria Math" panose="02040503050406030204" pitchFamily="18" charset="0"/>
                              </a:rPr>
                              <m:t>2</m:t>
                            </m:r>
                          </m:sub>
                        </m:sSub>
                        <m:r>
                          <a:rPr kumimoji="1" lang="en-US" altLang="zh-CN" sz="2400" b="0" i="1" smtClean="0">
                            <a:solidFill>
                              <a:schemeClr val="bg1"/>
                            </a:solidFill>
                            <a:latin typeface="Cambria Math" panose="02040503050406030204" pitchFamily="18" charset="0"/>
                          </a:rPr>
                          <m:t>,…,</m:t>
                        </m:r>
                        <m:sSub>
                          <m:sSubPr>
                            <m:ctrlPr>
                              <a:rPr kumimoji="1" lang="en-US" altLang="zh-CN" sz="2400" b="0" i="1" smtClean="0">
                                <a:solidFill>
                                  <a:schemeClr val="bg1"/>
                                </a:solidFill>
                                <a:latin typeface="Cambria Math" panose="02040503050406030204" pitchFamily="18" charset="0"/>
                              </a:rPr>
                            </m:ctrlPr>
                          </m:sSubPr>
                          <m:e>
                            <m:r>
                              <a:rPr kumimoji="1" lang="en-US" altLang="zh-CN" sz="2400" b="0" i="1" smtClean="0">
                                <a:solidFill>
                                  <a:schemeClr val="bg1"/>
                                </a:solidFill>
                                <a:latin typeface="Cambria Math" panose="02040503050406030204" pitchFamily="18" charset="0"/>
                              </a:rPr>
                              <m:t>𝑠</m:t>
                            </m:r>
                          </m:e>
                          <m:sub>
                            <m:r>
                              <a:rPr kumimoji="1" lang="en-US" altLang="zh-CN" sz="2400" b="0" i="1" smtClean="0">
                                <a:solidFill>
                                  <a:schemeClr val="bg1"/>
                                </a:solidFill>
                                <a:latin typeface="Cambria Math" panose="02040503050406030204" pitchFamily="18" charset="0"/>
                              </a:rPr>
                              <m:t>𝑡</m:t>
                            </m:r>
                          </m:sub>
                        </m:sSub>
                      </m:e>
                    </m:d>
                  </m:oMath>
                </a14:m>
                <a:endParaRPr kumimoji="1" lang="en-US" altLang="zh-CN" sz="2400" b="0" dirty="0">
                  <a:solidFill>
                    <a:schemeClr val="bg1"/>
                  </a:solidFill>
                  <a:latin typeface="Arial" panose="020B0604020202020204" pitchFamily="34" charset="0"/>
                  <a:cs typeface="Arial" panose="020B0604020202020204" pitchFamily="34" charset="0"/>
                </a:endParaRPr>
              </a:p>
              <a:p>
                <a:endParaRPr kumimoji="1" lang="en" altLang="zh-CN" sz="2400" dirty="0">
                  <a:solidFill>
                    <a:schemeClr val="bg1"/>
                  </a:solidFill>
                  <a:latin typeface="Arial" panose="020B0604020202020204" pitchFamily="34" charset="0"/>
                  <a:cs typeface="Arial" panose="020B0604020202020204" pitchFamily="34" charset="0"/>
                </a:endParaRPr>
              </a:p>
              <a:p>
                <a:endParaRPr kumimoji="1" lang="en" altLang="zh-CN" sz="2400" dirty="0">
                  <a:solidFill>
                    <a:schemeClr val="bg1"/>
                  </a:solidFill>
                  <a:latin typeface="Arial" panose="020B0604020202020204" pitchFamily="34" charset="0"/>
                  <a:cs typeface="Arial" panose="020B0604020202020204" pitchFamily="34" charset="0"/>
                </a:endParaRPr>
              </a:p>
              <a:p>
                <a:r>
                  <a:rPr kumimoji="1" lang="en" altLang="zh-CN" sz="2400" dirty="0">
                    <a:solidFill>
                      <a:schemeClr val="bg1"/>
                    </a:solidFill>
                    <a:latin typeface="Arial" panose="020B0604020202020204" pitchFamily="34" charset="0"/>
                    <a:cs typeface="Arial" panose="020B0604020202020204" pitchFamily="34" charset="0"/>
                  </a:rPr>
                  <a:t>State </a:t>
                </a:r>
                <a14:m>
                  <m:oMath xmlns:m="http://schemas.openxmlformats.org/officeDocument/2006/math">
                    <m:sSub>
                      <m:sSubPr>
                        <m:ctrlPr>
                          <a:rPr kumimoji="1" lang="en-US" altLang="zh-CN" sz="2400" b="0" i="1" smtClean="0">
                            <a:solidFill>
                              <a:schemeClr val="bg1"/>
                            </a:solidFill>
                            <a:latin typeface="Cambria Math" panose="02040503050406030204" pitchFamily="18" charset="0"/>
                          </a:rPr>
                        </m:ctrlPr>
                      </m:sSubPr>
                      <m:e>
                        <m:r>
                          <a:rPr kumimoji="1" lang="en-US" altLang="zh-CN" sz="2400" b="0" i="1" smtClean="0">
                            <a:solidFill>
                              <a:schemeClr val="bg1"/>
                            </a:solidFill>
                            <a:latin typeface="Cambria Math" panose="02040503050406030204" pitchFamily="18" charset="0"/>
                          </a:rPr>
                          <m:t>𝑠</m:t>
                        </m:r>
                      </m:e>
                      <m:sub>
                        <m:r>
                          <a:rPr kumimoji="1" lang="en-US" altLang="zh-CN" sz="2400" b="0" i="1" smtClean="0">
                            <a:solidFill>
                              <a:schemeClr val="bg1"/>
                            </a:solidFill>
                            <a:latin typeface="Cambria Math" panose="02040503050406030204" pitchFamily="18" charset="0"/>
                          </a:rPr>
                          <m:t>𝑡</m:t>
                        </m:r>
                      </m:sub>
                    </m:sSub>
                  </m:oMath>
                </a14:m>
                <a:r>
                  <a:rPr kumimoji="1" lang="en" altLang="zh-CN" sz="2400" dirty="0">
                    <a:solidFill>
                      <a:schemeClr val="bg1"/>
                    </a:solidFill>
                    <a:latin typeface="Arial" panose="020B0604020202020204" pitchFamily="34" charset="0"/>
                    <a:cs typeface="Arial" panose="020B0604020202020204" pitchFamily="34" charset="0"/>
                  </a:rPr>
                  <a:t> is </a:t>
                </a:r>
                <a:r>
                  <a:rPr kumimoji="1" lang="en" altLang="zh-CN" sz="2400" dirty="0">
                    <a:solidFill>
                      <a:srgbClr val="42F7FF"/>
                    </a:solidFill>
                    <a:latin typeface="Arial" panose="020B0604020202020204" pitchFamily="34" charset="0"/>
                    <a:cs typeface="Arial" panose="020B0604020202020204" pitchFamily="34" charset="0"/>
                  </a:rPr>
                  <a:t>Markovian</a:t>
                </a:r>
                <a:r>
                  <a:rPr kumimoji="1" lang="en" altLang="zh-CN" sz="2400" dirty="0">
                    <a:solidFill>
                      <a:schemeClr val="bg1"/>
                    </a:solidFill>
                    <a:latin typeface="Arial" panose="020B0604020202020204" pitchFamily="34" charset="0"/>
                    <a:cs typeface="Arial" panose="020B0604020202020204" pitchFamily="34" charset="0"/>
                  </a:rPr>
                  <a:t> if and only if:</a:t>
                </a:r>
              </a:p>
              <a:p>
                <a:endParaRPr kumimoji="1" lang="en-US" altLang="zh-CN" sz="2400" b="0" i="1"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kumimoji="1" lang="en-US" altLang="zh-CN" sz="2400" b="0" i="1" smtClean="0">
                          <a:solidFill>
                            <a:schemeClr val="bg1"/>
                          </a:solidFill>
                          <a:latin typeface="Cambria Math" panose="02040503050406030204" pitchFamily="18" charset="0"/>
                        </a:rPr>
                        <m:t>𝑝</m:t>
                      </m:r>
                      <m:d>
                        <m:dPr>
                          <m:ctrlPr>
                            <a:rPr kumimoji="1" lang="en-US" altLang="zh-CN" sz="2400" b="0" i="1" smtClean="0">
                              <a:solidFill>
                                <a:schemeClr val="bg1"/>
                              </a:solidFill>
                              <a:latin typeface="Cambria Math" panose="02040503050406030204" pitchFamily="18" charset="0"/>
                            </a:rPr>
                          </m:ctrlPr>
                        </m:dPr>
                        <m:e>
                          <m:sSub>
                            <m:sSubPr>
                              <m:ctrlPr>
                                <a:rPr kumimoji="1" lang="en-US" altLang="zh-CN" sz="2400" b="0" i="1" smtClean="0">
                                  <a:solidFill>
                                    <a:schemeClr val="bg1"/>
                                  </a:solidFill>
                                  <a:latin typeface="Cambria Math" panose="02040503050406030204" pitchFamily="18" charset="0"/>
                                </a:rPr>
                              </m:ctrlPr>
                            </m:sSubPr>
                            <m:e>
                              <m:r>
                                <a:rPr kumimoji="1" lang="en-US" altLang="zh-CN" sz="2400" b="0" i="1" smtClean="0">
                                  <a:solidFill>
                                    <a:schemeClr val="bg1"/>
                                  </a:solidFill>
                                  <a:latin typeface="Cambria Math" panose="02040503050406030204" pitchFamily="18" charset="0"/>
                                </a:rPr>
                                <m:t>𝑠</m:t>
                              </m:r>
                            </m:e>
                            <m:sub>
                              <m:r>
                                <a:rPr kumimoji="1" lang="en-US" altLang="zh-CN" sz="2400" b="0" i="1" smtClean="0">
                                  <a:solidFill>
                                    <a:schemeClr val="bg1"/>
                                  </a:solidFill>
                                  <a:latin typeface="Cambria Math" panose="02040503050406030204" pitchFamily="18" charset="0"/>
                                </a:rPr>
                                <m:t>𝑡</m:t>
                              </m:r>
                              <m:r>
                                <a:rPr kumimoji="1" lang="en-US" altLang="zh-CN" sz="2400" b="0" i="1" smtClean="0">
                                  <a:solidFill>
                                    <a:schemeClr val="bg1"/>
                                  </a:solidFill>
                                  <a:latin typeface="Cambria Math" panose="02040503050406030204" pitchFamily="18" charset="0"/>
                                </a:rPr>
                                <m:t>+1</m:t>
                              </m:r>
                            </m:sub>
                          </m:sSub>
                        </m:e>
                        <m:e>
                          <m:sSub>
                            <m:sSubPr>
                              <m:ctrlPr>
                                <a:rPr kumimoji="1" lang="en-US" altLang="zh-CN" sz="2400" b="0" i="1" smtClean="0">
                                  <a:solidFill>
                                    <a:schemeClr val="bg1"/>
                                  </a:solidFill>
                                  <a:latin typeface="Cambria Math" panose="02040503050406030204" pitchFamily="18" charset="0"/>
                                </a:rPr>
                              </m:ctrlPr>
                            </m:sSubPr>
                            <m:e>
                              <m:r>
                                <a:rPr kumimoji="1" lang="en-US" altLang="zh-CN" sz="2400" b="0" i="1" smtClean="0">
                                  <a:solidFill>
                                    <a:schemeClr val="bg1"/>
                                  </a:solidFill>
                                  <a:latin typeface="Cambria Math" panose="02040503050406030204" pitchFamily="18" charset="0"/>
                                </a:rPr>
                                <m:t>h</m:t>
                              </m:r>
                            </m:e>
                            <m:sub>
                              <m:r>
                                <a:rPr kumimoji="1" lang="en-US" altLang="zh-CN" sz="2400" b="0" i="1" smtClean="0">
                                  <a:solidFill>
                                    <a:schemeClr val="bg1"/>
                                  </a:solidFill>
                                  <a:latin typeface="Cambria Math" panose="02040503050406030204" pitchFamily="18" charset="0"/>
                                </a:rPr>
                                <m:t>𝑡</m:t>
                              </m:r>
                            </m:sub>
                          </m:sSub>
                        </m:e>
                      </m:d>
                      <m:r>
                        <a:rPr kumimoji="1" lang="en-US" altLang="zh-CN" sz="2400" b="0" i="1" smtClean="0">
                          <a:solidFill>
                            <a:schemeClr val="bg1"/>
                          </a:solidFill>
                          <a:latin typeface="Cambria Math" panose="02040503050406030204" pitchFamily="18" charset="0"/>
                        </a:rPr>
                        <m:t>=</m:t>
                      </m:r>
                      <m:r>
                        <a:rPr kumimoji="1" lang="en-US" altLang="zh-CN" sz="2400" b="0" i="1" smtClean="0">
                          <a:solidFill>
                            <a:schemeClr val="bg1"/>
                          </a:solidFill>
                          <a:latin typeface="Cambria Math" panose="02040503050406030204" pitchFamily="18" charset="0"/>
                        </a:rPr>
                        <m:t>𝑝</m:t>
                      </m:r>
                      <m:d>
                        <m:dPr>
                          <m:ctrlPr>
                            <a:rPr kumimoji="1" lang="en-US" altLang="zh-CN" sz="2400" b="0" i="1" smtClean="0">
                              <a:solidFill>
                                <a:schemeClr val="bg1"/>
                              </a:solidFill>
                              <a:latin typeface="Cambria Math" panose="02040503050406030204" pitchFamily="18" charset="0"/>
                            </a:rPr>
                          </m:ctrlPr>
                        </m:dPr>
                        <m:e>
                          <m:sSub>
                            <m:sSubPr>
                              <m:ctrlPr>
                                <a:rPr kumimoji="1" lang="en-US" altLang="zh-CN" sz="2400" b="0" i="1" smtClean="0">
                                  <a:solidFill>
                                    <a:schemeClr val="bg1"/>
                                  </a:solidFill>
                                  <a:latin typeface="Cambria Math" panose="02040503050406030204" pitchFamily="18" charset="0"/>
                                </a:rPr>
                              </m:ctrlPr>
                            </m:sSubPr>
                            <m:e>
                              <m:r>
                                <a:rPr kumimoji="1" lang="en-US" altLang="zh-CN" sz="2400" b="0" i="1" smtClean="0">
                                  <a:solidFill>
                                    <a:schemeClr val="bg1"/>
                                  </a:solidFill>
                                  <a:latin typeface="Cambria Math" panose="02040503050406030204" pitchFamily="18" charset="0"/>
                                </a:rPr>
                                <m:t>𝑠</m:t>
                              </m:r>
                            </m:e>
                            <m:sub>
                              <m:r>
                                <a:rPr kumimoji="1" lang="en-US" altLang="zh-CN" sz="2400" b="0" i="1" smtClean="0">
                                  <a:solidFill>
                                    <a:schemeClr val="bg1"/>
                                  </a:solidFill>
                                  <a:latin typeface="Cambria Math" panose="02040503050406030204" pitchFamily="18" charset="0"/>
                                </a:rPr>
                                <m:t>𝑡</m:t>
                              </m:r>
                              <m:r>
                                <a:rPr kumimoji="1" lang="en-US" altLang="zh-CN" sz="2400" b="0" i="1" smtClean="0">
                                  <a:solidFill>
                                    <a:schemeClr val="bg1"/>
                                  </a:solidFill>
                                  <a:latin typeface="Cambria Math" panose="02040503050406030204" pitchFamily="18" charset="0"/>
                                </a:rPr>
                                <m:t>+1</m:t>
                              </m:r>
                            </m:sub>
                          </m:sSub>
                        </m:e>
                        <m:e>
                          <m:sSub>
                            <m:sSubPr>
                              <m:ctrlPr>
                                <a:rPr kumimoji="1" lang="en-US" altLang="zh-CN" sz="2400" b="0" i="1" smtClean="0">
                                  <a:solidFill>
                                    <a:schemeClr val="bg1"/>
                                  </a:solidFill>
                                  <a:latin typeface="Cambria Math" panose="02040503050406030204" pitchFamily="18" charset="0"/>
                                </a:rPr>
                              </m:ctrlPr>
                            </m:sSubPr>
                            <m:e>
                              <m:r>
                                <a:rPr kumimoji="1" lang="en-US" altLang="zh-CN" sz="2400" b="0" i="1" smtClean="0">
                                  <a:solidFill>
                                    <a:schemeClr val="bg1"/>
                                  </a:solidFill>
                                  <a:latin typeface="Cambria Math" panose="02040503050406030204" pitchFamily="18" charset="0"/>
                                </a:rPr>
                                <m:t>𝑠</m:t>
                              </m:r>
                            </m:e>
                            <m:sub>
                              <m:r>
                                <a:rPr kumimoji="1" lang="en-US" altLang="zh-CN" sz="2400" b="0" i="1" smtClean="0">
                                  <a:solidFill>
                                    <a:schemeClr val="bg1"/>
                                  </a:solidFill>
                                  <a:latin typeface="Cambria Math" panose="02040503050406030204" pitchFamily="18" charset="0"/>
                                </a:rPr>
                                <m:t>𝑡</m:t>
                              </m:r>
                            </m:sub>
                          </m:sSub>
                        </m:e>
                      </m:d>
                    </m:oMath>
                  </m:oMathPara>
                </a14:m>
                <a:endParaRPr kumimoji="1" lang="en-US" altLang="zh-CN" sz="2400" b="0" dirty="0">
                  <a:solidFill>
                    <a:schemeClr val="bg1"/>
                  </a:solidFill>
                  <a:latin typeface="Arial" panose="020B0604020202020204" pitchFamily="34" charset="0"/>
                  <a:cs typeface="Arial" panose="020B0604020202020204" pitchFamily="34" charset="0"/>
                </a:endParaRPr>
              </a:p>
              <a:p>
                <a:endParaRPr kumimoji="1" lang="en-US" altLang="zh-CN" sz="2400" b="0" dirty="0">
                  <a:solidFill>
                    <a:schemeClr val="bg1"/>
                  </a:solidFill>
                  <a:latin typeface="Arial" panose="020B0604020202020204" pitchFamily="34" charset="0"/>
                  <a:cs typeface="Arial" panose="020B0604020202020204" pitchFamily="34" charset="0"/>
                </a:endParaRPr>
              </a:p>
              <a:p>
                <a:endParaRPr kumimoji="1" lang="en" altLang="zh-CN" sz="2400" dirty="0">
                  <a:solidFill>
                    <a:schemeClr val="bg1"/>
                  </a:solidFill>
                  <a:latin typeface="Arial" panose="020B0604020202020204" pitchFamily="34" charset="0"/>
                  <a:cs typeface="Arial" panose="020B0604020202020204" pitchFamily="34" charset="0"/>
                </a:endParaRPr>
              </a:p>
              <a:p>
                <a:endParaRPr kumimoji="1" lang="en" altLang="zh-CN" sz="2400" dirty="0">
                  <a:solidFill>
                    <a:schemeClr val="bg1"/>
                  </a:solidFill>
                  <a:latin typeface="Arial" panose="020B0604020202020204" pitchFamily="34" charset="0"/>
                  <a:cs typeface="Arial" panose="020B0604020202020204" pitchFamily="34" charset="0"/>
                </a:endParaRPr>
              </a:p>
              <a:p>
                <a:r>
                  <a:rPr kumimoji="1" lang="en-US" altLang="zh-CN" sz="2400" dirty="0">
                    <a:solidFill>
                      <a:schemeClr val="bg1"/>
                    </a:solidFill>
                    <a:latin typeface="Arial" panose="020B0604020202020204" pitchFamily="34" charset="0"/>
                    <a:cs typeface="Arial" panose="020B0604020202020204" pitchFamily="34" charset="0"/>
                  </a:rPr>
                  <a:t>“The future is independent of the past given the present”</a:t>
                </a:r>
              </a:p>
            </p:txBody>
          </p:sp>
        </mc:Choice>
        <mc:Fallback xmlns="">
          <p:sp>
            <p:nvSpPr>
              <p:cNvPr id="2" name="文本框 1">
                <a:extLst>
                  <a:ext uri="{FF2B5EF4-FFF2-40B4-BE49-F238E27FC236}">
                    <a16:creationId xmlns:a16="http://schemas.microsoft.com/office/drawing/2014/main" id="{745F5211-7A2F-B14D-80C2-57C2AEE00265}"/>
                  </a:ext>
                </a:extLst>
              </p:cNvPr>
              <p:cNvSpPr txBox="1">
                <a:spLocks noRot="1" noChangeAspect="1" noMove="1" noResize="1" noEditPoints="1" noAdjustHandles="1" noChangeArrowheads="1" noChangeShapeType="1" noTextEdit="1"/>
              </p:cNvSpPr>
              <p:nvPr/>
            </p:nvSpPr>
            <p:spPr>
              <a:xfrm>
                <a:off x="1042537" y="1641231"/>
                <a:ext cx="9050215" cy="3785652"/>
              </a:xfrm>
              <a:prstGeom prst="rect">
                <a:avLst/>
              </a:prstGeom>
              <a:blipFill>
                <a:blip r:embed="rId3"/>
                <a:stretch>
                  <a:fillRect l="-980" t="-1003" b="-267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55564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615412" y="486096"/>
            <a:ext cx="2961195"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Definition of MDP</a:t>
            </a:r>
          </a:p>
        </p:txBody>
      </p:sp>
      <p:grpSp>
        <p:nvGrpSpPr>
          <p:cNvPr id="4" name="组合 3">
            <a:extLst>
              <a:ext uri="{FF2B5EF4-FFF2-40B4-BE49-F238E27FC236}">
                <a16:creationId xmlns:a16="http://schemas.microsoft.com/office/drawing/2014/main" id="{FC28314C-6F06-4D8F-B027-EF1F5C9AFE27}"/>
              </a:ext>
            </a:extLst>
          </p:cNvPr>
          <p:cNvGrpSpPr/>
          <p:nvPr/>
        </p:nvGrpSpPr>
        <p:grpSpPr>
          <a:xfrm>
            <a:off x="2713492" y="753951"/>
            <a:ext cx="6765017" cy="45719"/>
            <a:chOff x="3121422" y="753951"/>
            <a:chExt cx="6765017" cy="45719"/>
          </a:xfrm>
        </p:grpSpPr>
        <p:grpSp>
          <p:nvGrpSpPr>
            <p:cNvPr id="89" name="组合 88">
              <a:extLst>
                <a:ext uri="{FF2B5EF4-FFF2-40B4-BE49-F238E27FC236}">
                  <a16:creationId xmlns:a16="http://schemas.microsoft.com/office/drawing/2014/main" id="{A7B288DF-EE68-4BD7-ABD8-C02B8DEE0D0F}"/>
                </a:ext>
              </a:extLst>
            </p:cNvPr>
            <p:cNvGrpSpPr/>
            <p:nvPr/>
          </p:nvGrpSpPr>
          <p:grpSpPr>
            <a:xfrm flipH="1">
              <a:off x="3121422"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328307"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E5A16EA-2009-7948-9165-364BD10F75C9}"/>
                  </a:ext>
                </a:extLst>
              </p:cNvPr>
              <p:cNvSpPr txBox="1"/>
              <p:nvPr/>
            </p:nvSpPr>
            <p:spPr>
              <a:xfrm>
                <a:off x="646771" y="1784195"/>
                <a:ext cx="7020969" cy="4462760"/>
              </a:xfrm>
              <a:prstGeom prst="rect">
                <a:avLst/>
              </a:prstGeom>
              <a:noFill/>
            </p:spPr>
            <p:txBody>
              <a:bodyPr wrap="square" rtlCol="0">
                <a:spAutoFit/>
              </a:bodyPr>
              <a:lstStyle/>
              <a:p>
                <a:r>
                  <a:rPr kumimoji="1" lang="en-US" altLang="zh-CN" sz="2400" dirty="0">
                    <a:solidFill>
                      <a:schemeClr val="bg1"/>
                    </a:solidFill>
                    <a:latin typeface="Arial" panose="020B0604020202020204" pitchFamily="34" charset="0"/>
                    <a:cs typeface="Arial" panose="020B0604020202020204" pitchFamily="34" charset="0"/>
                  </a:rPr>
                  <a:t>MDP can be represented as a tuple: (</a:t>
                </a:r>
                <a14:m>
                  <m:oMath xmlns:m="http://schemas.openxmlformats.org/officeDocument/2006/math">
                    <m:r>
                      <a:rPr kumimoji="1" lang="en-US" altLang="zh-CN" sz="2400" b="0" i="1" smtClean="0">
                        <a:solidFill>
                          <a:schemeClr val="bg1"/>
                        </a:solidFill>
                        <a:latin typeface="Cambria Math" panose="02040503050406030204" pitchFamily="18" charset="0"/>
                      </a:rPr>
                      <m:t>𝑆</m:t>
                    </m:r>
                    <m:r>
                      <a:rPr kumimoji="1" lang="en-US" altLang="zh-CN" sz="2400" b="0" i="1" smtClean="0">
                        <a:solidFill>
                          <a:schemeClr val="bg1"/>
                        </a:solidFill>
                        <a:latin typeface="Cambria Math" panose="02040503050406030204" pitchFamily="18" charset="0"/>
                      </a:rPr>
                      <m:t>,</m:t>
                    </m:r>
                    <m:r>
                      <a:rPr kumimoji="1" lang="en-US" altLang="zh-CN" sz="2400" b="0" i="1" smtClean="0">
                        <a:solidFill>
                          <a:schemeClr val="bg1"/>
                        </a:solidFill>
                        <a:latin typeface="Cambria Math" panose="02040503050406030204" pitchFamily="18" charset="0"/>
                      </a:rPr>
                      <m:t>𝐴</m:t>
                    </m:r>
                    <m:r>
                      <a:rPr kumimoji="1" lang="en-US" altLang="zh-CN" sz="2400" b="0" i="1" smtClean="0">
                        <a:solidFill>
                          <a:schemeClr val="bg1"/>
                        </a:solidFill>
                        <a:latin typeface="Cambria Math" panose="02040503050406030204" pitchFamily="18" charset="0"/>
                      </a:rPr>
                      <m:t>,</m:t>
                    </m:r>
                    <m:r>
                      <a:rPr kumimoji="1" lang="en-US" altLang="zh-CN" sz="2400" b="0" i="1" smtClean="0">
                        <a:solidFill>
                          <a:schemeClr val="bg1"/>
                        </a:solidFill>
                        <a:latin typeface="Cambria Math" panose="02040503050406030204" pitchFamily="18" charset="0"/>
                      </a:rPr>
                      <m:t>𝑃</m:t>
                    </m:r>
                    <m:r>
                      <a:rPr kumimoji="1" lang="en-US" altLang="zh-CN" sz="2400" b="0" i="1" smtClean="0">
                        <a:solidFill>
                          <a:schemeClr val="bg1"/>
                        </a:solidFill>
                        <a:latin typeface="Cambria Math" panose="02040503050406030204" pitchFamily="18" charset="0"/>
                      </a:rPr>
                      <m:t>,</m:t>
                    </m:r>
                    <m:r>
                      <a:rPr kumimoji="1" lang="en-US" altLang="zh-CN" sz="2400" b="0" i="1" smtClean="0">
                        <a:solidFill>
                          <a:schemeClr val="bg1"/>
                        </a:solidFill>
                        <a:latin typeface="Cambria Math" panose="02040503050406030204" pitchFamily="18" charset="0"/>
                      </a:rPr>
                      <m:t>𝑅</m:t>
                    </m:r>
                    <m:r>
                      <a:rPr kumimoji="1" lang="en-US" altLang="zh-CN" sz="2400" b="0" i="1" smtClean="0">
                        <a:solidFill>
                          <a:schemeClr val="bg1"/>
                        </a:solidFill>
                        <a:latin typeface="Cambria Math" panose="02040503050406030204" pitchFamily="18" charset="0"/>
                      </a:rPr>
                      <m:t>,</m:t>
                    </m:r>
                    <m:r>
                      <a:rPr kumimoji="1" lang="en-US" altLang="zh-CN" sz="2400" b="0" i="1" smtClean="0">
                        <a:solidFill>
                          <a:schemeClr val="bg1"/>
                        </a:solidFill>
                        <a:latin typeface="Cambria Math" panose="02040503050406030204" pitchFamily="18" charset="0"/>
                      </a:rPr>
                      <m:t>𝛾</m:t>
                    </m:r>
                  </m:oMath>
                </a14:m>
                <a:r>
                  <a:rPr kumimoji="1" lang="en-US" altLang="zh-CN" sz="2400" dirty="0">
                    <a:solidFill>
                      <a:schemeClr val="bg1"/>
                    </a:solidFill>
                    <a:latin typeface="Arial" panose="020B0604020202020204" pitchFamily="34" charset="0"/>
                    <a:cs typeface="Arial" panose="020B0604020202020204" pitchFamily="34" charset="0"/>
                  </a:rPr>
                  <a:t>)</a:t>
                </a:r>
              </a:p>
              <a:p>
                <a:endParaRPr kumimoji="1" lang="en-US" altLang="zh-CN" sz="2000" dirty="0">
                  <a:solidFill>
                    <a:schemeClr val="bg1"/>
                  </a:solidFill>
                  <a:latin typeface="Arial" panose="020B0604020202020204" pitchFamily="34" charset="0"/>
                  <a:cs typeface="Arial" panose="020B0604020202020204" pitchFamily="34" charset="0"/>
                </a:endParaRPr>
              </a:p>
              <a:p>
                <a:pPr marL="914400" lvl="1" indent="-457200">
                  <a:buFont typeface="+mj-lt"/>
                  <a:buAutoNum type="arabicPeriod"/>
                </a:pPr>
                <a14:m>
                  <m:oMath xmlns:m="http://schemas.openxmlformats.org/officeDocument/2006/math">
                    <m:r>
                      <a:rPr kumimoji="1" lang="en-US" altLang="zh-CN" sz="2000" i="1">
                        <a:solidFill>
                          <a:schemeClr val="bg1"/>
                        </a:solidFill>
                        <a:latin typeface="Cambria Math" panose="02040503050406030204" pitchFamily="18" charset="0"/>
                      </a:rPr>
                      <m:t>𝑆</m:t>
                    </m:r>
                  </m:oMath>
                </a14:m>
                <a:r>
                  <a:rPr kumimoji="1" lang="en-US" altLang="zh-CN" sz="2000" dirty="0">
                    <a:solidFill>
                      <a:schemeClr val="bg1"/>
                    </a:solidFill>
                    <a:latin typeface="Arial" panose="020B0604020202020204" pitchFamily="34" charset="0"/>
                    <a:cs typeface="Arial" panose="020B0604020202020204" pitchFamily="34" charset="0"/>
                  </a:rPr>
                  <a:t> is a set of states</a:t>
                </a:r>
              </a:p>
              <a:p>
                <a:pPr marL="914400" lvl="1" indent="-457200">
                  <a:buFont typeface="+mj-lt"/>
                  <a:buAutoNum type="arabicPeriod"/>
                </a:pPr>
                <a:endParaRPr kumimoji="1" lang="en-US" altLang="zh-CN" sz="2000" dirty="0">
                  <a:solidFill>
                    <a:schemeClr val="bg1"/>
                  </a:solidFill>
                  <a:latin typeface="Arial" panose="020B0604020202020204" pitchFamily="34" charset="0"/>
                  <a:cs typeface="Arial" panose="020B0604020202020204" pitchFamily="34" charset="0"/>
                </a:endParaRPr>
              </a:p>
              <a:p>
                <a:pPr marL="914400" lvl="1" indent="-457200">
                  <a:buFont typeface="+mj-lt"/>
                  <a:buAutoNum type="arabicPeriod"/>
                </a:pPr>
                <a14:m>
                  <m:oMath xmlns:m="http://schemas.openxmlformats.org/officeDocument/2006/math">
                    <m:r>
                      <a:rPr kumimoji="1" lang="en-US" altLang="zh-CN" sz="2000" i="1">
                        <a:solidFill>
                          <a:schemeClr val="bg1"/>
                        </a:solidFill>
                        <a:latin typeface="Cambria Math" panose="02040503050406030204" pitchFamily="18" charset="0"/>
                      </a:rPr>
                      <m:t>𝐴</m:t>
                    </m:r>
                  </m:oMath>
                </a14:m>
                <a:r>
                  <a:rPr kumimoji="1" lang="en-US" altLang="zh-CN" sz="2000" dirty="0">
                    <a:solidFill>
                      <a:schemeClr val="bg1"/>
                    </a:solidFill>
                    <a:latin typeface="Arial" panose="020B0604020202020204" pitchFamily="34" charset="0"/>
                    <a:cs typeface="Arial" panose="020B0604020202020204" pitchFamily="34" charset="0"/>
                  </a:rPr>
                  <a:t> is a set of actions</a:t>
                </a:r>
              </a:p>
              <a:p>
                <a:pPr marL="914400" lvl="1" indent="-457200">
                  <a:buFont typeface="+mj-lt"/>
                  <a:buAutoNum type="arabicPeriod"/>
                </a:pPr>
                <a:endParaRPr kumimoji="1" lang="en-US" altLang="zh-CN" sz="2000" dirty="0">
                  <a:solidFill>
                    <a:schemeClr val="bg1"/>
                  </a:solidFill>
                  <a:latin typeface="Arial" panose="020B0604020202020204" pitchFamily="34" charset="0"/>
                  <a:cs typeface="Arial" panose="020B0604020202020204" pitchFamily="34" charset="0"/>
                </a:endParaRPr>
              </a:p>
              <a:p>
                <a:pPr marL="914400" lvl="1" indent="-457200">
                  <a:buFont typeface="+mj-lt"/>
                  <a:buAutoNum type="arabicPeriod"/>
                </a:pPr>
                <a14:m>
                  <m:oMath xmlns:m="http://schemas.openxmlformats.org/officeDocument/2006/math">
                    <m:r>
                      <a:rPr kumimoji="1" lang="en-US" altLang="zh-CN" sz="2000" i="1">
                        <a:solidFill>
                          <a:schemeClr val="bg1"/>
                        </a:solidFill>
                        <a:latin typeface="Cambria Math" panose="02040503050406030204" pitchFamily="18" charset="0"/>
                      </a:rPr>
                      <m:t>𝑃</m:t>
                    </m:r>
                  </m:oMath>
                </a14:m>
                <a:r>
                  <a:rPr kumimoji="1" lang="en-US" altLang="zh-CN" sz="2000" dirty="0">
                    <a:solidFill>
                      <a:schemeClr val="bg1"/>
                    </a:solidFill>
                    <a:latin typeface="Arial" panose="020B0604020202020204" pitchFamily="34" charset="0"/>
                    <a:cs typeface="Arial" panose="020B0604020202020204" pitchFamily="34" charset="0"/>
                  </a:rPr>
                  <a:t> is transition model: </a:t>
                </a:r>
                <a14:m>
                  <m:oMath xmlns:m="http://schemas.openxmlformats.org/officeDocument/2006/math">
                    <m:r>
                      <a:rPr kumimoji="1" lang="en-US" altLang="zh-CN" sz="2000" b="0" i="1" smtClean="0">
                        <a:solidFill>
                          <a:schemeClr val="bg1"/>
                        </a:solidFill>
                        <a:latin typeface="Cambria Math" panose="02040503050406030204" pitchFamily="18" charset="0"/>
                      </a:rPr>
                      <m:t>𝑃</m:t>
                    </m:r>
                    <m:r>
                      <a:rPr kumimoji="1" lang="en-US" altLang="zh-CN" sz="2000" b="0" i="1" smtClean="0">
                        <a:solidFill>
                          <a:schemeClr val="bg1"/>
                        </a:solidFill>
                        <a:latin typeface="Cambria Math" panose="02040503050406030204" pitchFamily="18" charset="0"/>
                      </a:rPr>
                      <m:t>(</m:t>
                    </m:r>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𝑠</m:t>
                        </m:r>
                      </m:e>
                      <m:sub>
                        <m:r>
                          <a:rPr kumimoji="1" lang="en-US" altLang="zh-CN" sz="2000" b="0" i="1" smtClean="0">
                            <a:solidFill>
                              <a:schemeClr val="bg1"/>
                            </a:solidFill>
                            <a:latin typeface="Cambria Math" panose="02040503050406030204" pitchFamily="18" charset="0"/>
                          </a:rPr>
                          <m:t>𝑡</m:t>
                        </m:r>
                        <m:r>
                          <a:rPr kumimoji="1" lang="en-US" altLang="zh-CN" sz="2000" b="0" i="1" smtClean="0">
                            <a:solidFill>
                              <a:schemeClr val="bg1"/>
                            </a:solidFill>
                            <a:latin typeface="Cambria Math" panose="02040503050406030204" pitchFamily="18" charset="0"/>
                          </a:rPr>
                          <m:t>+1</m:t>
                        </m:r>
                      </m:sub>
                    </m:sSub>
                    <m:r>
                      <a:rPr kumimoji="1" lang="en-US" altLang="zh-CN" sz="2000" b="0" i="1" smtClean="0">
                        <a:solidFill>
                          <a:schemeClr val="bg1"/>
                        </a:solidFill>
                        <a:latin typeface="Cambria Math" panose="02040503050406030204" pitchFamily="18" charset="0"/>
                      </a:rPr>
                      <m:t>=</m:t>
                    </m:r>
                    <m:sSup>
                      <m:sSupPr>
                        <m:ctrlPr>
                          <a:rPr kumimoji="1" lang="en-US" altLang="zh-CN" sz="2000" b="0" i="1" smtClean="0">
                            <a:solidFill>
                              <a:schemeClr val="bg1"/>
                            </a:solidFill>
                            <a:latin typeface="Cambria Math" panose="02040503050406030204" pitchFamily="18" charset="0"/>
                          </a:rPr>
                        </m:ctrlPr>
                      </m:sSupPr>
                      <m:e>
                        <m:r>
                          <a:rPr kumimoji="1" lang="en-US" altLang="zh-CN" sz="2000" b="0" i="1" smtClean="0">
                            <a:solidFill>
                              <a:schemeClr val="bg1"/>
                            </a:solidFill>
                            <a:latin typeface="Cambria Math" panose="02040503050406030204" pitchFamily="18" charset="0"/>
                          </a:rPr>
                          <m:t>𝑠</m:t>
                        </m:r>
                      </m:e>
                      <m:sup>
                        <m:r>
                          <a:rPr kumimoji="1" lang="en-US" altLang="zh-CN" sz="2000" b="0" i="1" smtClean="0">
                            <a:solidFill>
                              <a:schemeClr val="bg1"/>
                            </a:solidFill>
                            <a:latin typeface="Cambria Math" panose="02040503050406030204" pitchFamily="18" charset="0"/>
                          </a:rPr>
                          <m:t>′</m:t>
                        </m:r>
                      </m:sup>
                    </m:sSup>
                    <m:r>
                      <a:rPr kumimoji="1" lang="en-US" altLang="zh-CN" sz="2000" b="0" i="1" smtClean="0">
                        <a:solidFill>
                          <a:schemeClr val="bg1"/>
                        </a:solidFill>
                        <a:latin typeface="Cambria Math" panose="02040503050406030204" pitchFamily="18" charset="0"/>
                      </a:rPr>
                      <m:t>|</m:t>
                    </m:r>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𝑠</m:t>
                        </m:r>
                      </m:e>
                      <m:sub>
                        <m:r>
                          <a:rPr kumimoji="1" lang="en-US" altLang="zh-CN" sz="2000" b="0" i="1" smtClean="0">
                            <a:solidFill>
                              <a:schemeClr val="bg1"/>
                            </a:solidFill>
                            <a:latin typeface="Cambria Math" panose="02040503050406030204" pitchFamily="18" charset="0"/>
                          </a:rPr>
                          <m:t>𝑡</m:t>
                        </m:r>
                      </m:sub>
                    </m:sSub>
                    <m:r>
                      <a:rPr kumimoji="1" lang="en-US" altLang="zh-CN" sz="2000" b="0" i="1" smtClean="0">
                        <a:solidFill>
                          <a:schemeClr val="bg1"/>
                        </a:solidFill>
                        <a:latin typeface="Cambria Math" panose="02040503050406030204" pitchFamily="18" charset="0"/>
                      </a:rPr>
                      <m:t>=</m:t>
                    </m:r>
                    <m:r>
                      <a:rPr kumimoji="1" lang="en-US" altLang="zh-CN" sz="2000" b="0" i="1" smtClean="0">
                        <a:solidFill>
                          <a:schemeClr val="bg1"/>
                        </a:solidFill>
                        <a:latin typeface="Cambria Math" panose="02040503050406030204" pitchFamily="18" charset="0"/>
                      </a:rPr>
                      <m:t>𝑠</m:t>
                    </m:r>
                    <m:r>
                      <a:rPr kumimoji="1" lang="en-US" altLang="zh-CN" sz="2000" b="0" i="1" smtClean="0">
                        <a:solidFill>
                          <a:schemeClr val="bg1"/>
                        </a:solidFill>
                        <a:latin typeface="Cambria Math" panose="02040503050406030204" pitchFamily="18" charset="0"/>
                      </a:rPr>
                      <m:t>, </m:t>
                    </m:r>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𝐴</m:t>
                        </m:r>
                      </m:e>
                      <m:sub>
                        <m:r>
                          <a:rPr kumimoji="1" lang="en-US" altLang="zh-CN" sz="2000" b="0" i="1" smtClean="0">
                            <a:solidFill>
                              <a:schemeClr val="bg1"/>
                            </a:solidFill>
                            <a:latin typeface="Cambria Math" panose="02040503050406030204" pitchFamily="18" charset="0"/>
                          </a:rPr>
                          <m:t>𝑡</m:t>
                        </m:r>
                      </m:sub>
                    </m:sSub>
                    <m:r>
                      <a:rPr kumimoji="1" lang="en-US" altLang="zh-CN" sz="2000" b="0" i="1" smtClean="0">
                        <a:solidFill>
                          <a:schemeClr val="bg1"/>
                        </a:solidFill>
                        <a:latin typeface="Cambria Math" panose="02040503050406030204" pitchFamily="18" charset="0"/>
                      </a:rPr>
                      <m:t>=</m:t>
                    </m:r>
                    <m:r>
                      <a:rPr kumimoji="1" lang="en-US" altLang="zh-CN" sz="2000" b="0" i="1" smtClean="0">
                        <a:solidFill>
                          <a:schemeClr val="bg1"/>
                        </a:solidFill>
                        <a:latin typeface="Cambria Math" panose="02040503050406030204" pitchFamily="18" charset="0"/>
                      </a:rPr>
                      <m:t>𝑎</m:t>
                    </m:r>
                    <m:r>
                      <a:rPr kumimoji="1" lang="en-US" altLang="zh-CN" sz="2000" b="0" i="1" smtClean="0">
                        <a:solidFill>
                          <a:schemeClr val="bg1"/>
                        </a:solidFill>
                        <a:latin typeface="Cambria Math" panose="02040503050406030204" pitchFamily="18" charset="0"/>
                      </a:rPr>
                      <m:t>)</m:t>
                    </m:r>
                  </m:oMath>
                </a14:m>
                <a:endParaRPr kumimoji="1" lang="en-US" altLang="zh-CN" sz="2000" dirty="0">
                  <a:solidFill>
                    <a:schemeClr val="bg1"/>
                  </a:solidFill>
                  <a:latin typeface="Arial" panose="020B0604020202020204" pitchFamily="34" charset="0"/>
                  <a:cs typeface="Arial" panose="020B0604020202020204" pitchFamily="34" charset="0"/>
                </a:endParaRPr>
              </a:p>
              <a:p>
                <a:pPr marL="914400" lvl="1" indent="-457200">
                  <a:buFont typeface="+mj-lt"/>
                  <a:buAutoNum type="arabicPeriod"/>
                </a:pPr>
                <a:endParaRPr kumimoji="1" lang="en-US" altLang="zh-CN" sz="2000" dirty="0">
                  <a:solidFill>
                    <a:schemeClr val="bg1"/>
                  </a:solidFill>
                  <a:latin typeface="Arial" panose="020B0604020202020204" pitchFamily="34" charset="0"/>
                  <a:cs typeface="Arial" panose="020B0604020202020204" pitchFamily="34" charset="0"/>
                </a:endParaRPr>
              </a:p>
              <a:p>
                <a:pPr marL="914400" lvl="1" indent="-457200">
                  <a:buFont typeface="+mj-lt"/>
                  <a:buAutoNum type="arabicPeriod"/>
                </a:pPr>
                <a14:m>
                  <m:oMath xmlns:m="http://schemas.openxmlformats.org/officeDocument/2006/math">
                    <m:r>
                      <a:rPr kumimoji="1" lang="en-US" altLang="zh-CN" sz="2000" i="1">
                        <a:solidFill>
                          <a:schemeClr val="bg1"/>
                        </a:solidFill>
                        <a:latin typeface="Cambria Math" panose="02040503050406030204" pitchFamily="18" charset="0"/>
                      </a:rPr>
                      <m:t>𝑅</m:t>
                    </m:r>
                  </m:oMath>
                </a14:m>
                <a:r>
                  <a:rPr kumimoji="1" lang="en-US" altLang="zh-CN" sz="2000" dirty="0">
                    <a:solidFill>
                      <a:schemeClr val="bg1"/>
                    </a:solidFill>
                    <a:latin typeface="Arial" panose="020B0604020202020204" pitchFamily="34" charset="0"/>
                    <a:cs typeface="Arial" panose="020B0604020202020204" pitchFamily="34" charset="0"/>
                  </a:rPr>
                  <a:t> is reward function </a:t>
                </a:r>
                <a14:m>
                  <m:oMath xmlns:m="http://schemas.openxmlformats.org/officeDocument/2006/math">
                    <m:r>
                      <a:rPr kumimoji="1" lang="en-US" altLang="zh-CN" sz="2000" b="0" i="1" smtClean="0">
                        <a:solidFill>
                          <a:schemeClr val="bg1"/>
                        </a:solidFill>
                        <a:latin typeface="Cambria Math" panose="02040503050406030204" pitchFamily="18" charset="0"/>
                      </a:rPr>
                      <m:t>𝑅</m:t>
                    </m:r>
                    <m:d>
                      <m:dPr>
                        <m:ctrlPr>
                          <a:rPr kumimoji="1" lang="en-US" altLang="zh-CN" sz="2000" b="0" i="1" smtClean="0">
                            <a:solidFill>
                              <a:schemeClr val="bg1"/>
                            </a:solidFill>
                            <a:latin typeface="Cambria Math" panose="02040503050406030204" pitchFamily="18" charset="0"/>
                          </a:rPr>
                        </m:ctrlPr>
                      </m:dPr>
                      <m:e>
                        <m:r>
                          <a:rPr kumimoji="1" lang="en-US" altLang="zh-CN" sz="2000" b="0" i="1" smtClean="0">
                            <a:solidFill>
                              <a:schemeClr val="bg1"/>
                            </a:solidFill>
                            <a:latin typeface="Cambria Math" panose="02040503050406030204" pitchFamily="18" charset="0"/>
                          </a:rPr>
                          <m:t>𝑠</m:t>
                        </m:r>
                        <m:r>
                          <a:rPr kumimoji="1" lang="en-US" altLang="zh-CN" sz="2000" b="0" i="1" smtClean="0">
                            <a:solidFill>
                              <a:schemeClr val="bg1"/>
                            </a:solidFill>
                            <a:latin typeface="Cambria Math" panose="02040503050406030204" pitchFamily="18" charset="0"/>
                          </a:rPr>
                          <m:t>,</m:t>
                        </m:r>
                        <m:r>
                          <a:rPr kumimoji="1" lang="en-US" altLang="zh-CN" sz="2000" b="0" i="1" smtClean="0">
                            <a:solidFill>
                              <a:schemeClr val="bg1"/>
                            </a:solidFill>
                            <a:latin typeface="Cambria Math" panose="02040503050406030204" pitchFamily="18" charset="0"/>
                          </a:rPr>
                          <m:t>𝑎</m:t>
                        </m:r>
                      </m:e>
                    </m:d>
                    <m:r>
                      <a:rPr kumimoji="1" lang="en-US" altLang="zh-CN" sz="2000" b="0" i="1" smtClean="0">
                        <a:solidFill>
                          <a:schemeClr val="bg1"/>
                        </a:solidFill>
                        <a:latin typeface="Cambria Math" panose="02040503050406030204" pitchFamily="18" charset="0"/>
                      </a:rPr>
                      <m:t>=</m:t>
                    </m:r>
                    <m:r>
                      <a:rPr kumimoji="1" lang="en-US" altLang="zh-CN" sz="2000" b="0" i="1" smtClean="0">
                        <a:solidFill>
                          <a:schemeClr val="bg1"/>
                        </a:solidFill>
                        <a:latin typeface="Cambria Math" panose="02040503050406030204" pitchFamily="18" charset="0"/>
                      </a:rPr>
                      <m:t>𝐸</m:t>
                    </m:r>
                    <m:d>
                      <m:dPr>
                        <m:begChr m:val="["/>
                        <m:endChr m:val="]"/>
                        <m:ctrlPr>
                          <a:rPr kumimoji="1" lang="en-US" altLang="zh-CN" sz="2000" b="0" i="1" smtClean="0">
                            <a:solidFill>
                              <a:schemeClr val="bg1"/>
                            </a:solidFill>
                            <a:latin typeface="Cambria Math" panose="02040503050406030204" pitchFamily="18" charset="0"/>
                          </a:rPr>
                        </m:ctrlPr>
                      </m:dPr>
                      <m:e>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𝑟</m:t>
                            </m:r>
                          </m:e>
                          <m:sub>
                            <m:r>
                              <a:rPr kumimoji="1" lang="en-US" altLang="zh-CN" sz="2000" b="0" i="1" smtClean="0">
                                <a:solidFill>
                                  <a:schemeClr val="bg1"/>
                                </a:solidFill>
                                <a:latin typeface="Cambria Math" panose="02040503050406030204" pitchFamily="18" charset="0"/>
                              </a:rPr>
                              <m:t>𝑡</m:t>
                            </m:r>
                            <m:r>
                              <a:rPr kumimoji="1" lang="en-US" altLang="zh-CN" sz="2000" b="0" i="1" smtClean="0">
                                <a:solidFill>
                                  <a:schemeClr val="bg1"/>
                                </a:solidFill>
                                <a:latin typeface="Cambria Math" panose="02040503050406030204" pitchFamily="18" charset="0"/>
                              </a:rPr>
                              <m:t>+1</m:t>
                            </m:r>
                          </m:sub>
                        </m:sSub>
                      </m:e>
                      <m:e>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𝑆</m:t>
                            </m:r>
                          </m:e>
                          <m:sub>
                            <m:r>
                              <a:rPr kumimoji="1" lang="en-US" altLang="zh-CN" sz="2000" b="0" i="1" smtClean="0">
                                <a:solidFill>
                                  <a:schemeClr val="bg1"/>
                                </a:solidFill>
                                <a:latin typeface="Cambria Math" panose="02040503050406030204" pitchFamily="18" charset="0"/>
                              </a:rPr>
                              <m:t>𝑡</m:t>
                            </m:r>
                          </m:sub>
                        </m:sSub>
                        <m:r>
                          <a:rPr kumimoji="1" lang="en-US" altLang="zh-CN" sz="2000" b="0" i="1" smtClean="0">
                            <a:solidFill>
                              <a:schemeClr val="bg1"/>
                            </a:solidFill>
                            <a:latin typeface="Cambria Math" panose="02040503050406030204" pitchFamily="18" charset="0"/>
                          </a:rPr>
                          <m:t>=</m:t>
                        </m:r>
                        <m:r>
                          <a:rPr kumimoji="1" lang="en-US" altLang="zh-CN" sz="2000" b="0" i="1" smtClean="0">
                            <a:solidFill>
                              <a:schemeClr val="bg1"/>
                            </a:solidFill>
                            <a:latin typeface="Cambria Math" panose="02040503050406030204" pitchFamily="18" charset="0"/>
                          </a:rPr>
                          <m:t>𝑠</m:t>
                        </m:r>
                        <m:r>
                          <a:rPr kumimoji="1" lang="en-US" altLang="zh-CN" sz="2000" b="0" i="1" smtClean="0">
                            <a:solidFill>
                              <a:schemeClr val="bg1"/>
                            </a:solidFill>
                            <a:latin typeface="Cambria Math" panose="02040503050406030204" pitchFamily="18" charset="0"/>
                          </a:rPr>
                          <m:t>,</m:t>
                        </m:r>
                        <m:sSub>
                          <m:sSubPr>
                            <m:ctrlPr>
                              <a:rPr kumimoji="1" lang="en-US" altLang="zh-CN" sz="2000" b="0" i="1" smtClean="0">
                                <a:solidFill>
                                  <a:schemeClr val="bg1"/>
                                </a:solidFill>
                                <a:latin typeface="Cambria Math" panose="02040503050406030204" pitchFamily="18" charset="0"/>
                              </a:rPr>
                            </m:ctrlPr>
                          </m:sSubPr>
                          <m:e>
                            <m:r>
                              <a:rPr kumimoji="1" lang="en-US" altLang="zh-CN" sz="2000" b="0" i="1" smtClean="0">
                                <a:solidFill>
                                  <a:schemeClr val="bg1"/>
                                </a:solidFill>
                                <a:latin typeface="Cambria Math" panose="02040503050406030204" pitchFamily="18" charset="0"/>
                              </a:rPr>
                              <m:t>𝐴</m:t>
                            </m:r>
                          </m:e>
                          <m:sub>
                            <m:r>
                              <a:rPr kumimoji="1" lang="en-US" altLang="zh-CN" sz="2000" b="0" i="1" smtClean="0">
                                <a:solidFill>
                                  <a:schemeClr val="bg1"/>
                                </a:solidFill>
                                <a:latin typeface="Cambria Math" panose="02040503050406030204" pitchFamily="18" charset="0"/>
                              </a:rPr>
                              <m:t>𝑡</m:t>
                            </m:r>
                          </m:sub>
                        </m:sSub>
                        <m:r>
                          <a:rPr kumimoji="1" lang="en-US" altLang="zh-CN" sz="2000" b="0" i="1" smtClean="0">
                            <a:solidFill>
                              <a:schemeClr val="bg1"/>
                            </a:solidFill>
                            <a:latin typeface="Cambria Math" panose="02040503050406030204" pitchFamily="18" charset="0"/>
                          </a:rPr>
                          <m:t>=</m:t>
                        </m:r>
                        <m:r>
                          <a:rPr kumimoji="1" lang="en-US" altLang="zh-CN" sz="2000" b="0" i="1" smtClean="0">
                            <a:solidFill>
                              <a:schemeClr val="bg1"/>
                            </a:solidFill>
                            <a:latin typeface="Cambria Math" panose="02040503050406030204" pitchFamily="18" charset="0"/>
                          </a:rPr>
                          <m:t>𝑎</m:t>
                        </m:r>
                      </m:e>
                    </m:d>
                  </m:oMath>
                </a14:m>
                <a:endParaRPr kumimoji="1" lang="en-US" altLang="zh-CN" sz="2000" dirty="0">
                  <a:solidFill>
                    <a:schemeClr val="bg1"/>
                  </a:solidFill>
                  <a:latin typeface="Arial" panose="020B0604020202020204" pitchFamily="34" charset="0"/>
                  <a:cs typeface="Arial" panose="020B0604020202020204" pitchFamily="34" charset="0"/>
                </a:endParaRPr>
              </a:p>
              <a:p>
                <a:pPr marL="914400" lvl="1" indent="-457200">
                  <a:buFont typeface="+mj-lt"/>
                  <a:buAutoNum type="arabicPeriod"/>
                </a:pPr>
                <a:endParaRPr kumimoji="1" lang="en-US" altLang="zh-CN" sz="2000" dirty="0">
                  <a:solidFill>
                    <a:schemeClr val="bg1"/>
                  </a:solidFill>
                  <a:latin typeface="Arial" panose="020B0604020202020204" pitchFamily="34" charset="0"/>
                  <a:cs typeface="Arial" panose="020B0604020202020204" pitchFamily="34" charset="0"/>
                </a:endParaRPr>
              </a:p>
              <a:p>
                <a:pPr marL="914400" lvl="1" indent="-457200">
                  <a:buFont typeface="+mj-lt"/>
                  <a:buAutoNum type="arabicPeriod"/>
                </a:pPr>
                <a14:m>
                  <m:oMath xmlns:m="http://schemas.openxmlformats.org/officeDocument/2006/math">
                    <m:r>
                      <a:rPr kumimoji="1" lang="en-US" altLang="zh-CN" sz="2000" i="1">
                        <a:solidFill>
                          <a:schemeClr val="bg1"/>
                        </a:solidFill>
                        <a:latin typeface="Cambria Math" panose="02040503050406030204" pitchFamily="18" charset="0"/>
                      </a:rPr>
                      <m:t>𝛾</m:t>
                    </m:r>
                  </m:oMath>
                </a14:m>
                <a:r>
                  <a:rPr kumimoji="1" lang="en-US" altLang="zh-CN" sz="2000" dirty="0">
                    <a:solidFill>
                      <a:schemeClr val="bg1"/>
                    </a:solidFill>
                    <a:latin typeface="Arial" panose="020B0604020202020204" pitchFamily="34" charset="0"/>
                    <a:cs typeface="Arial" panose="020B0604020202020204" pitchFamily="34" charset="0"/>
                  </a:rPr>
                  <a:t> is discount factor </a:t>
                </a:r>
                <a14:m>
                  <m:oMath xmlns:m="http://schemas.openxmlformats.org/officeDocument/2006/math">
                    <m:r>
                      <a:rPr kumimoji="1" lang="en-US" altLang="zh-CN" sz="2000" i="1">
                        <a:solidFill>
                          <a:schemeClr val="bg1"/>
                        </a:solidFill>
                        <a:latin typeface="Cambria Math" panose="02040503050406030204" pitchFamily="18" charset="0"/>
                      </a:rPr>
                      <m:t>𝛾</m:t>
                    </m:r>
                    <m:r>
                      <a:rPr kumimoji="1" lang="en-US" altLang="zh-CN" sz="2000" b="0" i="1" smtClean="0">
                        <a:solidFill>
                          <a:schemeClr val="bg1"/>
                        </a:solidFill>
                        <a:latin typeface="Cambria Math" panose="02040503050406030204" pitchFamily="18" charset="0"/>
                      </a:rPr>
                      <m:t>∈[0,1]</m:t>
                    </m:r>
                  </m:oMath>
                </a14:m>
                <a:endParaRPr kumimoji="1" lang="en-US" altLang="zh-CN" sz="2000" dirty="0">
                  <a:solidFill>
                    <a:schemeClr val="bg1"/>
                  </a:solidFill>
                  <a:latin typeface="Arial" panose="020B0604020202020204" pitchFamily="34" charset="0"/>
                  <a:cs typeface="Arial" panose="020B0604020202020204" pitchFamily="34" charset="0"/>
                </a:endParaRPr>
              </a:p>
              <a:p>
                <a:endParaRPr kumimoji="1" lang="en-US" altLang="zh-CN" sz="2000" dirty="0">
                  <a:solidFill>
                    <a:schemeClr val="bg1"/>
                  </a:solidFill>
                  <a:latin typeface="Arial" panose="020B0604020202020204" pitchFamily="34" charset="0"/>
                  <a:cs typeface="Arial" panose="020B0604020202020204" pitchFamily="34" charset="0"/>
                </a:endParaRPr>
              </a:p>
              <a:p>
                <a:endParaRPr kumimoji="1" lang="en-US" altLang="zh-CN" sz="2000" dirty="0">
                  <a:solidFill>
                    <a:schemeClr val="bg1"/>
                  </a:solidFill>
                  <a:latin typeface="Arial" panose="020B0604020202020204" pitchFamily="34" charset="0"/>
                  <a:cs typeface="Arial" panose="020B0604020202020204" pitchFamily="34" charset="0"/>
                </a:endParaRPr>
              </a:p>
              <a:p>
                <a:endParaRPr kumimoji="1" lang="zh-CN" altLang="en-US" sz="2000" dirty="0">
                  <a:solidFill>
                    <a:schemeClr val="bg1"/>
                  </a:solidFill>
                  <a:latin typeface="Arial" panose="020B0604020202020204" pitchFamily="34" charset="0"/>
                  <a:cs typeface="Arial" panose="020B0604020202020204" pitchFamily="34" charset="0"/>
                </a:endParaRPr>
              </a:p>
            </p:txBody>
          </p:sp>
        </mc:Choice>
        <mc:Fallback xmlns="">
          <p:sp>
            <p:nvSpPr>
              <p:cNvPr id="2" name="文本框 1">
                <a:extLst>
                  <a:ext uri="{FF2B5EF4-FFF2-40B4-BE49-F238E27FC236}">
                    <a16:creationId xmlns:a16="http://schemas.microsoft.com/office/drawing/2014/main" id="{4E5A16EA-2009-7948-9165-364BD10F75C9}"/>
                  </a:ext>
                </a:extLst>
              </p:cNvPr>
              <p:cNvSpPr txBox="1">
                <a:spLocks noRot="1" noChangeAspect="1" noMove="1" noResize="1" noEditPoints="1" noAdjustHandles="1" noChangeArrowheads="1" noChangeShapeType="1" noTextEdit="1"/>
              </p:cNvSpPr>
              <p:nvPr/>
            </p:nvSpPr>
            <p:spPr>
              <a:xfrm>
                <a:off x="646771" y="1784195"/>
                <a:ext cx="7020969" cy="4462760"/>
              </a:xfrm>
              <a:prstGeom prst="rect">
                <a:avLst/>
              </a:prstGeom>
              <a:blipFill>
                <a:blip r:embed="rId3"/>
                <a:stretch>
                  <a:fillRect l="-1264" t="-8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844344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168754" y="486096"/>
            <a:ext cx="3854517"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Value function for MDP</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557378"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076494"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D452143-FDD6-434D-89FC-D4DFD2A76660}"/>
                  </a:ext>
                </a:extLst>
              </p:cNvPr>
              <p:cNvSpPr/>
              <p:nvPr/>
            </p:nvSpPr>
            <p:spPr>
              <a:xfrm>
                <a:off x="969484" y="1524996"/>
                <a:ext cx="9520716" cy="4717766"/>
              </a:xfrm>
              <a:prstGeom prst="rect">
                <a:avLst/>
              </a:prstGeom>
            </p:spPr>
            <p:txBody>
              <a:bodyPr wrap="square">
                <a:spAutoFit/>
              </a:bodyPr>
              <a:lstStyle/>
              <a:p>
                <a:pPr marL="285750" indent="-285750">
                  <a:buFont typeface="Wingdings" pitchFamily="2" charset="2"/>
                  <a:buChar char="p"/>
                </a:pPr>
                <a:r>
                  <a:rPr kumimoji="1" lang="zh-CN" altLang="en-US" dirty="0">
                    <a:solidFill>
                      <a:schemeClr val="bg1"/>
                    </a:solidFill>
                    <a:latin typeface="Microsoft YaHei" panose="020B0503020204020204" pitchFamily="34" charset="-122"/>
                    <a:ea typeface="Microsoft YaHei" panose="020B0503020204020204" pitchFamily="34" charset="-122"/>
                  </a:rPr>
                  <a:t>状态价值函数（</a:t>
                </a:r>
                <a:r>
                  <a:rPr kumimoji="1" lang="en-US" altLang="zh-CN" dirty="0">
                    <a:solidFill>
                      <a:schemeClr val="bg1"/>
                    </a:solidFill>
                    <a:latin typeface="Microsoft YaHei" panose="020B0503020204020204" pitchFamily="34" charset="-122"/>
                    <a:ea typeface="Microsoft YaHei" panose="020B0503020204020204" pitchFamily="34" charset="-122"/>
                  </a:rPr>
                  <a:t>state</a:t>
                </a:r>
                <a:r>
                  <a:rPr kumimoji="1" lang="zh-CN" altLang="en-US" dirty="0">
                    <a:solidFill>
                      <a:schemeClr val="bg1"/>
                    </a:solidFill>
                    <a:latin typeface="Microsoft YaHei" panose="020B0503020204020204" pitchFamily="34" charset="-122"/>
                    <a:ea typeface="Microsoft YaHei" panose="020B0503020204020204" pitchFamily="34" charset="-122"/>
                  </a:rPr>
                  <a:t> </a:t>
                </a:r>
                <a:r>
                  <a:rPr kumimoji="1" lang="en-US" altLang="zh-CN" dirty="0">
                    <a:solidFill>
                      <a:schemeClr val="bg1"/>
                    </a:solidFill>
                    <a:latin typeface="Microsoft YaHei" panose="020B0503020204020204" pitchFamily="34" charset="-122"/>
                    <a:ea typeface="Microsoft YaHei" panose="020B0503020204020204" pitchFamily="34" charset="-122"/>
                  </a:rPr>
                  <a:t>value</a:t>
                </a:r>
                <a:r>
                  <a:rPr kumimoji="1" lang="zh-CN" altLang="en-US" dirty="0">
                    <a:solidFill>
                      <a:schemeClr val="bg1"/>
                    </a:solidFill>
                    <a:latin typeface="Microsoft YaHei" panose="020B0503020204020204" pitchFamily="34" charset="-122"/>
                    <a:ea typeface="Microsoft YaHei" panose="020B0503020204020204" pitchFamily="34" charset="-122"/>
                  </a:rPr>
                  <a:t> </a:t>
                </a:r>
                <a:r>
                  <a:rPr kumimoji="1" lang="en-US" altLang="zh-CN" dirty="0">
                    <a:solidFill>
                      <a:schemeClr val="bg1"/>
                    </a:solidFill>
                    <a:latin typeface="Microsoft YaHei" panose="020B0503020204020204" pitchFamily="34" charset="-122"/>
                    <a:ea typeface="Microsoft YaHei" panose="020B0503020204020204" pitchFamily="34" charset="-122"/>
                  </a:rPr>
                  <a:t>function</a:t>
                </a:r>
                <a:r>
                  <a:rPr kumimoji="1" lang="zh-CN" altLang="en-US" dirty="0">
                    <a:solidFill>
                      <a:schemeClr val="bg1"/>
                    </a:solidFill>
                    <a:latin typeface="Microsoft YaHei" panose="020B0503020204020204" pitchFamily="34" charset="-122"/>
                    <a:ea typeface="Microsoft YaHei" panose="020B0503020204020204" pitchFamily="34" charset="-122"/>
                  </a:rPr>
                  <a:t>）</a:t>
                </a:r>
                <a:endParaRPr kumimoji="1" lang="en-US" altLang="zh-CN" i="1" dirty="0">
                  <a:solidFill>
                    <a:schemeClr val="bg1"/>
                  </a:solidFill>
                  <a:latin typeface="Microsoft YaHei" panose="020B0503020204020204" pitchFamily="34" charset="-122"/>
                  <a:ea typeface="Microsoft YaHei" panose="020B0503020204020204" pitchFamily="34" charset="-122"/>
                </a:endParaRPr>
              </a:p>
              <a:p>
                <a:endParaRPr kumimoji="1" lang="en-US" altLang="zh-CN" i="1" dirty="0">
                  <a:solidFill>
                    <a:schemeClr val="bg1"/>
                  </a:solidFill>
                  <a:latin typeface="Cambria Math" panose="02040503050406030204" pitchFamily="18" charset="0"/>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𝑣</m:t>
                          </m:r>
                        </m:e>
                        <m:sup>
                          <m:r>
                            <a:rPr kumimoji="1" lang="en-US" altLang="zh-CN" i="1">
                              <a:solidFill>
                                <a:schemeClr val="bg1"/>
                              </a:solidFill>
                              <a:latin typeface="Cambria Math" panose="02040503050406030204" pitchFamily="18" charset="0"/>
                              <a:ea typeface="Microsoft YaHei" panose="020B0503020204020204" pitchFamily="34" charset="-122"/>
                            </a:rPr>
                            <m:t>𝜋</m:t>
                          </m:r>
                        </m:sup>
                      </m:sSup>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e>
                      </m:d>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𝐸</m:t>
                          </m:r>
                        </m:e>
                        <m:sub>
                          <m:r>
                            <a:rPr kumimoji="1" lang="en-US" altLang="zh-CN" i="1">
                              <a:solidFill>
                                <a:schemeClr val="bg1"/>
                              </a:solidFill>
                              <a:latin typeface="Cambria Math" panose="02040503050406030204" pitchFamily="18" charset="0"/>
                              <a:ea typeface="Microsoft YaHei" panose="020B0503020204020204" pitchFamily="34" charset="-122"/>
                            </a:rPr>
                            <m:t>𝜋</m:t>
                          </m:r>
                        </m:sub>
                      </m:sSub>
                      <m:d>
                        <m:dPr>
                          <m:begChr m:val="["/>
                          <m:endChr m:val="]"/>
                          <m:ctrlPr>
                            <a:rPr kumimoji="1" lang="en-US" altLang="zh-CN"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𝐺</m:t>
                              </m:r>
                            </m:e>
                            <m:sub>
                              <m:r>
                                <a:rPr kumimoji="1" lang="en-US" altLang="zh-CN" i="1">
                                  <a:solidFill>
                                    <a:schemeClr val="bg1"/>
                                  </a:solidFill>
                                  <a:latin typeface="Cambria Math" panose="02040503050406030204" pitchFamily="18" charset="0"/>
                                  <a:ea typeface="Microsoft YaHei" panose="020B0503020204020204" pitchFamily="34" charset="-122"/>
                                </a:rPr>
                                <m:t>𝑡</m:t>
                              </m:r>
                            </m:sub>
                          </m:sSub>
                        </m:e>
                        <m:e>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𝑆</m:t>
                              </m:r>
                            </m:e>
                            <m:sub>
                              <m:r>
                                <a:rPr kumimoji="1" lang="en-US" altLang="zh-CN" i="1">
                                  <a:solidFill>
                                    <a:schemeClr val="bg1"/>
                                  </a:solidFill>
                                  <a:latin typeface="Cambria Math" panose="02040503050406030204" pitchFamily="18" charset="0"/>
                                  <a:ea typeface="Microsoft YaHei" panose="020B0503020204020204" pitchFamily="34" charset="-122"/>
                                </a:rPr>
                                <m:t>𝑡</m:t>
                              </m:r>
                            </m:sub>
                          </m:sSub>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𝑠</m:t>
                          </m:r>
                        </m:e>
                      </m:d>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𝐸</m:t>
                          </m:r>
                        </m:e>
                        <m:sub>
                          <m:r>
                            <a:rPr kumimoji="1" lang="en-US" altLang="zh-CN" i="1">
                              <a:solidFill>
                                <a:schemeClr val="bg1"/>
                              </a:solidFill>
                              <a:latin typeface="Cambria Math" panose="02040503050406030204" pitchFamily="18" charset="0"/>
                              <a:ea typeface="Microsoft YaHei" panose="020B0503020204020204" pitchFamily="34" charset="-122"/>
                            </a:rPr>
                            <m:t>𝜋</m:t>
                          </m:r>
                        </m:sub>
                      </m:sSub>
                      <m:d>
                        <m:dPr>
                          <m:begChr m:val="["/>
                          <m:endChr m:val="]"/>
                          <m:ctrlPr>
                            <a:rPr kumimoji="1" lang="en-US" altLang="zh-CN"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𝑅</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𝛾</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𝑅</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pPr>
                            <m:e>
                              <m:r>
                                <a:rPr kumimoji="1" lang="en-US" altLang="zh-CN" b="0" i="1" smtClean="0">
                                  <a:solidFill>
                                    <a:schemeClr val="bg1"/>
                                  </a:solidFill>
                                  <a:latin typeface="Cambria Math" panose="02040503050406030204" pitchFamily="18" charset="0"/>
                                  <a:ea typeface="Microsoft YaHei" panose="020B0503020204020204" pitchFamily="34" charset="-122"/>
                                </a:rPr>
                                <m:t>𝛾</m:t>
                              </m:r>
                            </m:e>
                            <m:sup>
                              <m:r>
                                <a:rPr kumimoji="1" lang="en-US" altLang="zh-CN" b="0" i="1" smtClean="0">
                                  <a:solidFill>
                                    <a:schemeClr val="bg1"/>
                                  </a:solidFill>
                                  <a:latin typeface="Cambria Math" panose="02040503050406030204" pitchFamily="18" charset="0"/>
                                  <a:ea typeface="Microsoft YaHei" panose="020B0503020204020204" pitchFamily="34" charset="-122"/>
                                </a:rPr>
                                <m:t>2</m:t>
                              </m:r>
                            </m:sup>
                          </m:sSup>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𝑅</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r>
                                <a:rPr kumimoji="1" lang="en-US" altLang="zh-CN" b="0" i="1" smtClean="0">
                                  <a:solidFill>
                                    <a:schemeClr val="bg1"/>
                                  </a:solidFill>
                                  <a:latin typeface="Cambria Math" panose="02040503050406030204" pitchFamily="18" charset="0"/>
                                  <a:ea typeface="Microsoft YaHei" panose="020B0503020204020204" pitchFamily="34" charset="-122"/>
                                </a:rPr>
                                <m:t>+3</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𝑆</m:t>
                              </m:r>
                            </m:e>
                            <m:sub>
                              <m:r>
                                <a:rPr kumimoji="1" lang="en-US" altLang="zh-CN" i="1">
                                  <a:solidFill>
                                    <a:schemeClr val="bg1"/>
                                  </a:solidFill>
                                  <a:latin typeface="Cambria Math" panose="02040503050406030204" pitchFamily="18" charset="0"/>
                                  <a:ea typeface="Microsoft YaHei" panose="020B0503020204020204" pitchFamily="34" charset="-122"/>
                                </a:rPr>
                                <m:t>𝑡</m:t>
                              </m:r>
                            </m:sub>
                          </m:sSub>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𝑠</m:t>
                          </m:r>
                        </m:e>
                      </m:d>
                    </m:oMath>
                  </m:oMathPara>
                </a14:m>
                <a:endParaRPr kumimoji="1" lang="en-US" altLang="zh-CN" dirty="0">
                  <a:solidFill>
                    <a:schemeClr val="bg1"/>
                  </a:solidFill>
                  <a:latin typeface="Microsoft YaHei" panose="020B0503020204020204" pitchFamily="34" charset="-122"/>
                  <a:ea typeface="Microsoft YaHei" panose="020B0503020204020204" pitchFamily="34" charset="-122"/>
                </a:endParaRPr>
              </a:p>
              <a:p>
                <a:endParaRPr kumimoji="1" lang="en-US" altLang="zh-CN" dirty="0">
                  <a:solidFill>
                    <a:schemeClr val="bg1"/>
                  </a:solidFill>
                  <a:latin typeface="Microsoft YaHei" panose="020B0503020204020204" pitchFamily="34" charset="-122"/>
                  <a:ea typeface="Microsoft YaHei" panose="020B0503020204020204" pitchFamily="34" charset="-122"/>
                </a:endParaRPr>
              </a:p>
              <a:p>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p"/>
                </a:pPr>
                <a:r>
                  <a:rPr kumimoji="1" lang="zh-CN" altLang="en-US" dirty="0">
                    <a:solidFill>
                      <a:schemeClr val="bg1"/>
                    </a:solidFill>
                    <a:latin typeface="Microsoft YaHei" panose="020B0503020204020204" pitchFamily="34" charset="-122"/>
                    <a:ea typeface="Microsoft YaHei" panose="020B0503020204020204" pitchFamily="34" charset="-122"/>
                  </a:rPr>
                  <a:t>状态</a:t>
                </a:r>
                <a:r>
                  <a:rPr kumimoji="1" lang="en-US" altLang="zh-CN" dirty="0">
                    <a:solidFill>
                      <a:schemeClr val="bg1"/>
                    </a:solidFill>
                    <a:latin typeface="Microsoft YaHei" panose="020B0503020204020204" pitchFamily="34" charset="-122"/>
                    <a:ea typeface="Microsoft YaHei" panose="020B0503020204020204" pitchFamily="34" charset="-122"/>
                  </a:rPr>
                  <a:t>-</a:t>
                </a:r>
                <a:r>
                  <a:rPr kumimoji="1" lang="zh-CN" altLang="en-US" dirty="0">
                    <a:solidFill>
                      <a:schemeClr val="bg1"/>
                    </a:solidFill>
                    <a:latin typeface="Microsoft YaHei" panose="020B0503020204020204" pitchFamily="34" charset="-122"/>
                    <a:ea typeface="Microsoft YaHei" panose="020B0503020204020204" pitchFamily="34" charset="-122"/>
                  </a:rPr>
                  <a:t>动作价值函数（</a:t>
                </a:r>
                <a:r>
                  <a:rPr kumimoji="1" lang="en-US" altLang="zh-CN" dirty="0">
                    <a:solidFill>
                      <a:schemeClr val="bg1"/>
                    </a:solidFill>
                    <a:latin typeface="Microsoft YaHei" panose="020B0503020204020204" pitchFamily="34" charset="-122"/>
                    <a:ea typeface="Microsoft YaHei" panose="020B0503020204020204" pitchFamily="34" charset="-122"/>
                  </a:rPr>
                  <a:t>state-action</a:t>
                </a:r>
                <a:r>
                  <a:rPr kumimoji="1" lang="zh-CN" altLang="en-US" dirty="0">
                    <a:solidFill>
                      <a:schemeClr val="bg1"/>
                    </a:solidFill>
                    <a:latin typeface="Microsoft YaHei" panose="020B0503020204020204" pitchFamily="34" charset="-122"/>
                    <a:ea typeface="Microsoft YaHei" panose="020B0503020204020204" pitchFamily="34" charset="-122"/>
                  </a:rPr>
                  <a:t> </a:t>
                </a:r>
                <a:r>
                  <a:rPr kumimoji="1" lang="en-US" altLang="zh-CN" dirty="0">
                    <a:solidFill>
                      <a:schemeClr val="bg1"/>
                    </a:solidFill>
                    <a:latin typeface="Microsoft YaHei" panose="020B0503020204020204" pitchFamily="34" charset="-122"/>
                    <a:ea typeface="Microsoft YaHei" panose="020B0503020204020204" pitchFamily="34" charset="-122"/>
                  </a:rPr>
                  <a:t>value</a:t>
                </a:r>
                <a:r>
                  <a:rPr kumimoji="1" lang="zh-CN" altLang="en-US" dirty="0">
                    <a:solidFill>
                      <a:schemeClr val="bg1"/>
                    </a:solidFill>
                    <a:latin typeface="Microsoft YaHei" panose="020B0503020204020204" pitchFamily="34" charset="-122"/>
                    <a:ea typeface="Microsoft YaHei" panose="020B0503020204020204" pitchFamily="34" charset="-122"/>
                  </a:rPr>
                  <a:t> </a:t>
                </a:r>
                <a:r>
                  <a:rPr kumimoji="1" lang="en-US" altLang="zh-CN" dirty="0">
                    <a:solidFill>
                      <a:schemeClr val="bg1"/>
                    </a:solidFill>
                    <a:latin typeface="Microsoft YaHei" panose="020B0503020204020204" pitchFamily="34" charset="-122"/>
                    <a:ea typeface="Microsoft YaHei" panose="020B0503020204020204" pitchFamily="34" charset="-122"/>
                  </a:rPr>
                  <a:t>function</a:t>
                </a:r>
                <a:r>
                  <a:rPr kumimoji="1" lang="zh-CN" altLang="en-US" dirty="0">
                    <a:solidFill>
                      <a:schemeClr val="bg1"/>
                    </a:solidFill>
                    <a:latin typeface="Microsoft YaHei" panose="020B0503020204020204" pitchFamily="34" charset="-122"/>
                    <a:ea typeface="Microsoft YaHei" panose="020B0503020204020204" pitchFamily="34" charset="-122"/>
                  </a:rPr>
                  <a:t>）</a:t>
                </a:r>
                <a:endParaRPr kumimoji="1" lang="en-US" altLang="zh-CN" dirty="0">
                  <a:solidFill>
                    <a:schemeClr val="bg1"/>
                  </a:solidFill>
                  <a:latin typeface="Microsoft YaHei" panose="020B0503020204020204" pitchFamily="34" charset="-122"/>
                  <a:ea typeface="Microsoft YaHei" panose="020B0503020204020204" pitchFamily="34" charset="-122"/>
                </a:endParaRPr>
              </a:p>
              <a:p>
                <a:endParaRPr kumimoji="1" lang="en-US" altLang="zh-CN"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center"/>
                    </m:oMathParaPr>
                    <m:oMath xmlns:m="http://schemas.openxmlformats.org/officeDocument/2006/math">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𝑞</m:t>
                          </m:r>
                        </m:e>
                        <m:sup>
                          <m:r>
                            <a:rPr kumimoji="1" lang="en-US" altLang="zh-CN" i="1">
                              <a:solidFill>
                                <a:schemeClr val="bg1"/>
                              </a:solidFill>
                              <a:latin typeface="Cambria Math" panose="02040503050406030204" pitchFamily="18" charset="0"/>
                              <a:ea typeface="Microsoft YaHei" panose="020B0503020204020204" pitchFamily="34" charset="-122"/>
                            </a:rPr>
                            <m:t>𝜋</m:t>
                          </m:r>
                        </m:sup>
                      </m:sSup>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𝐸</m:t>
                          </m:r>
                        </m:e>
                        <m:sub>
                          <m:r>
                            <a:rPr kumimoji="1" lang="en-US" altLang="zh-CN" i="1">
                              <a:solidFill>
                                <a:schemeClr val="bg1"/>
                              </a:solidFill>
                              <a:latin typeface="Cambria Math" panose="02040503050406030204" pitchFamily="18" charset="0"/>
                              <a:ea typeface="Microsoft YaHei" panose="020B0503020204020204" pitchFamily="34" charset="-122"/>
                            </a:rPr>
                            <m:t>𝜋</m:t>
                          </m:r>
                        </m:sub>
                      </m:sSub>
                      <m:d>
                        <m:dPr>
                          <m:begChr m:val="["/>
                          <m:endChr m:val="]"/>
                          <m:ctrlPr>
                            <a:rPr kumimoji="1" lang="en-US" altLang="zh-CN"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𝐺</m:t>
                              </m:r>
                            </m:e>
                            <m:sub>
                              <m:r>
                                <a:rPr kumimoji="1" lang="en-US" altLang="zh-CN" i="1">
                                  <a:solidFill>
                                    <a:schemeClr val="bg1"/>
                                  </a:solidFill>
                                  <a:latin typeface="Cambria Math" panose="02040503050406030204" pitchFamily="18" charset="0"/>
                                  <a:ea typeface="Microsoft YaHei" panose="020B0503020204020204" pitchFamily="34" charset="-122"/>
                                </a:rPr>
                                <m:t>𝑡</m:t>
                              </m:r>
                            </m:sub>
                          </m:sSub>
                        </m:e>
                        <m:e>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𝑆</m:t>
                              </m:r>
                            </m:e>
                            <m:sub>
                              <m:r>
                                <a:rPr kumimoji="1" lang="en-US" altLang="zh-CN" i="1">
                                  <a:solidFill>
                                    <a:schemeClr val="bg1"/>
                                  </a:solidFill>
                                  <a:latin typeface="Cambria Math" panose="02040503050406030204" pitchFamily="18" charset="0"/>
                                  <a:ea typeface="Microsoft YaHei" panose="020B0503020204020204" pitchFamily="34" charset="-122"/>
                                </a:rPr>
                                <m:t>𝑡</m:t>
                              </m:r>
                            </m:sub>
                          </m:sSub>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𝐴</m:t>
                              </m:r>
                            </m:e>
                            <m:sub>
                              <m:r>
                                <a:rPr kumimoji="1" lang="en-US" altLang="zh-CN" i="1">
                                  <a:solidFill>
                                    <a:schemeClr val="bg1"/>
                                  </a:solidFill>
                                  <a:latin typeface="Cambria Math" panose="02040503050406030204" pitchFamily="18" charset="0"/>
                                  <a:ea typeface="Microsoft YaHei" panose="020B0503020204020204" pitchFamily="34" charset="-122"/>
                                </a:rPr>
                                <m:t>𝑡</m:t>
                              </m:r>
                            </m:sub>
                          </m:sSub>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𝐸</m:t>
                          </m:r>
                        </m:e>
                        <m:sub>
                          <m:r>
                            <a:rPr kumimoji="1" lang="en-US" altLang="zh-CN" i="1">
                              <a:solidFill>
                                <a:schemeClr val="bg1"/>
                              </a:solidFill>
                              <a:latin typeface="Cambria Math" panose="02040503050406030204" pitchFamily="18" charset="0"/>
                              <a:ea typeface="Microsoft YaHei" panose="020B0503020204020204" pitchFamily="34" charset="-122"/>
                            </a:rPr>
                            <m:t>𝜋</m:t>
                          </m:r>
                        </m:sub>
                      </m:sSub>
                      <m:d>
                        <m:dPr>
                          <m:begChr m:val="["/>
                          <m:endChr m:val="]"/>
                          <m:ctrlPr>
                            <a:rPr kumimoji="1" lang="en-US" altLang="zh-CN"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𝑅</m:t>
                              </m:r>
                            </m:e>
                            <m:sub>
                              <m:r>
                                <a:rPr kumimoji="1" lang="en-US" altLang="zh-CN" i="1">
                                  <a:solidFill>
                                    <a:schemeClr val="bg1"/>
                                  </a:solidFill>
                                  <a:latin typeface="Cambria Math" panose="02040503050406030204" pitchFamily="18" charset="0"/>
                                  <a:ea typeface="Microsoft YaHei" panose="020B0503020204020204" pitchFamily="34" charset="-122"/>
                                </a:rPr>
                                <m:t>𝑡</m:t>
                              </m:r>
                              <m:r>
                                <a:rPr kumimoji="1" lang="en-US" altLang="zh-CN" i="1">
                                  <a:solidFill>
                                    <a:schemeClr val="bg1"/>
                                  </a:solidFill>
                                  <a:latin typeface="Cambria Math" panose="02040503050406030204" pitchFamily="18" charset="0"/>
                                  <a:ea typeface="Microsoft YaHei" panose="020B0503020204020204" pitchFamily="34" charset="-122"/>
                                </a:rPr>
                                <m:t>+1</m:t>
                              </m:r>
                            </m:sub>
                          </m:sSub>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𝛾</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𝑅</m:t>
                              </m:r>
                            </m:e>
                            <m:sub>
                              <m:r>
                                <a:rPr kumimoji="1" lang="en-US" altLang="zh-CN" i="1">
                                  <a:solidFill>
                                    <a:schemeClr val="bg1"/>
                                  </a:solidFill>
                                  <a:latin typeface="Cambria Math" panose="02040503050406030204" pitchFamily="18" charset="0"/>
                                  <a:ea typeface="Microsoft YaHei" panose="020B0503020204020204" pitchFamily="34" charset="-122"/>
                                </a:rPr>
                                <m:t>𝑡</m:t>
                              </m:r>
                              <m:r>
                                <a:rPr kumimoji="1" lang="en-US" altLang="zh-CN" i="1">
                                  <a:solidFill>
                                    <a:schemeClr val="bg1"/>
                                  </a:solidFill>
                                  <a:latin typeface="Cambria Math" panose="02040503050406030204" pitchFamily="18" charset="0"/>
                                  <a:ea typeface="Microsoft YaHei" panose="020B0503020204020204" pitchFamily="34" charset="-122"/>
                                </a:rPr>
                                <m:t>+2</m:t>
                              </m:r>
                            </m:sub>
                          </m:sSub>
                          <m:r>
                            <a:rPr kumimoji="1" lang="en-US" altLang="zh-CN" i="1">
                              <a:solidFill>
                                <a:schemeClr val="bg1"/>
                              </a:solidFill>
                              <a:latin typeface="Cambria Math" panose="02040503050406030204" pitchFamily="18" charset="0"/>
                              <a:ea typeface="Microsoft YaHei" panose="020B0503020204020204" pitchFamily="34" charset="-122"/>
                            </a:rPr>
                            <m:t>+</m:t>
                          </m:r>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𝛾</m:t>
                              </m:r>
                            </m:e>
                            <m:sup>
                              <m:r>
                                <a:rPr kumimoji="1" lang="en-US" altLang="zh-CN" i="1">
                                  <a:solidFill>
                                    <a:schemeClr val="bg1"/>
                                  </a:solidFill>
                                  <a:latin typeface="Cambria Math" panose="02040503050406030204" pitchFamily="18" charset="0"/>
                                  <a:ea typeface="Microsoft YaHei" panose="020B0503020204020204" pitchFamily="34" charset="-122"/>
                                </a:rPr>
                                <m:t>2</m:t>
                              </m:r>
                            </m:sup>
                          </m:sSup>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𝑅</m:t>
                              </m:r>
                            </m:e>
                            <m:sub>
                              <m:r>
                                <a:rPr kumimoji="1" lang="en-US" altLang="zh-CN" i="1">
                                  <a:solidFill>
                                    <a:schemeClr val="bg1"/>
                                  </a:solidFill>
                                  <a:latin typeface="Cambria Math" panose="02040503050406030204" pitchFamily="18" charset="0"/>
                                  <a:ea typeface="Microsoft YaHei" panose="020B0503020204020204" pitchFamily="34" charset="-122"/>
                                </a:rPr>
                                <m:t>𝑡</m:t>
                              </m:r>
                              <m:r>
                                <a:rPr kumimoji="1" lang="en-US" altLang="zh-CN" i="1">
                                  <a:solidFill>
                                    <a:schemeClr val="bg1"/>
                                  </a:solidFill>
                                  <a:latin typeface="Cambria Math" panose="02040503050406030204" pitchFamily="18" charset="0"/>
                                  <a:ea typeface="Microsoft YaHei" panose="020B0503020204020204" pitchFamily="34" charset="-122"/>
                                </a:rPr>
                                <m:t>+3</m:t>
                              </m:r>
                            </m:sub>
                          </m:sSub>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𝑆</m:t>
                              </m:r>
                            </m:e>
                            <m:sub>
                              <m:r>
                                <a:rPr kumimoji="1" lang="en-US" altLang="zh-CN" i="1">
                                  <a:solidFill>
                                    <a:schemeClr val="bg1"/>
                                  </a:solidFill>
                                  <a:latin typeface="Cambria Math" panose="02040503050406030204" pitchFamily="18" charset="0"/>
                                  <a:ea typeface="Microsoft YaHei" panose="020B0503020204020204" pitchFamily="34" charset="-122"/>
                                </a:rPr>
                                <m:t>𝑡</m:t>
                              </m:r>
                            </m:sub>
                          </m:sSub>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𝐴</m:t>
                              </m:r>
                            </m:e>
                            <m:sub>
                              <m:r>
                                <a:rPr kumimoji="1" lang="en-US" altLang="zh-CN" i="1">
                                  <a:solidFill>
                                    <a:schemeClr val="bg1"/>
                                  </a:solidFill>
                                  <a:latin typeface="Cambria Math" panose="02040503050406030204" pitchFamily="18" charset="0"/>
                                  <a:ea typeface="Microsoft YaHei" panose="020B0503020204020204" pitchFamily="34" charset="-122"/>
                                </a:rPr>
                                <m:t>𝑡</m:t>
                              </m:r>
                            </m:sub>
                          </m:sSub>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oMath>
                  </m:oMathPara>
                </a14:m>
                <a:endParaRPr lang="en-US" altLang="zh-CN" dirty="0">
                  <a:solidFill>
                    <a:schemeClr val="bg1"/>
                  </a:solidFill>
                  <a:latin typeface="Microsoft YaHei" panose="020B0503020204020204" pitchFamily="34" charset="-122"/>
                  <a:ea typeface="Microsoft YaHei" panose="020B0503020204020204" pitchFamily="34" charset="-122"/>
                </a:endParaRPr>
              </a:p>
              <a:p>
                <a:endParaRPr lang="en-US" altLang="zh-CN" dirty="0">
                  <a:solidFill>
                    <a:schemeClr val="bg1"/>
                  </a:solidFill>
                  <a:latin typeface="Microsoft YaHei" panose="020B0503020204020204" pitchFamily="34" charset="-122"/>
                  <a:ea typeface="Microsoft YaHei" panose="020B0503020204020204" pitchFamily="34" charset="-122"/>
                </a:endParaRPr>
              </a:p>
              <a:p>
                <a:endParaRPr lang="en-US" altLang="zh-CN" dirty="0">
                  <a:solidFill>
                    <a:schemeClr val="bg1"/>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p"/>
                </a:pPr>
                <a:r>
                  <a:rPr lang="en-US" altLang="zh-CN" dirty="0">
                    <a:solidFill>
                      <a:schemeClr val="bg1"/>
                    </a:solidFill>
                    <a:latin typeface="Microsoft YaHei" panose="020B0503020204020204" pitchFamily="34" charset="-122"/>
                    <a:ea typeface="Microsoft YaHei" panose="020B0503020204020204" pitchFamily="34" charset="-122"/>
                  </a:rPr>
                  <a:t>Relation between </a:t>
                </a:r>
                <a14:m>
                  <m:oMath xmlns:m="http://schemas.openxmlformats.org/officeDocument/2006/math">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𝑣</m:t>
                        </m:r>
                      </m:e>
                      <m:sup>
                        <m:r>
                          <a:rPr kumimoji="1" lang="en-US" altLang="zh-CN" i="1">
                            <a:solidFill>
                              <a:schemeClr val="bg1"/>
                            </a:solidFill>
                            <a:latin typeface="Cambria Math" panose="02040503050406030204" pitchFamily="18" charset="0"/>
                            <a:ea typeface="Microsoft YaHei" panose="020B0503020204020204" pitchFamily="34" charset="-122"/>
                          </a:rPr>
                          <m:t>𝜋</m:t>
                        </m:r>
                      </m:sup>
                    </m:sSup>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e>
                    </m:d>
                  </m:oMath>
                </a14:m>
                <a:r>
                  <a:rPr lang="en-US" altLang="zh-CN" dirty="0">
                    <a:solidFill>
                      <a:schemeClr val="bg1"/>
                    </a:solidFill>
                    <a:latin typeface="Microsoft YaHei" panose="020B0503020204020204" pitchFamily="34" charset="-122"/>
                    <a:ea typeface="Microsoft YaHei" panose="020B0503020204020204" pitchFamily="34" charset="-122"/>
                  </a:rPr>
                  <a:t> and</a:t>
                </a:r>
                <a14:m>
                  <m:oMath xmlns:m="http://schemas.openxmlformats.org/officeDocument/2006/math">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b="0" i="1" smtClean="0">
                            <a:solidFill>
                              <a:schemeClr val="bg1"/>
                            </a:solidFill>
                            <a:latin typeface="Cambria Math" panose="02040503050406030204" pitchFamily="18" charset="0"/>
                            <a:ea typeface="Microsoft YaHei" panose="020B0503020204020204" pitchFamily="34" charset="-122"/>
                          </a:rPr>
                          <m:t>  </m:t>
                        </m:r>
                        <m:r>
                          <a:rPr kumimoji="1" lang="en-US" altLang="zh-CN" i="1">
                            <a:solidFill>
                              <a:schemeClr val="bg1"/>
                            </a:solidFill>
                            <a:latin typeface="Cambria Math" panose="02040503050406030204" pitchFamily="18" charset="0"/>
                            <a:ea typeface="Microsoft YaHei" panose="020B0503020204020204" pitchFamily="34" charset="-122"/>
                          </a:rPr>
                          <m:t>𝑞</m:t>
                        </m:r>
                      </m:e>
                      <m:sup>
                        <m:r>
                          <a:rPr kumimoji="1" lang="en-US" altLang="zh-CN" i="1">
                            <a:solidFill>
                              <a:schemeClr val="bg1"/>
                            </a:solidFill>
                            <a:latin typeface="Cambria Math" panose="02040503050406030204" pitchFamily="18" charset="0"/>
                            <a:ea typeface="Microsoft YaHei" panose="020B0503020204020204" pitchFamily="34" charset="-122"/>
                          </a:rPr>
                          <m:t>𝜋</m:t>
                        </m:r>
                      </m:sup>
                    </m:sSup>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oMath>
                </a14:m>
                <a:endParaRPr lang="en-US" altLang="zh-CN" dirty="0">
                  <a:solidFill>
                    <a:schemeClr val="bg1"/>
                  </a:solidFill>
                  <a:latin typeface="Microsoft YaHei" panose="020B0503020204020204" pitchFamily="34" charset="-122"/>
                  <a:ea typeface="Microsoft YaHei" panose="020B0503020204020204" pitchFamily="34" charset="-122"/>
                </a:endParaRPr>
              </a:p>
              <a:p>
                <a:endParaRPr lang="en-US" altLang="zh-CN"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𝑣</m:t>
                          </m:r>
                        </m:e>
                        <m:sup>
                          <m:r>
                            <a:rPr kumimoji="1" lang="en-US" altLang="zh-CN" i="1">
                              <a:solidFill>
                                <a:schemeClr val="bg1"/>
                              </a:solidFill>
                              <a:latin typeface="Cambria Math" panose="02040503050406030204" pitchFamily="18" charset="0"/>
                              <a:ea typeface="Microsoft YaHei" panose="020B0503020204020204" pitchFamily="34" charset="-122"/>
                            </a:rPr>
                            <m:t>𝜋</m:t>
                          </m:r>
                        </m:sup>
                      </m:sSup>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e>
                      </m:d>
                      <m:r>
                        <a:rPr kumimoji="1" lang="en-US" altLang="zh-CN" b="0" i="1" smtClean="0">
                          <a:solidFill>
                            <a:schemeClr val="bg1"/>
                          </a:solidFill>
                          <a:latin typeface="Cambria Math" panose="02040503050406030204" pitchFamily="18" charset="0"/>
                          <a:ea typeface="Microsoft YaHei" panose="020B0503020204020204" pitchFamily="34" charset="-122"/>
                        </a:rPr>
                        <m:t>=</m:t>
                      </m:r>
                      <m:nary>
                        <m:naryPr>
                          <m:chr m:val="∑"/>
                          <m:limLoc m:val="subSup"/>
                          <m:supHide m:val="on"/>
                          <m:ctrlPr>
                            <a:rPr lang="zh-CN" altLang="en-US" i="1" smtClean="0">
                              <a:solidFill>
                                <a:schemeClr val="bg1"/>
                              </a:solidFill>
                              <a:latin typeface="Cambria Math" panose="02040503050406030204" pitchFamily="18" charset="0"/>
                              <a:ea typeface="Microsoft YaHei" panose="020B0503020204020204" pitchFamily="34" charset="-122"/>
                            </a:rPr>
                          </m:ctrlPr>
                        </m:naryPr>
                        <m:sub>
                          <m:r>
                            <m:rPr>
                              <m:brk m:alnAt="9"/>
                            </m:rPr>
                            <a:rPr lang="en-US" altLang="zh-CN" b="0" i="1" smtClean="0">
                              <a:solidFill>
                                <a:schemeClr val="bg1"/>
                              </a:solidFill>
                              <a:latin typeface="Cambria Math" panose="02040503050406030204" pitchFamily="18" charset="0"/>
                              <a:ea typeface="Microsoft YaHei" panose="020B0503020204020204" pitchFamily="34" charset="-122"/>
                            </a:rPr>
                            <m:t>𝑎</m:t>
                          </m:r>
                          <m:r>
                            <a:rPr lang="en-US" altLang="zh-CN" b="0" i="1" smtClean="0">
                              <a:solidFill>
                                <a:schemeClr val="bg1"/>
                              </a:solidFill>
                              <a:latin typeface="Cambria Math" panose="02040503050406030204" pitchFamily="18" charset="0"/>
                              <a:ea typeface="Microsoft YaHei" panose="020B0503020204020204" pitchFamily="34" charset="-122"/>
                            </a:rPr>
                            <m:t>∈</m:t>
                          </m:r>
                          <m:r>
                            <a:rPr lang="en-US" altLang="zh-CN" b="0" i="1" smtClean="0">
                              <a:solidFill>
                                <a:schemeClr val="bg1"/>
                              </a:solidFill>
                              <a:latin typeface="Cambria Math" panose="02040503050406030204" pitchFamily="18" charset="0"/>
                              <a:ea typeface="Microsoft YaHei" panose="020B0503020204020204" pitchFamily="34" charset="-122"/>
                            </a:rPr>
                            <m:t>𝐴</m:t>
                          </m:r>
                        </m:sub>
                        <m:sup/>
                        <m:e>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𝜋</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𝑞</m:t>
                              </m:r>
                            </m:e>
                            <m:sup>
                              <m:r>
                                <a:rPr kumimoji="1" lang="en-US" altLang="zh-CN" i="1">
                                  <a:solidFill>
                                    <a:schemeClr val="bg1"/>
                                  </a:solidFill>
                                  <a:latin typeface="Cambria Math" panose="02040503050406030204" pitchFamily="18" charset="0"/>
                                  <a:ea typeface="Microsoft YaHei" panose="020B0503020204020204" pitchFamily="34" charset="-122"/>
                                </a:rPr>
                                <m:t>𝜋</m:t>
                              </m:r>
                            </m:sup>
                          </m:sSup>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e>
                      </m:nary>
                    </m:oMath>
                  </m:oMathPara>
                </a14:m>
                <a:endParaRPr lang="en-US" altLang="zh-CN" dirty="0">
                  <a:solidFill>
                    <a:schemeClr val="bg1"/>
                  </a:solidFill>
                  <a:latin typeface="Microsoft YaHei" panose="020B0503020204020204" pitchFamily="34" charset="-122"/>
                  <a:ea typeface="Microsoft YaHei" panose="020B0503020204020204" pitchFamily="34" charset="-122"/>
                </a:endParaRPr>
              </a:p>
              <a:p>
                <a:endParaRPr lang="en-US" altLang="zh-CN"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𝑞</m:t>
                          </m:r>
                        </m:e>
                        <m:sup>
                          <m:r>
                            <a:rPr kumimoji="1" lang="en-US" altLang="zh-CN" i="1">
                              <a:solidFill>
                                <a:schemeClr val="bg1"/>
                              </a:solidFill>
                              <a:latin typeface="Cambria Math" panose="02040503050406030204" pitchFamily="18" charset="0"/>
                              <a:ea typeface="Microsoft YaHei" panose="020B0503020204020204" pitchFamily="34" charset="-122"/>
                            </a:rPr>
                            <m:t>𝜋</m:t>
                          </m:r>
                        </m:sup>
                      </m:sSup>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𝑅</m:t>
                      </m:r>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𝑠</m:t>
                          </m:r>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𝑎</m:t>
                          </m:r>
                        </m:e>
                      </m:d>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𝛾</m:t>
                      </m:r>
                      <m:nary>
                        <m:naryPr>
                          <m:chr m:val="∑"/>
                          <m:limLoc m:val="subSup"/>
                          <m:supHide m:val="on"/>
                          <m:ctrlPr>
                            <a:rPr kumimoji="1" lang="en-US" altLang="zh-CN" b="0" i="1" smtClean="0">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pPr>
                            <m:e>
                              <m:r>
                                <m:rPr>
                                  <m:brk m:alnAt="9"/>
                                </m:rPr>
                                <a:rPr kumimoji="1" lang="en-US" altLang="zh-CN" b="0" i="1" smtClean="0">
                                  <a:solidFill>
                                    <a:schemeClr val="bg1"/>
                                  </a:solidFill>
                                  <a:latin typeface="Cambria Math" panose="02040503050406030204" pitchFamily="18" charset="0"/>
                                  <a:ea typeface="Microsoft YaHei" panose="020B0503020204020204" pitchFamily="34" charset="-122"/>
                                </a:rPr>
                                <m:t>𝑠</m:t>
                              </m:r>
                            </m:e>
                            <m:sup>
                              <m:r>
                                <a:rPr kumimoji="1" lang="en-US" altLang="zh-CN" b="0" i="1" smtClean="0">
                                  <a:solidFill>
                                    <a:schemeClr val="bg1"/>
                                  </a:solidFill>
                                  <a:latin typeface="Cambria Math" panose="02040503050406030204" pitchFamily="18" charset="0"/>
                                  <a:ea typeface="Microsoft YaHei" panose="020B0503020204020204" pitchFamily="34" charset="-122"/>
                                </a:rPr>
                                <m:t>′</m:t>
                              </m:r>
                            </m:sup>
                          </m:sSup>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𝑆</m:t>
                          </m:r>
                        </m:sub>
                        <m:sup/>
                        <m:e>
                          <m:r>
                            <a:rPr kumimoji="1" lang="en-US" altLang="zh-CN" i="1">
                              <a:solidFill>
                                <a:schemeClr val="bg1"/>
                              </a:solidFill>
                              <a:latin typeface="Cambria Math" panose="02040503050406030204" pitchFamily="18" charset="0"/>
                              <a:ea typeface="Microsoft YaHei" panose="020B0503020204020204" pitchFamily="34" charset="-122"/>
                            </a:rPr>
                            <m:t>𝑃</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𝑠</m:t>
                                  </m:r>
                                </m:e>
                                <m:sup>
                                  <m:r>
                                    <a:rPr kumimoji="1" lang="en-US" altLang="zh-CN" i="1">
                                      <a:solidFill>
                                        <a:schemeClr val="bg1"/>
                                      </a:solidFill>
                                      <a:latin typeface="Cambria Math" panose="02040503050406030204" pitchFamily="18" charset="0"/>
                                      <a:ea typeface="Microsoft YaHei" panose="020B0503020204020204" pitchFamily="34" charset="-122"/>
                                    </a:rPr>
                                    <m:t>′</m:t>
                                  </m:r>
                                </m:sup>
                              </m:sSup>
                            </m:e>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𝑣</m:t>
                              </m:r>
                            </m:e>
                            <m:sup>
                              <m:r>
                                <a:rPr kumimoji="1" lang="en-US" altLang="zh-CN" i="1">
                                  <a:solidFill>
                                    <a:schemeClr val="bg1"/>
                                  </a:solidFill>
                                  <a:latin typeface="Cambria Math" panose="02040503050406030204" pitchFamily="18" charset="0"/>
                                  <a:ea typeface="Microsoft YaHei" panose="020B0503020204020204" pitchFamily="34" charset="-122"/>
                                </a:rPr>
                                <m:t>𝜋</m:t>
                              </m:r>
                            </m:sup>
                          </m:sSup>
                          <m:r>
                            <a:rPr kumimoji="1" lang="en-US" altLang="zh-CN" i="1">
                              <a:solidFill>
                                <a:schemeClr val="bg1"/>
                              </a:solidFill>
                              <a:latin typeface="Cambria Math" panose="02040503050406030204" pitchFamily="18" charset="0"/>
                              <a:ea typeface="Microsoft YaHei" panose="020B0503020204020204" pitchFamily="34" charset="-122"/>
                            </a:rPr>
                            <m:t>(</m:t>
                          </m:r>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𝑠</m:t>
                              </m:r>
                            </m:e>
                            <m:sup>
                              <m:r>
                                <a:rPr kumimoji="1" lang="en-US" altLang="zh-CN" i="1">
                                  <a:solidFill>
                                    <a:schemeClr val="bg1"/>
                                  </a:solidFill>
                                  <a:latin typeface="Cambria Math" panose="02040503050406030204" pitchFamily="18" charset="0"/>
                                  <a:ea typeface="Microsoft YaHei" panose="020B0503020204020204" pitchFamily="34" charset="-122"/>
                                </a:rPr>
                                <m:t>′</m:t>
                              </m:r>
                            </m:sup>
                          </m:sSup>
                          <m:r>
                            <a:rPr kumimoji="1" lang="en-US" altLang="zh-CN" i="1">
                              <a:solidFill>
                                <a:schemeClr val="bg1"/>
                              </a:solidFill>
                              <a:latin typeface="Cambria Math" panose="02040503050406030204" pitchFamily="18" charset="0"/>
                              <a:ea typeface="Microsoft YaHei" panose="020B0503020204020204" pitchFamily="34" charset="-122"/>
                            </a:rPr>
                            <m:t>)</m:t>
                          </m:r>
                        </m:e>
                      </m:nary>
                    </m:oMath>
                  </m:oMathPara>
                </a14:m>
                <a:endParaRPr lang="zh-CN" altLang="en-US"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矩形 2">
                <a:extLst>
                  <a:ext uri="{FF2B5EF4-FFF2-40B4-BE49-F238E27FC236}">
                    <a16:creationId xmlns:a16="http://schemas.microsoft.com/office/drawing/2014/main" id="{7D452143-FDD6-434D-89FC-D4DFD2A76660}"/>
                  </a:ext>
                </a:extLst>
              </p:cNvPr>
              <p:cNvSpPr>
                <a:spLocks noRot="1" noChangeAspect="1" noMove="1" noResize="1" noEditPoints="1" noAdjustHandles="1" noChangeArrowheads="1" noChangeShapeType="1" noTextEdit="1"/>
              </p:cNvSpPr>
              <p:nvPr/>
            </p:nvSpPr>
            <p:spPr>
              <a:xfrm>
                <a:off x="969484" y="1524996"/>
                <a:ext cx="9520716" cy="4717766"/>
              </a:xfrm>
              <a:prstGeom prst="rect">
                <a:avLst/>
              </a:prstGeom>
              <a:blipFill>
                <a:blip r:embed="rId3"/>
                <a:stretch>
                  <a:fillRect l="-266" t="-538" b="-2903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334961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3604793" y="486096"/>
            <a:ext cx="4982454"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Bellman Expectation Equation</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044424"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544844"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6" name="矩形 5">
            <a:extLst>
              <a:ext uri="{FF2B5EF4-FFF2-40B4-BE49-F238E27FC236}">
                <a16:creationId xmlns:a16="http://schemas.microsoft.com/office/drawing/2014/main" id="{8E6D5D3C-B1D4-6548-91BC-58B9B4A1CB97}"/>
              </a:ext>
            </a:extLst>
          </p:cNvPr>
          <p:cNvSpPr/>
          <p:nvPr/>
        </p:nvSpPr>
        <p:spPr>
          <a:xfrm>
            <a:off x="1119615" y="3955743"/>
            <a:ext cx="5801588" cy="369332"/>
          </a:xfrm>
          <a:prstGeom prst="rect">
            <a:avLst/>
          </a:prstGeom>
        </p:spPr>
        <p:txBody>
          <a:bodyPr wrap="none">
            <a:spAutoFit/>
          </a:bodyPr>
          <a:lstStyle/>
          <a:p>
            <a:r>
              <a:rPr lang="en" altLang="zh-CN" dirty="0">
                <a:solidFill>
                  <a:schemeClr val="bg1"/>
                </a:solidFill>
                <a:latin typeface="Arial" panose="020B0604020202020204" pitchFamily="34" charset="0"/>
                <a:cs typeface="Arial" panose="020B0604020202020204" pitchFamily="34" charset="0"/>
              </a:rPr>
              <a:t>The action-value function can similarly be decomposed</a:t>
            </a:r>
            <a:endParaRPr lang="en" altLang="zh-CN" dirty="0">
              <a:solidFill>
                <a:schemeClr val="bg1"/>
              </a:solidFill>
              <a:effectLst/>
              <a:latin typeface="Arial" panose="020B0604020202020204" pitchFamily="34" charset="0"/>
              <a:cs typeface="Arial" panose="020B0604020202020204" pitchFamily="34" charset="0"/>
            </a:endParaRPr>
          </a:p>
        </p:txBody>
      </p:sp>
      <p:grpSp>
        <p:nvGrpSpPr>
          <p:cNvPr id="8" name="组合 7">
            <a:extLst>
              <a:ext uri="{FF2B5EF4-FFF2-40B4-BE49-F238E27FC236}">
                <a16:creationId xmlns:a16="http://schemas.microsoft.com/office/drawing/2014/main" id="{F3678EDC-AA09-0142-9C29-315CA1633DE2}"/>
              </a:ext>
            </a:extLst>
          </p:cNvPr>
          <p:cNvGrpSpPr/>
          <p:nvPr/>
        </p:nvGrpSpPr>
        <p:grpSpPr>
          <a:xfrm>
            <a:off x="261115" y="1172070"/>
            <a:ext cx="8319616" cy="2476767"/>
            <a:chOff x="261115" y="1545780"/>
            <a:chExt cx="8319616" cy="2476767"/>
          </a:xfrm>
        </p:grpSpPr>
        <p:grpSp>
          <p:nvGrpSpPr>
            <p:cNvPr id="5" name="组合 4">
              <a:extLst>
                <a:ext uri="{FF2B5EF4-FFF2-40B4-BE49-F238E27FC236}">
                  <a16:creationId xmlns:a16="http://schemas.microsoft.com/office/drawing/2014/main" id="{874CF1F7-9C48-AB40-B90D-14E8C8F7313F}"/>
                </a:ext>
              </a:extLst>
            </p:cNvPr>
            <p:cNvGrpSpPr/>
            <p:nvPr/>
          </p:nvGrpSpPr>
          <p:grpSpPr>
            <a:xfrm>
              <a:off x="261115" y="1545780"/>
              <a:ext cx="8319616" cy="1477328"/>
              <a:chOff x="969484" y="1715496"/>
              <a:chExt cx="8319616" cy="1477328"/>
            </a:xfrm>
          </p:grpSpPr>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7D452143-FDD6-434D-89FC-D4DFD2A76660}"/>
                      </a:ext>
                    </a:extLst>
                  </p:cNvPr>
                  <p:cNvSpPr/>
                  <p:nvPr/>
                </p:nvSpPr>
                <p:spPr>
                  <a:xfrm>
                    <a:off x="969484" y="1715496"/>
                    <a:ext cx="8319616" cy="646331"/>
                  </a:xfrm>
                  <a:prstGeom prst="rect">
                    <a:avLst/>
                  </a:prstGeom>
                </p:spPr>
                <p:txBody>
                  <a:bodyPr wrap="square">
                    <a:spAutoFit/>
                  </a:bodyPr>
                  <a:lstStyle/>
                  <a:p>
                    <a:endParaRPr kumimoji="1" lang="en-US" altLang="zh-CN" i="1" dirty="0">
                      <a:solidFill>
                        <a:schemeClr val="bg1"/>
                      </a:solidFill>
                      <a:latin typeface="Cambria Math" panose="02040503050406030204" pitchFamily="18" charset="0"/>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sSup>
                            <m:sSupPr>
                              <m:ctrlPr>
                                <a:rPr kumimoji="1" lang="en-US" altLang="zh-CN" i="1" smtClean="0">
                                  <a:solidFill>
                                    <a:srgbClr val="42F7FF"/>
                                  </a:solidFill>
                                  <a:latin typeface="Cambria Math" panose="02040503050406030204" pitchFamily="18" charset="0"/>
                                  <a:ea typeface="Microsoft YaHei" panose="020B0503020204020204" pitchFamily="34" charset="-122"/>
                                </a:rPr>
                              </m:ctrlPr>
                            </m:sSupPr>
                            <m:e>
                              <m:r>
                                <a:rPr kumimoji="1" lang="en-US" altLang="zh-CN" i="1">
                                  <a:solidFill>
                                    <a:srgbClr val="42F7FF"/>
                                  </a:solidFill>
                                  <a:latin typeface="Cambria Math" panose="02040503050406030204" pitchFamily="18" charset="0"/>
                                  <a:ea typeface="Microsoft YaHei" panose="020B0503020204020204" pitchFamily="34" charset="-122"/>
                                </a:rPr>
                                <m:t>𝑣</m:t>
                              </m:r>
                            </m:e>
                            <m:sup>
                              <m:r>
                                <a:rPr kumimoji="1" lang="en-US" altLang="zh-CN" i="1">
                                  <a:solidFill>
                                    <a:srgbClr val="42F7FF"/>
                                  </a:solidFill>
                                  <a:latin typeface="Cambria Math" panose="02040503050406030204" pitchFamily="18" charset="0"/>
                                  <a:ea typeface="Microsoft YaHei" panose="020B0503020204020204" pitchFamily="34" charset="-122"/>
                                </a:rPr>
                                <m:t>𝜋</m:t>
                              </m:r>
                            </m:sup>
                          </m:sSup>
                          <m:d>
                            <m:dPr>
                              <m:ctrlPr>
                                <a:rPr kumimoji="1" lang="en-US" altLang="zh-CN" i="1">
                                  <a:solidFill>
                                    <a:srgbClr val="42F7FF"/>
                                  </a:solidFill>
                                  <a:latin typeface="Cambria Math" panose="02040503050406030204" pitchFamily="18" charset="0"/>
                                  <a:ea typeface="Microsoft YaHei" panose="020B0503020204020204" pitchFamily="34" charset="-122"/>
                                </a:rPr>
                              </m:ctrlPr>
                            </m:dPr>
                            <m:e>
                              <m:r>
                                <a:rPr kumimoji="1" lang="en-US" altLang="zh-CN" i="1">
                                  <a:solidFill>
                                    <a:srgbClr val="42F7FF"/>
                                  </a:solidFill>
                                  <a:latin typeface="Cambria Math" panose="02040503050406030204" pitchFamily="18" charset="0"/>
                                  <a:ea typeface="Microsoft YaHei" panose="020B0503020204020204" pitchFamily="34" charset="-122"/>
                                </a:rPr>
                                <m:t>𝑠</m:t>
                              </m:r>
                            </m:e>
                          </m:d>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𝐸</m:t>
                              </m:r>
                            </m:e>
                            <m:sub>
                              <m:r>
                                <a:rPr kumimoji="1" lang="en-US" altLang="zh-CN" i="1">
                                  <a:solidFill>
                                    <a:schemeClr val="bg1"/>
                                  </a:solidFill>
                                  <a:latin typeface="Cambria Math" panose="02040503050406030204" pitchFamily="18" charset="0"/>
                                  <a:ea typeface="Microsoft YaHei" panose="020B0503020204020204" pitchFamily="34" charset="-122"/>
                                </a:rPr>
                                <m:t>𝜋</m:t>
                              </m:r>
                            </m:sub>
                          </m:sSub>
                          <m:d>
                            <m:dPr>
                              <m:begChr m:val="["/>
                              <m:endChr m:val="]"/>
                              <m:ctrlPr>
                                <a:rPr kumimoji="1" lang="en-US" altLang="zh-CN"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𝐺</m:t>
                                  </m:r>
                                </m:e>
                                <m:sub>
                                  <m:r>
                                    <a:rPr kumimoji="1" lang="en-US" altLang="zh-CN" i="1">
                                      <a:solidFill>
                                        <a:schemeClr val="bg1"/>
                                      </a:solidFill>
                                      <a:latin typeface="Cambria Math" panose="02040503050406030204" pitchFamily="18" charset="0"/>
                                      <a:ea typeface="Microsoft YaHei" panose="020B0503020204020204" pitchFamily="34" charset="-122"/>
                                    </a:rPr>
                                    <m:t>𝑡</m:t>
                                  </m:r>
                                </m:sub>
                              </m:sSub>
                            </m:e>
                            <m:e>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𝑆</m:t>
                                  </m:r>
                                </m:e>
                                <m:sub>
                                  <m:r>
                                    <a:rPr kumimoji="1" lang="en-US" altLang="zh-CN" i="1">
                                      <a:solidFill>
                                        <a:schemeClr val="bg1"/>
                                      </a:solidFill>
                                      <a:latin typeface="Cambria Math" panose="02040503050406030204" pitchFamily="18" charset="0"/>
                                      <a:ea typeface="Microsoft YaHei" panose="020B0503020204020204" pitchFamily="34" charset="-122"/>
                                    </a:rPr>
                                    <m:t>𝑡</m:t>
                                  </m:r>
                                </m:sub>
                              </m:sSub>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𝑠</m:t>
                              </m:r>
                            </m:e>
                          </m:d>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𝐸</m:t>
                              </m:r>
                            </m:e>
                            <m:sub>
                              <m:r>
                                <a:rPr kumimoji="1" lang="en-US" altLang="zh-CN" i="1">
                                  <a:solidFill>
                                    <a:schemeClr val="bg1"/>
                                  </a:solidFill>
                                  <a:latin typeface="Cambria Math" panose="02040503050406030204" pitchFamily="18" charset="0"/>
                                  <a:ea typeface="Microsoft YaHei" panose="020B0503020204020204" pitchFamily="34" charset="-122"/>
                                </a:rPr>
                                <m:t>𝜋</m:t>
                              </m:r>
                            </m:sub>
                          </m:sSub>
                          <m:d>
                            <m:dPr>
                              <m:begChr m:val="["/>
                              <m:endChr m:val="]"/>
                              <m:ctrlPr>
                                <a:rPr kumimoji="1" lang="en-US" altLang="zh-CN"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𝑅</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𝛾</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𝑅</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pPr>
                                <m:e>
                                  <m:r>
                                    <a:rPr kumimoji="1" lang="en-US" altLang="zh-CN" b="0" i="1" smtClean="0">
                                      <a:solidFill>
                                        <a:schemeClr val="bg1"/>
                                      </a:solidFill>
                                      <a:latin typeface="Cambria Math" panose="02040503050406030204" pitchFamily="18" charset="0"/>
                                      <a:ea typeface="Microsoft YaHei" panose="020B0503020204020204" pitchFamily="34" charset="-122"/>
                                    </a:rPr>
                                    <m:t>𝛾</m:t>
                                  </m:r>
                                </m:e>
                                <m:sup>
                                  <m:r>
                                    <a:rPr kumimoji="1" lang="en-US" altLang="zh-CN" b="0" i="1" smtClean="0">
                                      <a:solidFill>
                                        <a:schemeClr val="bg1"/>
                                      </a:solidFill>
                                      <a:latin typeface="Cambria Math" panose="02040503050406030204" pitchFamily="18" charset="0"/>
                                      <a:ea typeface="Microsoft YaHei" panose="020B0503020204020204" pitchFamily="34" charset="-122"/>
                                    </a:rPr>
                                    <m:t>2</m:t>
                                  </m:r>
                                </m:sup>
                              </m:sSup>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𝑅</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r>
                                    <a:rPr kumimoji="1" lang="en-US" altLang="zh-CN" b="0" i="1" smtClean="0">
                                      <a:solidFill>
                                        <a:schemeClr val="bg1"/>
                                      </a:solidFill>
                                      <a:latin typeface="Cambria Math" panose="02040503050406030204" pitchFamily="18" charset="0"/>
                                      <a:ea typeface="Microsoft YaHei" panose="020B0503020204020204" pitchFamily="34" charset="-122"/>
                                    </a:rPr>
                                    <m:t>+3</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𝑆</m:t>
                                  </m:r>
                                </m:e>
                                <m:sub>
                                  <m:r>
                                    <a:rPr kumimoji="1" lang="en-US" altLang="zh-CN" i="1">
                                      <a:solidFill>
                                        <a:schemeClr val="bg1"/>
                                      </a:solidFill>
                                      <a:latin typeface="Cambria Math" panose="02040503050406030204" pitchFamily="18" charset="0"/>
                                      <a:ea typeface="Microsoft YaHei" panose="020B0503020204020204" pitchFamily="34" charset="-122"/>
                                    </a:rPr>
                                    <m:t>𝑡</m:t>
                                  </m:r>
                                </m:sub>
                              </m:sSub>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𝑠</m:t>
                              </m:r>
                            </m:e>
                          </m:d>
                        </m:oMath>
                      </m:oMathPara>
                    </a14:m>
                    <a:endParaRPr kumimoji="1" lang="en-US" altLang="zh-CN"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矩形 2">
                    <a:extLst>
                      <a:ext uri="{FF2B5EF4-FFF2-40B4-BE49-F238E27FC236}">
                        <a16:creationId xmlns:a16="http://schemas.microsoft.com/office/drawing/2014/main" id="{7D452143-FDD6-434D-89FC-D4DFD2A76660}"/>
                      </a:ext>
                    </a:extLst>
                  </p:cNvPr>
                  <p:cNvSpPr>
                    <a:spLocks noRot="1" noChangeAspect="1" noMove="1" noResize="1" noEditPoints="1" noAdjustHandles="1" noChangeArrowheads="1" noChangeShapeType="1" noTextEdit="1"/>
                  </p:cNvSpPr>
                  <p:nvPr/>
                </p:nvSpPr>
                <p:spPr>
                  <a:xfrm>
                    <a:off x="969484" y="1715496"/>
                    <a:ext cx="8319616" cy="646331"/>
                  </a:xfrm>
                  <a:prstGeom prst="rect">
                    <a:avLst/>
                  </a:prstGeom>
                  <a:blipFill>
                    <a:blip r:embed="rId3"/>
                    <a:stretch>
                      <a:fillRect b="-84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8A05829B-F379-4E46-BAA1-9EB72ED2EB6E}"/>
                      </a:ext>
                    </a:extLst>
                  </p:cNvPr>
                  <p:cNvSpPr/>
                  <p:nvPr/>
                </p:nvSpPr>
                <p:spPr>
                  <a:xfrm>
                    <a:off x="4069023" y="2384129"/>
                    <a:ext cx="288957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i="1" smtClean="0">
                                  <a:solidFill>
                                    <a:schemeClr val="bg1"/>
                                  </a:solidFill>
                                  <a:latin typeface="Cambria Math" panose="02040503050406030204" pitchFamily="18" charset="0"/>
                                  <a:ea typeface="Microsoft YaHei" panose="020B0503020204020204" pitchFamily="34" charset="-122"/>
                                </a:rPr>
                                <m:t>𝐸</m:t>
                              </m:r>
                            </m:e>
                            <m:sub>
                              <m:r>
                                <a:rPr kumimoji="1" lang="en-US" altLang="zh-CN" b="0" i="1" smtClean="0">
                                  <a:solidFill>
                                    <a:schemeClr val="bg1"/>
                                  </a:solidFill>
                                  <a:latin typeface="Cambria Math" panose="02040503050406030204" pitchFamily="18" charset="0"/>
                                  <a:ea typeface="Microsoft YaHei" panose="020B0503020204020204" pitchFamily="34" charset="-122"/>
                                </a:rPr>
                                <m:t>𝜋</m:t>
                              </m:r>
                            </m:sub>
                          </m:sSub>
                          <m:d>
                            <m:dPr>
                              <m:begChr m:val="["/>
                              <m:endChr m:val="]"/>
                              <m:ctrlPr>
                                <a:rPr kumimoji="1" lang="en-US" altLang="zh-CN"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𝑅</m:t>
                                  </m:r>
                                </m:e>
                                <m:sub>
                                  <m:r>
                                    <a:rPr kumimoji="1" lang="en-US" altLang="zh-CN" i="1">
                                      <a:solidFill>
                                        <a:schemeClr val="bg1"/>
                                      </a:solidFill>
                                      <a:latin typeface="Cambria Math" panose="02040503050406030204" pitchFamily="18" charset="0"/>
                                      <a:ea typeface="Microsoft YaHei" panose="020B0503020204020204" pitchFamily="34" charset="-122"/>
                                    </a:rPr>
                                    <m:t>𝑡</m:t>
                                  </m:r>
                                  <m:r>
                                    <a:rPr kumimoji="1" lang="en-US" altLang="zh-CN" i="1">
                                      <a:solidFill>
                                        <a:schemeClr val="bg1"/>
                                      </a:solidFill>
                                      <a:latin typeface="Cambria Math" panose="02040503050406030204" pitchFamily="18" charset="0"/>
                                      <a:ea typeface="Microsoft YaHei" panose="020B0503020204020204" pitchFamily="34" charset="-122"/>
                                    </a:rPr>
                                    <m:t>+1</m:t>
                                  </m:r>
                                </m:sub>
                              </m:sSub>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𝛾</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𝐺</m:t>
                                  </m:r>
                                </m:e>
                                <m:sub>
                                  <m:r>
                                    <a:rPr kumimoji="1" lang="en-US" altLang="zh-CN" i="1">
                                      <a:solidFill>
                                        <a:schemeClr val="bg1"/>
                                      </a:solidFill>
                                      <a:latin typeface="Cambria Math" panose="02040503050406030204" pitchFamily="18" charset="0"/>
                                      <a:ea typeface="Microsoft YaHei" panose="020B0503020204020204" pitchFamily="34" charset="-122"/>
                                    </a:rPr>
                                    <m:t>𝑡</m:t>
                                  </m:r>
                                  <m:r>
                                    <a:rPr kumimoji="1" lang="en-US" altLang="zh-CN" i="1">
                                      <a:solidFill>
                                        <a:schemeClr val="bg1"/>
                                      </a:solidFill>
                                      <a:latin typeface="Cambria Math" panose="02040503050406030204" pitchFamily="18" charset="0"/>
                                      <a:ea typeface="Microsoft YaHei" panose="020B0503020204020204" pitchFamily="34" charset="-122"/>
                                    </a:rPr>
                                    <m:t>+1</m:t>
                                  </m:r>
                                </m:sub>
                              </m:sSub>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𝑆</m:t>
                                  </m:r>
                                </m:e>
                                <m:sub>
                                  <m:r>
                                    <a:rPr kumimoji="1" lang="en-US" altLang="zh-CN" i="1">
                                      <a:solidFill>
                                        <a:schemeClr val="bg1"/>
                                      </a:solidFill>
                                      <a:latin typeface="Cambria Math" panose="02040503050406030204" pitchFamily="18" charset="0"/>
                                      <a:ea typeface="Microsoft YaHei" panose="020B0503020204020204" pitchFamily="34" charset="-122"/>
                                    </a:rPr>
                                    <m:t>𝑡</m:t>
                                  </m:r>
                                </m:sub>
                              </m:sSub>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𝑠</m:t>
                              </m:r>
                            </m:e>
                          </m:d>
                        </m:oMath>
                      </m:oMathPara>
                    </a14:m>
                    <a:endParaRPr lang="zh-CN" altLang="en-US" dirty="0"/>
                  </a:p>
                </p:txBody>
              </p:sp>
            </mc:Choice>
            <mc:Fallback xmlns="">
              <p:sp>
                <p:nvSpPr>
                  <p:cNvPr id="2" name="矩形 1">
                    <a:extLst>
                      <a:ext uri="{FF2B5EF4-FFF2-40B4-BE49-F238E27FC236}">
                        <a16:creationId xmlns:a16="http://schemas.microsoft.com/office/drawing/2014/main" id="{8A05829B-F379-4E46-BAA1-9EB72ED2EB6E}"/>
                      </a:ext>
                    </a:extLst>
                  </p:cNvPr>
                  <p:cNvSpPr>
                    <a:spLocks noRot="1" noChangeAspect="1" noMove="1" noResize="1" noEditPoints="1" noAdjustHandles="1" noChangeArrowheads="1" noChangeShapeType="1" noTextEdit="1"/>
                  </p:cNvSpPr>
                  <p:nvPr/>
                </p:nvSpPr>
                <p:spPr>
                  <a:xfrm>
                    <a:off x="4069023" y="2384129"/>
                    <a:ext cx="2889574" cy="369332"/>
                  </a:xfrm>
                  <a:prstGeom prst="rect">
                    <a:avLst/>
                  </a:prstGeom>
                  <a:blipFill>
                    <a:blip r:embed="rId4"/>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89E713E-F7FA-824C-86B1-68DB7F6FF52B}"/>
                      </a:ext>
                    </a:extLst>
                  </p:cNvPr>
                  <p:cNvSpPr/>
                  <p:nvPr/>
                </p:nvSpPr>
                <p:spPr>
                  <a:xfrm>
                    <a:off x="4069023" y="2823492"/>
                    <a:ext cx="331545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i="1" smtClean="0">
                                  <a:solidFill>
                                    <a:schemeClr val="bg1"/>
                                  </a:solidFill>
                                  <a:latin typeface="Cambria Math" panose="02040503050406030204" pitchFamily="18" charset="0"/>
                                  <a:ea typeface="Microsoft YaHei" panose="020B0503020204020204" pitchFamily="34" charset="-122"/>
                                </a:rPr>
                                <m:t>𝐸</m:t>
                              </m:r>
                            </m:e>
                            <m:sub>
                              <m:r>
                                <a:rPr kumimoji="1" lang="en-US" altLang="zh-CN" b="0" i="1" smtClean="0">
                                  <a:solidFill>
                                    <a:schemeClr val="bg1"/>
                                  </a:solidFill>
                                  <a:latin typeface="Cambria Math" panose="02040503050406030204" pitchFamily="18" charset="0"/>
                                  <a:ea typeface="Microsoft YaHei" panose="020B0503020204020204" pitchFamily="34" charset="-122"/>
                                </a:rPr>
                                <m:t>𝜋</m:t>
                              </m:r>
                            </m:sub>
                          </m:sSub>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𝑅</m:t>
                              </m:r>
                            </m:e>
                            <m:sub>
                              <m:r>
                                <a:rPr kumimoji="1" lang="en-US" altLang="zh-CN" i="1">
                                  <a:solidFill>
                                    <a:schemeClr val="bg1"/>
                                  </a:solidFill>
                                  <a:latin typeface="Cambria Math" panose="02040503050406030204" pitchFamily="18" charset="0"/>
                                  <a:ea typeface="Microsoft YaHei" panose="020B0503020204020204" pitchFamily="34" charset="-122"/>
                                </a:rPr>
                                <m:t>𝑡</m:t>
                              </m:r>
                              <m:r>
                                <a:rPr kumimoji="1" lang="en-US" altLang="zh-CN" i="1">
                                  <a:solidFill>
                                    <a:schemeClr val="bg1"/>
                                  </a:solidFill>
                                  <a:latin typeface="Cambria Math" panose="02040503050406030204" pitchFamily="18" charset="0"/>
                                  <a:ea typeface="Microsoft YaHei" panose="020B0503020204020204" pitchFamily="34" charset="-122"/>
                                </a:rPr>
                                <m:t>+1</m:t>
                              </m:r>
                            </m:sub>
                          </m:sSub>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𝛾</m:t>
                          </m:r>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𝑣</m:t>
                              </m:r>
                            </m:e>
                            <m:sup>
                              <m:r>
                                <a:rPr kumimoji="1" lang="en-US" altLang="zh-CN" i="1">
                                  <a:solidFill>
                                    <a:schemeClr val="bg1"/>
                                  </a:solidFill>
                                  <a:latin typeface="Cambria Math" panose="02040503050406030204" pitchFamily="18" charset="0"/>
                                  <a:ea typeface="Microsoft YaHei" panose="020B0503020204020204" pitchFamily="34" charset="-122"/>
                                </a:rPr>
                                <m:t>𝜋</m:t>
                              </m:r>
                            </m:sup>
                          </m:sSup>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𝑆</m:t>
                              </m:r>
                            </m:e>
                            <m:sub>
                              <m:r>
                                <a:rPr kumimoji="1" lang="en-US" altLang="zh-CN" i="1">
                                  <a:solidFill>
                                    <a:schemeClr val="bg1"/>
                                  </a:solidFill>
                                  <a:latin typeface="Cambria Math" panose="02040503050406030204" pitchFamily="18" charset="0"/>
                                  <a:ea typeface="Microsoft YaHei" panose="020B0503020204020204" pitchFamily="34" charset="-122"/>
                                </a:rPr>
                                <m:t>𝑡</m:t>
                              </m:r>
                              <m:r>
                                <a:rPr kumimoji="1" lang="en-US" altLang="zh-CN" i="1">
                                  <a:solidFill>
                                    <a:schemeClr val="bg1"/>
                                  </a:solidFill>
                                  <a:latin typeface="Cambria Math" panose="02040503050406030204" pitchFamily="18" charset="0"/>
                                  <a:ea typeface="Microsoft YaHei" panose="020B0503020204020204" pitchFamily="34" charset="-122"/>
                                </a:rPr>
                                <m:t>+1</m:t>
                              </m:r>
                            </m:sub>
                          </m:sSub>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𝑆</m:t>
                              </m:r>
                            </m:e>
                            <m:sub>
                              <m:r>
                                <a:rPr kumimoji="1" lang="en-US" altLang="zh-CN" i="1">
                                  <a:solidFill>
                                    <a:schemeClr val="bg1"/>
                                  </a:solidFill>
                                  <a:latin typeface="Cambria Math" panose="02040503050406030204" pitchFamily="18" charset="0"/>
                                  <a:ea typeface="Microsoft YaHei" panose="020B0503020204020204" pitchFamily="34" charset="-122"/>
                                </a:rPr>
                                <m:t>𝑡</m:t>
                              </m:r>
                            </m:sub>
                          </m:sSub>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oMath>
                      </m:oMathPara>
                    </a14:m>
                    <a:endParaRPr lang="zh-CN" altLang="en-US" dirty="0"/>
                  </a:p>
                </p:txBody>
              </p:sp>
            </mc:Choice>
            <mc:Fallback xmlns="">
              <p:sp>
                <p:nvSpPr>
                  <p:cNvPr id="4" name="矩形 3">
                    <a:extLst>
                      <a:ext uri="{FF2B5EF4-FFF2-40B4-BE49-F238E27FC236}">
                        <a16:creationId xmlns:a16="http://schemas.microsoft.com/office/drawing/2014/main" id="{089E713E-F7FA-824C-86B1-68DB7F6FF52B}"/>
                      </a:ext>
                    </a:extLst>
                  </p:cNvPr>
                  <p:cNvSpPr>
                    <a:spLocks noRot="1" noChangeAspect="1" noMove="1" noResize="1" noEditPoints="1" noAdjustHandles="1" noChangeArrowheads="1" noChangeShapeType="1" noTextEdit="1"/>
                  </p:cNvSpPr>
                  <p:nvPr/>
                </p:nvSpPr>
                <p:spPr>
                  <a:xfrm>
                    <a:off x="4069023" y="2823492"/>
                    <a:ext cx="3315458" cy="369332"/>
                  </a:xfrm>
                  <a:prstGeom prst="rect">
                    <a:avLst/>
                  </a:prstGeom>
                  <a:blipFill>
                    <a:blip r:embed="rId5"/>
                    <a:stretch>
                      <a:fillRect b="-10345"/>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3F913D95-33D9-044C-839A-2483F7E30E4C}"/>
                    </a:ext>
                  </a:extLst>
                </p:cNvPr>
                <p:cNvSpPr/>
                <p:nvPr/>
              </p:nvSpPr>
              <p:spPr>
                <a:xfrm>
                  <a:off x="3360654" y="3038495"/>
                  <a:ext cx="4946226" cy="9840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smtClean="0">
                            <a:solidFill>
                              <a:srgbClr val="42F7FF"/>
                            </a:solidFill>
                            <a:latin typeface="Cambria Math" panose="02040503050406030204" pitchFamily="18" charset="0"/>
                            <a:ea typeface="Microsoft YaHei" panose="020B0503020204020204" pitchFamily="34" charset="-122"/>
                          </a:rPr>
                          <m:t>=</m:t>
                        </m:r>
                        <m:nary>
                          <m:naryPr>
                            <m:chr m:val="∑"/>
                            <m:supHide m:val="on"/>
                            <m:ctrlPr>
                              <a:rPr kumimoji="1" lang="en-US" altLang="zh-CN" i="1" smtClean="0">
                                <a:solidFill>
                                  <a:srgbClr val="42F7FF"/>
                                </a:solidFill>
                                <a:latin typeface="Cambria Math" panose="02040503050406030204" pitchFamily="18" charset="0"/>
                                <a:ea typeface="Microsoft YaHei" panose="020B0503020204020204" pitchFamily="34" charset="-122"/>
                              </a:rPr>
                            </m:ctrlPr>
                          </m:naryPr>
                          <m:sub>
                            <m:r>
                              <m:rPr>
                                <m:brk m:alnAt="7"/>
                              </m:rPr>
                              <a:rPr kumimoji="1" lang="en-US" altLang="zh-CN" b="0" i="1" smtClean="0">
                                <a:solidFill>
                                  <a:srgbClr val="42F7FF"/>
                                </a:solidFill>
                                <a:latin typeface="Cambria Math" panose="02040503050406030204" pitchFamily="18" charset="0"/>
                                <a:ea typeface="Microsoft YaHei" panose="020B0503020204020204" pitchFamily="34" charset="-122"/>
                              </a:rPr>
                              <m:t>𝑎</m:t>
                            </m:r>
                            <m:r>
                              <a:rPr kumimoji="1" lang="en-US" altLang="zh-CN" b="0" i="1" smtClean="0">
                                <a:solidFill>
                                  <a:srgbClr val="42F7FF"/>
                                </a:solidFill>
                                <a:latin typeface="Cambria Math" panose="02040503050406030204" pitchFamily="18" charset="0"/>
                                <a:ea typeface="Microsoft YaHei" panose="020B0503020204020204" pitchFamily="34" charset="-122"/>
                              </a:rPr>
                              <m:t>∈</m:t>
                            </m:r>
                            <m:r>
                              <a:rPr kumimoji="1" lang="en-US" altLang="zh-CN" b="0" i="1" smtClean="0">
                                <a:solidFill>
                                  <a:srgbClr val="42F7FF"/>
                                </a:solidFill>
                                <a:latin typeface="Cambria Math" panose="02040503050406030204" pitchFamily="18" charset="0"/>
                                <a:ea typeface="Microsoft YaHei" panose="020B0503020204020204" pitchFamily="34" charset="-122"/>
                              </a:rPr>
                              <m:t>𝐴</m:t>
                            </m:r>
                          </m:sub>
                          <m:sup/>
                          <m:e>
                            <m:r>
                              <a:rPr kumimoji="1" lang="en-US" altLang="zh-CN" b="0" i="1" smtClean="0">
                                <a:solidFill>
                                  <a:srgbClr val="42F7FF"/>
                                </a:solidFill>
                                <a:latin typeface="Cambria Math" panose="02040503050406030204" pitchFamily="18" charset="0"/>
                                <a:ea typeface="Microsoft YaHei" panose="020B0503020204020204" pitchFamily="34" charset="-122"/>
                              </a:rPr>
                              <m:t>𝜋</m:t>
                            </m:r>
                            <m:r>
                              <a:rPr kumimoji="1" lang="en-US" altLang="zh-CN" b="0" i="1" smtClean="0">
                                <a:solidFill>
                                  <a:srgbClr val="42F7FF"/>
                                </a:solidFill>
                                <a:latin typeface="Cambria Math" panose="02040503050406030204" pitchFamily="18" charset="0"/>
                                <a:ea typeface="Microsoft YaHei" panose="020B0503020204020204" pitchFamily="34" charset="-122"/>
                              </a:rPr>
                              <m:t>(</m:t>
                            </m:r>
                            <m:r>
                              <a:rPr kumimoji="1" lang="en-US" altLang="zh-CN" b="0" i="1" smtClean="0">
                                <a:solidFill>
                                  <a:srgbClr val="42F7FF"/>
                                </a:solidFill>
                                <a:latin typeface="Cambria Math" panose="02040503050406030204" pitchFamily="18" charset="0"/>
                                <a:ea typeface="Microsoft YaHei" panose="020B0503020204020204" pitchFamily="34" charset="-122"/>
                              </a:rPr>
                              <m:t>𝑎</m:t>
                            </m:r>
                            <m:r>
                              <a:rPr kumimoji="1" lang="en-US" altLang="zh-CN" b="0" i="1" smtClean="0">
                                <a:solidFill>
                                  <a:srgbClr val="42F7FF"/>
                                </a:solidFill>
                                <a:latin typeface="Cambria Math" panose="02040503050406030204" pitchFamily="18" charset="0"/>
                                <a:ea typeface="Microsoft YaHei" panose="020B0503020204020204" pitchFamily="34" charset="-122"/>
                              </a:rPr>
                              <m:t>|</m:t>
                            </m:r>
                            <m:r>
                              <a:rPr kumimoji="1" lang="en-US" altLang="zh-CN" b="0" i="1" smtClean="0">
                                <a:solidFill>
                                  <a:srgbClr val="42F7FF"/>
                                </a:solidFill>
                                <a:latin typeface="Cambria Math" panose="02040503050406030204" pitchFamily="18" charset="0"/>
                                <a:ea typeface="Microsoft YaHei" panose="020B0503020204020204" pitchFamily="34" charset="-122"/>
                              </a:rPr>
                              <m:t>𝑠</m:t>
                            </m:r>
                            <m:r>
                              <a:rPr kumimoji="1" lang="en-US" altLang="zh-CN" b="0" i="1" smtClean="0">
                                <a:solidFill>
                                  <a:srgbClr val="42F7FF"/>
                                </a:solidFill>
                                <a:latin typeface="Cambria Math" panose="02040503050406030204" pitchFamily="18" charset="0"/>
                                <a:ea typeface="Microsoft YaHei" panose="020B0503020204020204" pitchFamily="34" charset="-122"/>
                              </a:rPr>
                              <m:t>)</m:t>
                            </m:r>
                            <m:d>
                              <m:dPr>
                                <m:ctrlPr>
                                  <a:rPr kumimoji="1" lang="en-US" altLang="zh-CN" b="0" i="1" smtClean="0">
                                    <a:solidFill>
                                      <a:srgbClr val="42F7FF"/>
                                    </a:solidFill>
                                    <a:latin typeface="Cambria Math" panose="02040503050406030204" pitchFamily="18" charset="0"/>
                                    <a:ea typeface="Microsoft YaHei" panose="020B0503020204020204" pitchFamily="34" charset="-122"/>
                                  </a:rPr>
                                </m:ctrlPr>
                              </m:dPr>
                              <m:e>
                                <m:r>
                                  <a:rPr kumimoji="1" lang="en-US" altLang="zh-CN" b="0" i="1" smtClean="0">
                                    <a:solidFill>
                                      <a:srgbClr val="42F7FF"/>
                                    </a:solidFill>
                                    <a:latin typeface="Cambria Math" panose="02040503050406030204" pitchFamily="18" charset="0"/>
                                    <a:ea typeface="Microsoft YaHei" panose="020B0503020204020204" pitchFamily="34" charset="-122"/>
                                  </a:rPr>
                                  <m:t>𝑅</m:t>
                                </m:r>
                                <m:r>
                                  <a:rPr kumimoji="1" lang="en-US" altLang="zh-CN" b="0" i="1" smtClean="0">
                                    <a:solidFill>
                                      <a:srgbClr val="42F7FF"/>
                                    </a:solidFill>
                                    <a:latin typeface="Cambria Math" panose="02040503050406030204" pitchFamily="18" charset="0"/>
                                    <a:ea typeface="Microsoft YaHei" panose="020B0503020204020204" pitchFamily="34" charset="-122"/>
                                  </a:rPr>
                                  <m:t>(</m:t>
                                </m:r>
                                <m:r>
                                  <a:rPr kumimoji="1" lang="en-US" altLang="zh-CN" b="0" i="1" smtClean="0">
                                    <a:solidFill>
                                      <a:srgbClr val="42F7FF"/>
                                    </a:solidFill>
                                    <a:latin typeface="Cambria Math" panose="02040503050406030204" pitchFamily="18" charset="0"/>
                                    <a:ea typeface="Microsoft YaHei" panose="020B0503020204020204" pitchFamily="34" charset="-122"/>
                                  </a:rPr>
                                  <m:t>𝑠</m:t>
                                </m:r>
                                <m:r>
                                  <a:rPr kumimoji="1" lang="en-US" altLang="zh-CN" b="0" i="1" smtClean="0">
                                    <a:solidFill>
                                      <a:srgbClr val="42F7FF"/>
                                    </a:solidFill>
                                    <a:latin typeface="Cambria Math" panose="02040503050406030204" pitchFamily="18" charset="0"/>
                                    <a:ea typeface="Microsoft YaHei" panose="020B0503020204020204" pitchFamily="34" charset="-122"/>
                                  </a:rPr>
                                  <m:t>,</m:t>
                                </m:r>
                                <m:r>
                                  <a:rPr kumimoji="1" lang="en-US" altLang="zh-CN" b="0" i="1" smtClean="0">
                                    <a:solidFill>
                                      <a:srgbClr val="42F7FF"/>
                                    </a:solidFill>
                                    <a:latin typeface="Cambria Math" panose="02040503050406030204" pitchFamily="18" charset="0"/>
                                    <a:ea typeface="Microsoft YaHei" panose="020B0503020204020204" pitchFamily="34" charset="-122"/>
                                  </a:rPr>
                                  <m:t>𝑎</m:t>
                                </m:r>
                                <m:r>
                                  <a:rPr kumimoji="1" lang="en-US" altLang="zh-CN" b="0" i="1" smtClean="0">
                                    <a:solidFill>
                                      <a:srgbClr val="42F7FF"/>
                                    </a:solidFill>
                                    <a:latin typeface="Cambria Math" panose="02040503050406030204" pitchFamily="18" charset="0"/>
                                    <a:ea typeface="Microsoft YaHei" panose="020B0503020204020204" pitchFamily="34" charset="-122"/>
                                  </a:rPr>
                                  <m:t>)+</m:t>
                                </m:r>
                                <m:r>
                                  <a:rPr kumimoji="1" lang="en-US" altLang="zh-CN" b="0" i="1" smtClean="0">
                                    <a:solidFill>
                                      <a:srgbClr val="42F7FF"/>
                                    </a:solidFill>
                                    <a:latin typeface="Cambria Math" panose="02040503050406030204" pitchFamily="18" charset="0"/>
                                    <a:ea typeface="Microsoft YaHei" panose="020B0503020204020204" pitchFamily="34" charset="-122"/>
                                  </a:rPr>
                                  <m:t>𝛾</m:t>
                                </m:r>
                                <m:nary>
                                  <m:naryPr>
                                    <m:chr m:val="∑"/>
                                    <m:supHide m:val="on"/>
                                    <m:ctrlPr>
                                      <a:rPr kumimoji="1" lang="en-US" altLang="zh-CN" b="0" i="1" smtClean="0">
                                        <a:solidFill>
                                          <a:srgbClr val="42F7FF"/>
                                        </a:solidFill>
                                        <a:latin typeface="Cambria Math" panose="02040503050406030204" pitchFamily="18" charset="0"/>
                                        <a:ea typeface="Microsoft YaHei" panose="020B0503020204020204" pitchFamily="34" charset="-122"/>
                                      </a:rPr>
                                    </m:ctrlPr>
                                  </m:naryPr>
                                  <m:sub>
                                    <m:sSup>
                                      <m:sSupPr>
                                        <m:ctrlPr>
                                          <a:rPr kumimoji="1" lang="en-US" altLang="zh-CN" b="0" i="1" smtClean="0">
                                            <a:solidFill>
                                              <a:srgbClr val="42F7FF"/>
                                            </a:solidFill>
                                            <a:latin typeface="Cambria Math" panose="02040503050406030204" pitchFamily="18" charset="0"/>
                                            <a:ea typeface="Microsoft YaHei" panose="020B0503020204020204" pitchFamily="34" charset="-122"/>
                                          </a:rPr>
                                        </m:ctrlPr>
                                      </m:sSupPr>
                                      <m:e>
                                        <m:r>
                                          <m:rPr>
                                            <m:brk m:alnAt="7"/>
                                          </m:rPr>
                                          <a:rPr kumimoji="1" lang="en-US" altLang="zh-CN" b="0" i="1" smtClean="0">
                                            <a:solidFill>
                                              <a:srgbClr val="42F7FF"/>
                                            </a:solidFill>
                                            <a:latin typeface="Cambria Math" panose="02040503050406030204" pitchFamily="18" charset="0"/>
                                            <a:ea typeface="Microsoft YaHei" panose="020B0503020204020204" pitchFamily="34" charset="-122"/>
                                          </a:rPr>
                                          <m:t>𝑠</m:t>
                                        </m:r>
                                      </m:e>
                                      <m:sup>
                                        <m:r>
                                          <a:rPr kumimoji="1" lang="en-US" altLang="zh-CN" b="0" i="1" smtClean="0">
                                            <a:solidFill>
                                              <a:srgbClr val="42F7FF"/>
                                            </a:solidFill>
                                            <a:latin typeface="Cambria Math" panose="02040503050406030204" pitchFamily="18" charset="0"/>
                                            <a:ea typeface="Microsoft YaHei" panose="020B0503020204020204" pitchFamily="34" charset="-122"/>
                                          </a:rPr>
                                          <m:t>′</m:t>
                                        </m:r>
                                      </m:sup>
                                    </m:sSup>
                                    <m:r>
                                      <a:rPr kumimoji="1" lang="en-US" altLang="zh-CN" b="0" i="1" smtClean="0">
                                        <a:solidFill>
                                          <a:srgbClr val="42F7FF"/>
                                        </a:solidFill>
                                        <a:latin typeface="Cambria Math" panose="02040503050406030204" pitchFamily="18" charset="0"/>
                                        <a:ea typeface="Microsoft YaHei" panose="020B0503020204020204" pitchFamily="34" charset="-122"/>
                                      </a:rPr>
                                      <m:t>∈</m:t>
                                    </m:r>
                                    <m:r>
                                      <a:rPr kumimoji="1" lang="en-US" altLang="zh-CN" b="0" i="1" smtClean="0">
                                        <a:solidFill>
                                          <a:srgbClr val="42F7FF"/>
                                        </a:solidFill>
                                        <a:latin typeface="Cambria Math" panose="02040503050406030204" pitchFamily="18" charset="0"/>
                                        <a:ea typeface="Microsoft YaHei" panose="020B0503020204020204" pitchFamily="34" charset="-122"/>
                                      </a:rPr>
                                      <m:t>𝑆</m:t>
                                    </m:r>
                                  </m:sub>
                                  <m:sup/>
                                  <m:e>
                                    <m:r>
                                      <a:rPr kumimoji="1" lang="en-US" altLang="zh-CN" b="0" i="1" smtClean="0">
                                        <a:solidFill>
                                          <a:srgbClr val="42F7FF"/>
                                        </a:solidFill>
                                        <a:latin typeface="Cambria Math" panose="02040503050406030204" pitchFamily="18" charset="0"/>
                                        <a:ea typeface="Microsoft YaHei" panose="020B0503020204020204" pitchFamily="34" charset="-122"/>
                                      </a:rPr>
                                      <m:t>𝑃</m:t>
                                    </m:r>
                                    <m:d>
                                      <m:dPr>
                                        <m:ctrlPr>
                                          <a:rPr kumimoji="1" lang="en-US" altLang="zh-CN" b="0" i="1" smtClean="0">
                                            <a:solidFill>
                                              <a:srgbClr val="42F7FF"/>
                                            </a:solidFill>
                                            <a:latin typeface="Cambria Math" panose="02040503050406030204" pitchFamily="18" charset="0"/>
                                            <a:ea typeface="Microsoft YaHei" panose="020B0503020204020204" pitchFamily="34" charset="-122"/>
                                          </a:rPr>
                                        </m:ctrlPr>
                                      </m:dPr>
                                      <m:e>
                                        <m:sSup>
                                          <m:sSupPr>
                                            <m:ctrlPr>
                                              <a:rPr kumimoji="1" lang="en-US" altLang="zh-CN" b="0" i="1" smtClean="0">
                                                <a:solidFill>
                                                  <a:srgbClr val="42F7FF"/>
                                                </a:solidFill>
                                                <a:latin typeface="Cambria Math" panose="02040503050406030204" pitchFamily="18" charset="0"/>
                                                <a:ea typeface="Microsoft YaHei" panose="020B0503020204020204" pitchFamily="34" charset="-122"/>
                                              </a:rPr>
                                            </m:ctrlPr>
                                          </m:sSupPr>
                                          <m:e>
                                            <m:r>
                                              <a:rPr kumimoji="1" lang="en-US" altLang="zh-CN" b="0" i="1" smtClean="0">
                                                <a:solidFill>
                                                  <a:srgbClr val="42F7FF"/>
                                                </a:solidFill>
                                                <a:latin typeface="Cambria Math" panose="02040503050406030204" pitchFamily="18" charset="0"/>
                                                <a:ea typeface="Microsoft YaHei" panose="020B0503020204020204" pitchFamily="34" charset="-122"/>
                                              </a:rPr>
                                              <m:t>𝑠</m:t>
                                            </m:r>
                                          </m:e>
                                          <m:sup>
                                            <m:r>
                                              <a:rPr kumimoji="1" lang="en-US" altLang="zh-CN" b="0" i="1" smtClean="0">
                                                <a:solidFill>
                                                  <a:srgbClr val="42F7FF"/>
                                                </a:solidFill>
                                                <a:latin typeface="Cambria Math" panose="02040503050406030204" pitchFamily="18" charset="0"/>
                                                <a:ea typeface="Microsoft YaHei" panose="020B0503020204020204" pitchFamily="34" charset="-122"/>
                                              </a:rPr>
                                              <m:t>′</m:t>
                                            </m:r>
                                          </m:sup>
                                        </m:sSup>
                                      </m:e>
                                      <m:e>
                                        <m:r>
                                          <a:rPr kumimoji="1" lang="en-US" altLang="zh-CN" b="0" i="1" smtClean="0">
                                            <a:solidFill>
                                              <a:srgbClr val="42F7FF"/>
                                            </a:solidFill>
                                            <a:latin typeface="Cambria Math" panose="02040503050406030204" pitchFamily="18" charset="0"/>
                                            <a:ea typeface="Microsoft YaHei" panose="020B0503020204020204" pitchFamily="34" charset="-122"/>
                                          </a:rPr>
                                          <m:t>𝑠</m:t>
                                        </m:r>
                                        <m:r>
                                          <a:rPr kumimoji="1" lang="en-US" altLang="zh-CN" b="0" i="1" smtClean="0">
                                            <a:solidFill>
                                              <a:srgbClr val="42F7FF"/>
                                            </a:solidFill>
                                            <a:latin typeface="Cambria Math" panose="02040503050406030204" pitchFamily="18" charset="0"/>
                                            <a:ea typeface="Microsoft YaHei" panose="020B0503020204020204" pitchFamily="34" charset="-122"/>
                                          </a:rPr>
                                          <m:t>,</m:t>
                                        </m:r>
                                        <m:r>
                                          <a:rPr kumimoji="1" lang="en-US" altLang="zh-CN" b="0" i="1" smtClean="0">
                                            <a:solidFill>
                                              <a:srgbClr val="42F7FF"/>
                                            </a:solidFill>
                                            <a:latin typeface="Cambria Math" panose="02040503050406030204" pitchFamily="18" charset="0"/>
                                            <a:ea typeface="Microsoft YaHei" panose="020B0503020204020204" pitchFamily="34" charset="-122"/>
                                          </a:rPr>
                                          <m:t>𝑎</m:t>
                                        </m:r>
                                      </m:e>
                                    </m:d>
                                    <m:sSup>
                                      <m:sSupPr>
                                        <m:ctrlPr>
                                          <a:rPr kumimoji="1" lang="en-US" altLang="zh-CN" b="0" i="1" smtClean="0">
                                            <a:solidFill>
                                              <a:srgbClr val="42F7FF"/>
                                            </a:solidFill>
                                            <a:latin typeface="Cambria Math" panose="02040503050406030204" pitchFamily="18" charset="0"/>
                                            <a:ea typeface="Microsoft YaHei" panose="020B0503020204020204" pitchFamily="34" charset="-122"/>
                                          </a:rPr>
                                        </m:ctrlPr>
                                      </m:sSupPr>
                                      <m:e>
                                        <m:r>
                                          <a:rPr kumimoji="1" lang="en-US" altLang="zh-CN" b="0" i="1" smtClean="0">
                                            <a:solidFill>
                                              <a:srgbClr val="42F7FF"/>
                                            </a:solidFill>
                                            <a:latin typeface="Cambria Math" panose="02040503050406030204" pitchFamily="18" charset="0"/>
                                            <a:ea typeface="Microsoft YaHei" panose="020B0503020204020204" pitchFamily="34" charset="-122"/>
                                          </a:rPr>
                                          <m:t>𝑣</m:t>
                                        </m:r>
                                      </m:e>
                                      <m:sup>
                                        <m:r>
                                          <a:rPr kumimoji="1" lang="en-US" altLang="zh-CN" b="0" i="1" smtClean="0">
                                            <a:solidFill>
                                              <a:srgbClr val="42F7FF"/>
                                            </a:solidFill>
                                            <a:latin typeface="Cambria Math" panose="02040503050406030204" pitchFamily="18" charset="0"/>
                                            <a:ea typeface="Microsoft YaHei" panose="020B0503020204020204" pitchFamily="34" charset="-122"/>
                                          </a:rPr>
                                          <m:t>𝜋</m:t>
                                        </m:r>
                                      </m:sup>
                                    </m:sSup>
                                    <m:r>
                                      <a:rPr kumimoji="1" lang="en-US" altLang="zh-CN" b="0" i="1" smtClean="0">
                                        <a:solidFill>
                                          <a:srgbClr val="42F7FF"/>
                                        </a:solidFill>
                                        <a:latin typeface="Cambria Math" panose="02040503050406030204" pitchFamily="18" charset="0"/>
                                        <a:ea typeface="Microsoft YaHei" panose="020B0503020204020204" pitchFamily="34" charset="-122"/>
                                      </a:rPr>
                                      <m:t>(</m:t>
                                    </m:r>
                                    <m:sSup>
                                      <m:sSupPr>
                                        <m:ctrlPr>
                                          <a:rPr kumimoji="1" lang="en-US" altLang="zh-CN" b="0" i="1" smtClean="0">
                                            <a:solidFill>
                                              <a:srgbClr val="42F7FF"/>
                                            </a:solidFill>
                                            <a:latin typeface="Cambria Math" panose="02040503050406030204" pitchFamily="18" charset="0"/>
                                            <a:ea typeface="Microsoft YaHei" panose="020B0503020204020204" pitchFamily="34" charset="-122"/>
                                          </a:rPr>
                                        </m:ctrlPr>
                                      </m:sSupPr>
                                      <m:e>
                                        <m:r>
                                          <a:rPr kumimoji="1" lang="en-US" altLang="zh-CN" b="0" i="1" smtClean="0">
                                            <a:solidFill>
                                              <a:srgbClr val="42F7FF"/>
                                            </a:solidFill>
                                            <a:latin typeface="Cambria Math" panose="02040503050406030204" pitchFamily="18" charset="0"/>
                                            <a:ea typeface="Microsoft YaHei" panose="020B0503020204020204" pitchFamily="34" charset="-122"/>
                                          </a:rPr>
                                          <m:t>𝑠</m:t>
                                        </m:r>
                                      </m:e>
                                      <m:sup>
                                        <m:r>
                                          <a:rPr kumimoji="1" lang="en-US" altLang="zh-CN" b="0" i="1" smtClean="0">
                                            <a:solidFill>
                                              <a:srgbClr val="42F7FF"/>
                                            </a:solidFill>
                                            <a:latin typeface="Cambria Math" panose="02040503050406030204" pitchFamily="18" charset="0"/>
                                            <a:ea typeface="Microsoft YaHei" panose="020B0503020204020204" pitchFamily="34" charset="-122"/>
                                          </a:rPr>
                                          <m:t>′</m:t>
                                        </m:r>
                                      </m:sup>
                                    </m:sSup>
                                    <m:r>
                                      <a:rPr kumimoji="1" lang="en-US" altLang="zh-CN" b="0" i="1" smtClean="0">
                                        <a:solidFill>
                                          <a:srgbClr val="42F7FF"/>
                                        </a:solidFill>
                                        <a:latin typeface="Cambria Math" panose="02040503050406030204" pitchFamily="18" charset="0"/>
                                        <a:ea typeface="Microsoft YaHei" panose="020B0503020204020204" pitchFamily="34" charset="-122"/>
                                      </a:rPr>
                                      <m:t>)</m:t>
                                    </m:r>
                                  </m:e>
                                </m:nary>
                              </m:e>
                            </m:d>
                          </m:e>
                        </m:nary>
                      </m:oMath>
                    </m:oMathPara>
                  </a14:m>
                  <a:endParaRPr lang="zh-CN" altLang="en-US" dirty="0"/>
                </a:p>
              </p:txBody>
            </p:sp>
          </mc:Choice>
          <mc:Fallback xmlns="">
            <p:sp>
              <p:nvSpPr>
                <p:cNvPr id="17" name="矩形 16">
                  <a:extLst>
                    <a:ext uri="{FF2B5EF4-FFF2-40B4-BE49-F238E27FC236}">
                      <a16:creationId xmlns:a16="http://schemas.microsoft.com/office/drawing/2014/main" id="{3F913D95-33D9-044C-839A-2483F7E30E4C}"/>
                    </a:ext>
                  </a:extLst>
                </p:cNvPr>
                <p:cNvSpPr>
                  <a:spLocks noRot="1" noChangeAspect="1" noMove="1" noResize="1" noEditPoints="1" noAdjustHandles="1" noChangeArrowheads="1" noChangeShapeType="1" noTextEdit="1"/>
                </p:cNvSpPr>
                <p:nvPr/>
              </p:nvSpPr>
              <p:spPr>
                <a:xfrm>
                  <a:off x="3360654" y="3038495"/>
                  <a:ext cx="4946226" cy="984052"/>
                </a:xfrm>
                <a:prstGeom prst="rect">
                  <a:avLst/>
                </a:prstGeom>
                <a:blipFill>
                  <a:blip r:embed="rId6"/>
                  <a:stretch>
                    <a:fillRect/>
                  </a:stretch>
                </a:blipFill>
              </p:spPr>
              <p:txBody>
                <a:bodyPr/>
                <a:lstStyle/>
                <a:p>
                  <a:r>
                    <a:rPr lang="zh-CN" altLang="en-US">
                      <a:noFill/>
                    </a:rPr>
                    <a:t> </a:t>
                  </a:r>
                </a:p>
              </p:txBody>
            </p:sp>
          </mc:Fallback>
        </mc:AlternateContent>
      </p:grpSp>
      <p:grpSp>
        <p:nvGrpSpPr>
          <p:cNvPr id="9" name="组合 8">
            <a:extLst>
              <a:ext uri="{FF2B5EF4-FFF2-40B4-BE49-F238E27FC236}">
                <a16:creationId xmlns:a16="http://schemas.microsoft.com/office/drawing/2014/main" id="{A9484468-7A3A-DF4F-B8BB-25E3DC424ACC}"/>
              </a:ext>
            </a:extLst>
          </p:cNvPr>
          <p:cNvGrpSpPr/>
          <p:nvPr/>
        </p:nvGrpSpPr>
        <p:grpSpPr>
          <a:xfrm>
            <a:off x="1126794" y="4716709"/>
            <a:ext cx="6060978" cy="1176791"/>
            <a:chOff x="2404051" y="4716709"/>
            <a:chExt cx="6060978" cy="1176791"/>
          </a:xfrm>
        </p:grpSpPr>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1CF3CBAA-F89F-7347-A424-2714463D462D}"/>
                    </a:ext>
                  </a:extLst>
                </p:cNvPr>
                <p:cNvSpPr/>
                <p:nvPr/>
              </p:nvSpPr>
              <p:spPr>
                <a:xfrm>
                  <a:off x="2404051" y="4716709"/>
                  <a:ext cx="5563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kumimoji="1" lang="en-US" altLang="zh-CN" i="1" smtClean="0">
                                <a:solidFill>
                                  <a:srgbClr val="42F7FF"/>
                                </a:solidFill>
                                <a:latin typeface="Cambria Math" panose="02040503050406030204" pitchFamily="18" charset="0"/>
                                <a:ea typeface="Microsoft YaHei" panose="020B0503020204020204" pitchFamily="34" charset="-122"/>
                              </a:rPr>
                            </m:ctrlPr>
                          </m:sSupPr>
                          <m:e>
                            <m:r>
                              <a:rPr kumimoji="1" lang="en-US" altLang="zh-CN" b="0" i="1" smtClean="0">
                                <a:solidFill>
                                  <a:srgbClr val="42F7FF"/>
                                </a:solidFill>
                                <a:latin typeface="Cambria Math" panose="02040503050406030204" pitchFamily="18" charset="0"/>
                                <a:ea typeface="Microsoft YaHei" panose="020B0503020204020204" pitchFamily="34" charset="-122"/>
                              </a:rPr>
                              <m:t>𝑞</m:t>
                            </m:r>
                          </m:e>
                          <m:sup>
                            <m:r>
                              <a:rPr kumimoji="1" lang="en-US" altLang="zh-CN" i="1">
                                <a:solidFill>
                                  <a:srgbClr val="42F7FF"/>
                                </a:solidFill>
                                <a:latin typeface="Cambria Math" panose="02040503050406030204" pitchFamily="18" charset="0"/>
                                <a:ea typeface="Microsoft YaHei" panose="020B0503020204020204" pitchFamily="34" charset="-122"/>
                              </a:rPr>
                              <m:t>𝜋</m:t>
                            </m:r>
                          </m:sup>
                        </m:sSup>
                        <m:d>
                          <m:dPr>
                            <m:ctrlPr>
                              <a:rPr kumimoji="1" lang="en-US" altLang="zh-CN" i="1">
                                <a:solidFill>
                                  <a:srgbClr val="42F7FF"/>
                                </a:solidFill>
                                <a:latin typeface="Cambria Math" panose="02040503050406030204" pitchFamily="18" charset="0"/>
                                <a:ea typeface="Microsoft YaHei" panose="020B0503020204020204" pitchFamily="34" charset="-122"/>
                              </a:rPr>
                            </m:ctrlPr>
                          </m:dPr>
                          <m:e>
                            <m:r>
                              <a:rPr kumimoji="1" lang="en-US" altLang="zh-CN" i="1">
                                <a:solidFill>
                                  <a:srgbClr val="42F7FF"/>
                                </a:solidFill>
                                <a:latin typeface="Cambria Math" panose="02040503050406030204" pitchFamily="18" charset="0"/>
                                <a:ea typeface="Microsoft YaHei" panose="020B0503020204020204" pitchFamily="34" charset="-122"/>
                              </a:rPr>
                              <m:t>𝑠</m:t>
                            </m:r>
                            <m:r>
                              <a:rPr kumimoji="1" lang="en-US" altLang="zh-CN" b="0" i="1" smtClean="0">
                                <a:solidFill>
                                  <a:srgbClr val="42F7FF"/>
                                </a:solidFill>
                                <a:latin typeface="Cambria Math" panose="02040503050406030204" pitchFamily="18" charset="0"/>
                                <a:ea typeface="Microsoft YaHei" panose="020B0503020204020204" pitchFamily="34" charset="-122"/>
                              </a:rPr>
                              <m:t>,</m:t>
                            </m:r>
                            <m:r>
                              <a:rPr kumimoji="1" lang="en-US" altLang="zh-CN" b="0" i="1" smtClean="0">
                                <a:solidFill>
                                  <a:srgbClr val="42F7FF"/>
                                </a:solidFill>
                                <a:latin typeface="Cambria Math" panose="02040503050406030204" pitchFamily="18" charset="0"/>
                                <a:ea typeface="Microsoft YaHei" panose="020B0503020204020204" pitchFamily="34" charset="-122"/>
                              </a:rPr>
                              <m:t>𝑎</m:t>
                            </m:r>
                          </m:e>
                        </m:d>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𝐸</m:t>
                            </m:r>
                          </m:e>
                          <m:sub>
                            <m:r>
                              <a:rPr kumimoji="1" lang="en-US" altLang="zh-CN" i="1">
                                <a:solidFill>
                                  <a:schemeClr val="bg1"/>
                                </a:solidFill>
                                <a:latin typeface="Cambria Math" panose="02040503050406030204" pitchFamily="18" charset="0"/>
                                <a:ea typeface="Microsoft YaHei" panose="020B0503020204020204" pitchFamily="34" charset="-122"/>
                              </a:rPr>
                              <m:t>𝜋</m:t>
                            </m:r>
                          </m:sub>
                        </m:sSub>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𝑅</m:t>
                            </m:r>
                          </m:e>
                          <m:sub>
                            <m:r>
                              <a:rPr kumimoji="1" lang="en-US" altLang="zh-CN" i="1">
                                <a:solidFill>
                                  <a:schemeClr val="bg1"/>
                                </a:solidFill>
                                <a:latin typeface="Cambria Math" panose="02040503050406030204" pitchFamily="18" charset="0"/>
                                <a:ea typeface="Microsoft YaHei" panose="020B0503020204020204" pitchFamily="34" charset="-122"/>
                              </a:rPr>
                              <m:t>𝑡</m:t>
                            </m:r>
                            <m:r>
                              <a:rPr kumimoji="1" lang="en-US" altLang="zh-CN" i="1">
                                <a:solidFill>
                                  <a:schemeClr val="bg1"/>
                                </a:solidFill>
                                <a:latin typeface="Cambria Math" panose="02040503050406030204" pitchFamily="18" charset="0"/>
                                <a:ea typeface="Microsoft YaHei" panose="020B0503020204020204" pitchFamily="34" charset="-122"/>
                              </a:rPr>
                              <m:t>+1</m:t>
                            </m:r>
                          </m:sub>
                        </m:sSub>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𝛾</m:t>
                        </m:r>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𝑞</m:t>
                            </m:r>
                          </m:e>
                          <m:sup>
                            <m:r>
                              <a:rPr kumimoji="1" lang="en-US" altLang="zh-CN" i="1">
                                <a:solidFill>
                                  <a:schemeClr val="bg1"/>
                                </a:solidFill>
                                <a:latin typeface="Cambria Math" panose="02040503050406030204" pitchFamily="18" charset="0"/>
                                <a:ea typeface="Microsoft YaHei" panose="020B0503020204020204" pitchFamily="34" charset="-122"/>
                              </a:rPr>
                              <m:t>𝜋</m:t>
                            </m:r>
                          </m:sup>
                        </m:sSup>
                        <m:d>
                          <m:dPr>
                            <m:ctrlPr>
                              <a:rPr kumimoji="1" lang="en-US" altLang="zh-CN"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𝑆</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𝐴</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e>
                        </m:d>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𝑆</m:t>
                            </m:r>
                          </m:e>
                          <m:sub>
                            <m:r>
                              <a:rPr kumimoji="1" lang="en-US" altLang="zh-CN" i="1">
                                <a:solidFill>
                                  <a:schemeClr val="bg1"/>
                                </a:solidFill>
                                <a:latin typeface="Cambria Math" panose="02040503050406030204" pitchFamily="18" charset="0"/>
                                <a:ea typeface="Microsoft YaHei" panose="020B0503020204020204" pitchFamily="34" charset="-122"/>
                              </a:rPr>
                              <m:t>𝑡</m:t>
                            </m:r>
                          </m:sub>
                        </m:sSub>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b="0" i="1" smtClean="0">
                            <a:solidFill>
                              <a:schemeClr val="bg1"/>
                            </a:solidFill>
                            <a:latin typeface="Cambria Math" panose="02040503050406030204" pitchFamily="18" charset="0"/>
                            <a:ea typeface="Microsoft YaHei" panose="020B0503020204020204" pitchFamily="34" charset="-122"/>
                          </a:rPr>
                          <m:t>, </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𝐴</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𝑎</m:t>
                        </m:r>
                        <m:r>
                          <a:rPr kumimoji="1" lang="en-US" altLang="zh-CN" i="1">
                            <a:solidFill>
                              <a:schemeClr val="bg1"/>
                            </a:solidFill>
                            <a:latin typeface="Cambria Math" panose="02040503050406030204" pitchFamily="18" charset="0"/>
                            <a:ea typeface="Microsoft YaHei" panose="020B0503020204020204" pitchFamily="34" charset="-122"/>
                          </a:rPr>
                          <m:t>]</m:t>
                        </m:r>
                      </m:oMath>
                    </m:oMathPara>
                  </a14:m>
                  <a:endParaRPr lang="zh-CN" altLang="en-US" dirty="0"/>
                </a:p>
              </p:txBody>
            </p:sp>
          </mc:Choice>
          <mc:Fallback xmlns="">
            <p:sp>
              <p:nvSpPr>
                <p:cNvPr id="7" name="矩形 6">
                  <a:extLst>
                    <a:ext uri="{FF2B5EF4-FFF2-40B4-BE49-F238E27FC236}">
                      <a16:creationId xmlns:a16="http://schemas.microsoft.com/office/drawing/2014/main" id="{1CF3CBAA-F89F-7347-A424-2714463D462D}"/>
                    </a:ext>
                  </a:extLst>
                </p:cNvPr>
                <p:cNvSpPr>
                  <a:spLocks noRot="1" noChangeAspect="1" noMove="1" noResize="1" noEditPoints="1" noAdjustHandles="1" noChangeArrowheads="1" noChangeShapeType="1" noTextEdit="1"/>
                </p:cNvSpPr>
                <p:nvPr/>
              </p:nvSpPr>
              <p:spPr>
                <a:xfrm>
                  <a:off x="2404051" y="4716709"/>
                  <a:ext cx="5563767" cy="369332"/>
                </a:xfrm>
                <a:prstGeom prst="rect">
                  <a:avLst/>
                </a:prstGeom>
                <a:blipFill>
                  <a:blip r:embed="rId7"/>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AA150330-ABEC-D349-8A8E-F718F83BA16F}"/>
                    </a:ext>
                  </a:extLst>
                </p:cNvPr>
                <p:cNvSpPr/>
                <p:nvPr/>
              </p:nvSpPr>
              <p:spPr>
                <a:xfrm>
                  <a:off x="3341190" y="5119442"/>
                  <a:ext cx="5123839" cy="7740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smtClean="0">
                            <a:solidFill>
                              <a:srgbClr val="42F7FF"/>
                            </a:solidFill>
                            <a:latin typeface="Cambria Math" panose="02040503050406030204" pitchFamily="18" charset="0"/>
                            <a:ea typeface="Microsoft YaHei" panose="020B0503020204020204" pitchFamily="34" charset="-122"/>
                          </a:rPr>
                          <m:t>=</m:t>
                        </m:r>
                        <m:r>
                          <a:rPr kumimoji="1" lang="en-US" altLang="zh-CN" b="0" i="1" smtClean="0">
                            <a:solidFill>
                              <a:srgbClr val="42F7FF"/>
                            </a:solidFill>
                            <a:latin typeface="Cambria Math" panose="02040503050406030204" pitchFamily="18" charset="0"/>
                            <a:ea typeface="Microsoft YaHei" panose="020B0503020204020204" pitchFamily="34" charset="-122"/>
                          </a:rPr>
                          <m:t>𝑅</m:t>
                        </m:r>
                        <m:d>
                          <m:dPr>
                            <m:ctrlPr>
                              <a:rPr kumimoji="1" lang="en-US" altLang="zh-CN" b="0" i="1" smtClean="0">
                                <a:solidFill>
                                  <a:srgbClr val="42F7FF"/>
                                </a:solidFill>
                                <a:latin typeface="Cambria Math" panose="02040503050406030204" pitchFamily="18" charset="0"/>
                                <a:ea typeface="Microsoft YaHei" panose="020B0503020204020204" pitchFamily="34" charset="-122"/>
                              </a:rPr>
                            </m:ctrlPr>
                          </m:dPr>
                          <m:e>
                            <m:r>
                              <a:rPr kumimoji="1" lang="en-US" altLang="zh-CN" b="0" i="1" smtClean="0">
                                <a:solidFill>
                                  <a:srgbClr val="42F7FF"/>
                                </a:solidFill>
                                <a:latin typeface="Cambria Math" panose="02040503050406030204" pitchFamily="18" charset="0"/>
                                <a:ea typeface="Microsoft YaHei" panose="020B0503020204020204" pitchFamily="34" charset="-122"/>
                              </a:rPr>
                              <m:t>𝑠</m:t>
                            </m:r>
                            <m:r>
                              <a:rPr kumimoji="1" lang="en-US" altLang="zh-CN" b="0" i="1" smtClean="0">
                                <a:solidFill>
                                  <a:srgbClr val="42F7FF"/>
                                </a:solidFill>
                                <a:latin typeface="Cambria Math" panose="02040503050406030204" pitchFamily="18" charset="0"/>
                                <a:ea typeface="Microsoft YaHei" panose="020B0503020204020204" pitchFamily="34" charset="-122"/>
                              </a:rPr>
                              <m:t>,</m:t>
                            </m:r>
                            <m:r>
                              <a:rPr kumimoji="1" lang="en-US" altLang="zh-CN" b="0" i="1" smtClean="0">
                                <a:solidFill>
                                  <a:srgbClr val="42F7FF"/>
                                </a:solidFill>
                                <a:latin typeface="Cambria Math" panose="02040503050406030204" pitchFamily="18" charset="0"/>
                                <a:ea typeface="Microsoft YaHei" panose="020B0503020204020204" pitchFamily="34" charset="-122"/>
                              </a:rPr>
                              <m:t>𝑎</m:t>
                            </m:r>
                          </m:e>
                        </m:d>
                        <m:r>
                          <a:rPr kumimoji="1" lang="en-US" altLang="zh-CN" b="0" i="1" smtClean="0">
                            <a:solidFill>
                              <a:srgbClr val="42F7FF"/>
                            </a:solidFill>
                            <a:latin typeface="Cambria Math" panose="02040503050406030204" pitchFamily="18" charset="0"/>
                            <a:ea typeface="Microsoft YaHei" panose="020B0503020204020204" pitchFamily="34" charset="-122"/>
                          </a:rPr>
                          <m:t>+</m:t>
                        </m:r>
                        <m:r>
                          <a:rPr kumimoji="1" lang="en-US" altLang="zh-CN" b="0" i="1" smtClean="0">
                            <a:solidFill>
                              <a:srgbClr val="42F7FF"/>
                            </a:solidFill>
                            <a:latin typeface="Cambria Math" panose="02040503050406030204" pitchFamily="18" charset="0"/>
                            <a:ea typeface="Microsoft YaHei" panose="020B0503020204020204" pitchFamily="34" charset="-122"/>
                          </a:rPr>
                          <m:t>𝛾</m:t>
                        </m:r>
                        <m:nary>
                          <m:naryPr>
                            <m:chr m:val="∑"/>
                            <m:supHide m:val="on"/>
                            <m:ctrlPr>
                              <a:rPr kumimoji="1" lang="en-US" altLang="zh-CN" b="0" i="1" smtClean="0">
                                <a:solidFill>
                                  <a:srgbClr val="42F7FF"/>
                                </a:solidFill>
                                <a:latin typeface="Cambria Math" panose="02040503050406030204" pitchFamily="18" charset="0"/>
                                <a:ea typeface="Microsoft YaHei" panose="020B0503020204020204" pitchFamily="34" charset="-122"/>
                              </a:rPr>
                            </m:ctrlPr>
                          </m:naryPr>
                          <m:sub>
                            <m:sSup>
                              <m:sSupPr>
                                <m:ctrlPr>
                                  <a:rPr kumimoji="1" lang="en-US" altLang="zh-CN" b="0" i="1" smtClean="0">
                                    <a:solidFill>
                                      <a:srgbClr val="42F7FF"/>
                                    </a:solidFill>
                                    <a:latin typeface="Cambria Math" panose="02040503050406030204" pitchFamily="18" charset="0"/>
                                    <a:ea typeface="Microsoft YaHei" panose="020B0503020204020204" pitchFamily="34" charset="-122"/>
                                  </a:rPr>
                                </m:ctrlPr>
                              </m:sSupPr>
                              <m:e>
                                <m:r>
                                  <m:rPr>
                                    <m:brk m:alnAt="7"/>
                                  </m:rPr>
                                  <a:rPr kumimoji="1" lang="en-US" altLang="zh-CN" b="0" i="1" smtClean="0">
                                    <a:solidFill>
                                      <a:srgbClr val="42F7FF"/>
                                    </a:solidFill>
                                    <a:latin typeface="Cambria Math" panose="02040503050406030204" pitchFamily="18" charset="0"/>
                                    <a:ea typeface="Microsoft YaHei" panose="020B0503020204020204" pitchFamily="34" charset="-122"/>
                                  </a:rPr>
                                  <m:t>𝑠</m:t>
                                </m:r>
                              </m:e>
                              <m:sup>
                                <m:r>
                                  <a:rPr kumimoji="1" lang="en-US" altLang="zh-CN" b="0" i="1" smtClean="0">
                                    <a:solidFill>
                                      <a:srgbClr val="42F7FF"/>
                                    </a:solidFill>
                                    <a:latin typeface="Cambria Math" panose="02040503050406030204" pitchFamily="18" charset="0"/>
                                    <a:ea typeface="Microsoft YaHei" panose="020B0503020204020204" pitchFamily="34" charset="-122"/>
                                  </a:rPr>
                                  <m:t>′</m:t>
                                </m:r>
                              </m:sup>
                            </m:sSup>
                            <m:r>
                              <a:rPr kumimoji="1" lang="en-US" altLang="zh-CN" b="0" i="1" smtClean="0">
                                <a:solidFill>
                                  <a:srgbClr val="42F7FF"/>
                                </a:solidFill>
                                <a:latin typeface="Cambria Math" panose="02040503050406030204" pitchFamily="18" charset="0"/>
                                <a:ea typeface="Microsoft YaHei" panose="020B0503020204020204" pitchFamily="34" charset="-122"/>
                              </a:rPr>
                              <m:t>∈</m:t>
                            </m:r>
                            <m:r>
                              <a:rPr kumimoji="1" lang="en-US" altLang="zh-CN" b="0" i="1" smtClean="0">
                                <a:solidFill>
                                  <a:srgbClr val="42F7FF"/>
                                </a:solidFill>
                                <a:latin typeface="Cambria Math" panose="02040503050406030204" pitchFamily="18" charset="0"/>
                                <a:ea typeface="Microsoft YaHei" panose="020B0503020204020204" pitchFamily="34" charset="-122"/>
                              </a:rPr>
                              <m:t>𝑆</m:t>
                            </m:r>
                          </m:sub>
                          <m:sup/>
                          <m:e>
                            <m:r>
                              <a:rPr kumimoji="1" lang="en-US" altLang="zh-CN" b="0" i="1" smtClean="0">
                                <a:solidFill>
                                  <a:srgbClr val="42F7FF"/>
                                </a:solidFill>
                                <a:latin typeface="Cambria Math" panose="02040503050406030204" pitchFamily="18" charset="0"/>
                                <a:ea typeface="Microsoft YaHei" panose="020B0503020204020204" pitchFamily="34" charset="-122"/>
                              </a:rPr>
                              <m:t>𝑃</m:t>
                            </m:r>
                            <m:r>
                              <a:rPr kumimoji="1" lang="en-US" altLang="zh-CN" b="0" i="1" smtClean="0">
                                <a:solidFill>
                                  <a:srgbClr val="42F7FF"/>
                                </a:solidFill>
                                <a:latin typeface="Cambria Math" panose="02040503050406030204" pitchFamily="18" charset="0"/>
                                <a:ea typeface="Microsoft YaHei" panose="020B0503020204020204" pitchFamily="34" charset="-122"/>
                              </a:rPr>
                              <m:t>(</m:t>
                            </m:r>
                            <m:sSup>
                              <m:sSupPr>
                                <m:ctrlPr>
                                  <a:rPr kumimoji="1" lang="en-US" altLang="zh-CN" b="0" i="1" smtClean="0">
                                    <a:solidFill>
                                      <a:srgbClr val="42F7FF"/>
                                    </a:solidFill>
                                    <a:latin typeface="Cambria Math" panose="02040503050406030204" pitchFamily="18" charset="0"/>
                                    <a:ea typeface="Microsoft YaHei" panose="020B0503020204020204" pitchFamily="34" charset="-122"/>
                                  </a:rPr>
                                </m:ctrlPr>
                              </m:sSupPr>
                              <m:e>
                                <m:r>
                                  <a:rPr kumimoji="1" lang="en-US" altLang="zh-CN" b="0" i="1" smtClean="0">
                                    <a:solidFill>
                                      <a:srgbClr val="42F7FF"/>
                                    </a:solidFill>
                                    <a:latin typeface="Cambria Math" panose="02040503050406030204" pitchFamily="18" charset="0"/>
                                    <a:ea typeface="Microsoft YaHei" panose="020B0503020204020204" pitchFamily="34" charset="-122"/>
                                  </a:rPr>
                                  <m:t>𝑠</m:t>
                                </m:r>
                              </m:e>
                              <m:sup>
                                <m:r>
                                  <a:rPr kumimoji="1" lang="en-US" altLang="zh-CN" b="0" i="1" smtClean="0">
                                    <a:solidFill>
                                      <a:srgbClr val="42F7FF"/>
                                    </a:solidFill>
                                    <a:latin typeface="Cambria Math" panose="02040503050406030204" pitchFamily="18" charset="0"/>
                                    <a:ea typeface="Microsoft YaHei" panose="020B0503020204020204" pitchFamily="34" charset="-122"/>
                                  </a:rPr>
                                  <m:t>′</m:t>
                                </m:r>
                              </m:sup>
                            </m:sSup>
                            <m:r>
                              <a:rPr kumimoji="1" lang="en-US" altLang="zh-CN" b="0" i="1" smtClean="0">
                                <a:solidFill>
                                  <a:srgbClr val="42F7FF"/>
                                </a:solidFill>
                                <a:latin typeface="Cambria Math" panose="02040503050406030204" pitchFamily="18" charset="0"/>
                                <a:ea typeface="Microsoft YaHei" panose="020B0503020204020204" pitchFamily="34" charset="-122"/>
                              </a:rPr>
                              <m:t>|</m:t>
                            </m:r>
                            <m:r>
                              <a:rPr kumimoji="1" lang="en-US" altLang="zh-CN" b="0" i="1" smtClean="0">
                                <a:solidFill>
                                  <a:srgbClr val="42F7FF"/>
                                </a:solidFill>
                                <a:latin typeface="Cambria Math" panose="02040503050406030204" pitchFamily="18" charset="0"/>
                                <a:ea typeface="Microsoft YaHei" panose="020B0503020204020204" pitchFamily="34" charset="-122"/>
                              </a:rPr>
                              <m:t>𝑠</m:t>
                            </m:r>
                            <m:r>
                              <a:rPr kumimoji="1" lang="en-US" altLang="zh-CN" b="0" i="1" smtClean="0">
                                <a:solidFill>
                                  <a:srgbClr val="42F7FF"/>
                                </a:solidFill>
                                <a:latin typeface="Cambria Math" panose="02040503050406030204" pitchFamily="18" charset="0"/>
                                <a:ea typeface="Microsoft YaHei" panose="020B0503020204020204" pitchFamily="34" charset="-122"/>
                              </a:rPr>
                              <m:t>,</m:t>
                            </m:r>
                            <m:r>
                              <a:rPr kumimoji="1" lang="en-US" altLang="zh-CN" b="0" i="1" smtClean="0">
                                <a:solidFill>
                                  <a:srgbClr val="42F7FF"/>
                                </a:solidFill>
                                <a:latin typeface="Cambria Math" panose="02040503050406030204" pitchFamily="18" charset="0"/>
                                <a:ea typeface="Microsoft YaHei" panose="020B0503020204020204" pitchFamily="34" charset="-122"/>
                              </a:rPr>
                              <m:t>𝑎</m:t>
                            </m:r>
                            <m:r>
                              <a:rPr kumimoji="1" lang="en-US" altLang="zh-CN" b="0" i="1" smtClean="0">
                                <a:solidFill>
                                  <a:srgbClr val="42F7FF"/>
                                </a:solidFill>
                                <a:latin typeface="Cambria Math" panose="02040503050406030204" pitchFamily="18" charset="0"/>
                                <a:ea typeface="Microsoft YaHei" panose="020B0503020204020204" pitchFamily="34" charset="-122"/>
                              </a:rPr>
                              <m:t>)</m:t>
                            </m:r>
                            <m:nary>
                              <m:naryPr>
                                <m:chr m:val="∑"/>
                                <m:supHide m:val="on"/>
                                <m:ctrlPr>
                                  <a:rPr kumimoji="1" lang="en-US" altLang="zh-CN" b="0" i="1" smtClean="0">
                                    <a:solidFill>
                                      <a:srgbClr val="42F7FF"/>
                                    </a:solidFill>
                                    <a:latin typeface="Cambria Math" panose="02040503050406030204" pitchFamily="18" charset="0"/>
                                    <a:ea typeface="Microsoft YaHei" panose="020B0503020204020204" pitchFamily="34" charset="-122"/>
                                  </a:rPr>
                                </m:ctrlPr>
                              </m:naryPr>
                              <m:sub>
                                <m:sSup>
                                  <m:sSupPr>
                                    <m:ctrlPr>
                                      <a:rPr kumimoji="1" lang="en-US" altLang="zh-CN" b="0" i="1" smtClean="0">
                                        <a:solidFill>
                                          <a:srgbClr val="42F7FF"/>
                                        </a:solidFill>
                                        <a:latin typeface="Cambria Math" panose="02040503050406030204" pitchFamily="18" charset="0"/>
                                        <a:ea typeface="Microsoft YaHei" panose="020B0503020204020204" pitchFamily="34" charset="-122"/>
                                      </a:rPr>
                                    </m:ctrlPr>
                                  </m:sSupPr>
                                  <m:e>
                                    <m:r>
                                      <m:rPr>
                                        <m:brk m:alnAt="7"/>
                                      </m:rPr>
                                      <a:rPr kumimoji="1" lang="en-US" altLang="zh-CN" b="0" i="1" smtClean="0">
                                        <a:solidFill>
                                          <a:srgbClr val="42F7FF"/>
                                        </a:solidFill>
                                        <a:latin typeface="Cambria Math" panose="02040503050406030204" pitchFamily="18" charset="0"/>
                                        <a:ea typeface="Microsoft YaHei" panose="020B0503020204020204" pitchFamily="34" charset="-122"/>
                                      </a:rPr>
                                      <m:t>𝑎</m:t>
                                    </m:r>
                                  </m:e>
                                  <m:sup>
                                    <m:r>
                                      <a:rPr kumimoji="1" lang="en-US" altLang="zh-CN" b="0" i="1" smtClean="0">
                                        <a:solidFill>
                                          <a:srgbClr val="42F7FF"/>
                                        </a:solidFill>
                                        <a:latin typeface="Cambria Math" panose="02040503050406030204" pitchFamily="18" charset="0"/>
                                        <a:ea typeface="Microsoft YaHei" panose="020B0503020204020204" pitchFamily="34" charset="-122"/>
                                      </a:rPr>
                                      <m:t>′</m:t>
                                    </m:r>
                                  </m:sup>
                                </m:sSup>
                                <m:r>
                                  <a:rPr kumimoji="1" lang="en-US" altLang="zh-CN" b="0" i="1" smtClean="0">
                                    <a:solidFill>
                                      <a:srgbClr val="42F7FF"/>
                                    </a:solidFill>
                                    <a:latin typeface="Cambria Math" panose="02040503050406030204" pitchFamily="18" charset="0"/>
                                    <a:ea typeface="Microsoft YaHei" panose="020B0503020204020204" pitchFamily="34" charset="-122"/>
                                  </a:rPr>
                                  <m:t>∈</m:t>
                                </m:r>
                                <m:r>
                                  <a:rPr kumimoji="1" lang="en-US" altLang="zh-CN" b="0" i="1" smtClean="0">
                                    <a:solidFill>
                                      <a:srgbClr val="42F7FF"/>
                                    </a:solidFill>
                                    <a:latin typeface="Cambria Math" panose="02040503050406030204" pitchFamily="18" charset="0"/>
                                    <a:ea typeface="Microsoft YaHei" panose="020B0503020204020204" pitchFamily="34" charset="-122"/>
                                  </a:rPr>
                                  <m:t>𝐴</m:t>
                                </m:r>
                              </m:sub>
                              <m:sup/>
                              <m:e>
                                <m:r>
                                  <a:rPr kumimoji="1" lang="en-US" altLang="zh-CN" b="0" i="1" smtClean="0">
                                    <a:solidFill>
                                      <a:srgbClr val="42F7FF"/>
                                    </a:solidFill>
                                    <a:latin typeface="Cambria Math" panose="02040503050406030204" pitchFamily="18" charset="0"/>
                                    <a:ea typeface="Microsoft YaHei" panose="020B0503020204020204" pitchFamily="34" charset="-122"/>
                                  </a:rPr>
                                  <m:t>𝜋</m:t>
                                </m:r>
                                <m:d>
                                  <m:dPr>
                                    <m:ctrlPr>
                                      <a:rPr kumimoji="1" lang="en-US" altLang="zh-CN" b="0" i="1" smtClean="0">
                                        <a:solidFill>
                                          <a:srgbClr val="42F7FF"/>
                                        </a:solidFill>
                                        <a:latin typeface="Cambria Math" panose="02040503050406030204" pitchFamily="18" charset="0"/>
                                        <a:ea typeface="Microsoft YaHei" panose="020B0503020204020204" pitchFamily="34" charset="-122"/>
                                      </a:rPr>
                                    </m:ctrlPr>
                                  </m:dPr>
                                  <m:e>
                                    <m:sSup>
                                      <m:sSupPr>
                                        <m:ctrlPr>
                                          <a:rPr kumimoji="1" lang="en-US" altLang="zh-CN" b="0" i="1" smtClean="0">
                                            <a:solidFill>
                                              <a:srgbClr val="42F7FF"/>
                                            </a:solidFill>
                                            <a:latin typeface="Cambria Math" panose="02040503050406030204" pitchFamily="18" charset="0"/>
                                            <a:ea typeface="Microsoft YaHei" panose="020B0503020204020204" pitchFamily="34" charset="-122"/>
                                          </a:rPr>
                                        </m:ctrlPr>
                                      </m:sSupPr>
                                      <m:e>
                                        <m:r>
                                          <a:rPr kumimoji="1" lang="en-US" altLang="zh-CN" b="0" i="1" smtClean="0">
                                            <a:solidFill>
                                              <a:srgbClr val="42F7FF"/>
                                            </a:solidFill>
                                            <a:latin typeface="Cambria Math" panose="02040503050406030204" pitchFamily="18" charset="0"/>
                                            <a:ea typeface="Microsoft YaHei" panose="020B0503020204020204" pitchFamily="34" charset="-122"/>
                                          </a:rPr>
                                          <m:t>𝑎</m:t>
                                        </m:r>
                                      </m:e>
                                      <m:sup>
                                        <m:r>
                                          <a:rPr kumimoji="1" lang="en-US" altLang="zh-CN" b="0" i="1" smtClean="0">
                                            <a:solidFill>
                                              <a:srgbClr val="42F7FF"/>
                                            </a:solidFill>
                                            <a:latin typeface="Cambria Math" panose="02040503050406030204" pitchFamily="18" charset="0"/>
                                            <a:ea typeface="Microsoft YaHei" panose="020B0503020204020204" pitchFamily="34" charset="-122"/>
                                          </a:rPr>
                                          <m:t>′</m:t>
                                        </m:r>
                                      </m:sup>
                                    </m:sSup>
                                  </m:e>
                                  <m:e>
                                    <m:sSup>
                                      <m:sSupPr>
                                        <m:ctrlPr>
                                          <a:rPr kumimoji="1" lang="en-US" altLang="zh-CN" b="0" i="1" smtClean="0">
                                            <a:solidFill>
                                              <a:srgbClr val="42F7FF"/>
                                            </a:solidFill>
                                            <a:latin typeface="Cambria Math" panose="02040503050406030204" pitchFamily="18" charset="0"/>
                                            <a:ea typeface="Microsoft YaHei" panose="020B0503020204020204" pitchFamily="34" charset="-122"/>
                                          </a:rPr>
                                        </m:ctrlPr>
                                      </m:sSupPr>
                                      <m:e>
                                        <m:r>
                                          <a:rPr kumimoji="1" lang="en-US" altLang="zh-CN" b="0" i="1" smtClean="0">
                                            <a:solidFill>
                                              <a:srgbClr val="42F7FF"/>
                                            </a:solidFill>
                                            <a:latin typeface="Cambria Math" panose="02040503050406030204" pitchFamily="18" charset="0"/>
                                            <a:ea typeface="Microsoft YaHei" panose="020B0503020204020204" pitchFamily="34" charset="-122"/>
                                          </a:rPr>
                                          <m:t>𝑠</m:t>
                                        </m:r>
                                      </m:e>
                                      <m:sup>
                                        <m:r>
                                          <a:rPr kumimoji="1" lang="en-US" altLang="zh-CN" b="0" i="1" smtClean="0">
                                            <a:solidFill>
                                              <a:srgbClr val="42F7FF"/>
                                            </a:solidFill>
                                            <a:latin typeface="Cambria Math" panose="02040503050406030204" pitchFamily="18" charset="0"/>
                                            <a:ea typeface="Microsoft YaHei" panose="020B0503020204020204" pitchFamily="34" charset="-122"/>
                                          </a:rPr>
                                          <m:t>′</m:t>
                                        </m:r>
                                      </m:sup>
                                    </m:sSup>
                                  </m:e>
                                </m:d>
                                <m:sSup>
                                  <m:sSupPr>
                                    <m:ctrlPr>
                                      <a:rPr kumimoji="1" lang="en-US" altLang="zh-CN" b="0" i="1" smtClean="0">
                                        <a:solidFill>
                                          <a:srgbClr val="42F7FF"/>
                                        </a:solidFill>
                                        <a:latin typeface="Cambria Math" panose="02040503050406030204" pitchFamily="18" charset="0"/>
                                        <a:ea typeface="Microsoft YaHei" panose="020B0503020204020204" pitchFamily="34" charset="-122"/>
                                      </a:rPr>
                                    </m:ctrlPr>
                                  </m:sSupPr>
                                  <m:e>
                                    <m:r>
                                      <a:rPr kumimoji="1" lang="en-US" altLang="zh-CN" b="0" i="1" smtClean="0">
                                        <a:solidFill>
                                          <a:srgbClr val="42F7FF"/>
                                        </a:solidFill>
                                        <a:latin typeface="Cambria Math" panose="02040503050406030204" pitchFamily="18" charset="0"/>
                                        <a:ea typeface="Microsoft YaHei" panose="020B0503020204020204" pitchFamily="34" charset="-122"/>
                                      </a:rPr>
                                      <m:t>𝑞</m:t>
                                    </m:r>
                                  </m:e>
                                  <m:sup>
                                    <m:r>
                                      <a:rPr kumimoji="1" lang="en-US" altLang="zh-CN" b="0" i="1" smtClean="0">
                                        <a:solidFill>
                                          <a:srgbClr val="42F7FF"/>
                                        </a:solidFill>
                                        <a:latin typeface="Cambria Math" panose="02040503050406030204" pitchFamily="18" charset="0"/>
                                        <a:ea typeface="Microsoft YaHei" panose="020B0503020204020204" pitchFamily="34" charset="-122"/>
                                      </a:rPr>
                                      <m:t>𝜋</m:t>
                                    </m:r>
                                  </m:sup>
                                </m:sSup>
                                <m:r>
                                  <a:rPr kumimoji="1" lang="en-US" altLang="zh-CN" b="0" i="1" smtClean="0">
                                    <a:solidFill>
                                      <a:srgbClr val="42F7FF"/>
                                    </a:solidFill>
                                    <a:latin typeface="Cambria Math" panose="02040503050406030204" pitchFamily="18" charset="0"/>
                                    <a:ea typeface="Microsoft YaHei" panose="020B0503020204020204" pitchFamily="34" charset="-122"/>
                                  </a:rPr>
                                  <m:t>(</m:t>
                                </m:r>
                                <m:sSup>
                                  <m:sSupPr>
                                    <m:ctrlPr>
                                      <a:rPr kumimoji="1" lang="en-US" altLang="zh-CN" b="0" i="1" smtClean="0">
                                        <a:solidFill>
                                          <a:srgbClr val="42F7FF"/>
                                        </a:solidFill>
                                        <a:latin typeface="Cambria Math" panose="02040503050406030204" pitchFamily="18" charset="0"/>
                                        <a:ea typeface="Microsoft YaHei" panose="020B0503020204020204" pitchFamily="34" charset="-122"/>
                                      </a:rPr>
                                    </m:ctrlPr>
                                  </m:sSupPr>
                                  <m:e>
                                    <m:r>
                                      <a:rPr kumimoji="1" lang="en-US" altLang="zh-CN" b="0" i="1" smtClean="0">
                                        <a:solidFill>
                                          <a:srgbClr val="42F7FF"/>
                                        </a:solidFill>
                                        <a:latin typeface="Cambria Math" panose="02040503050406030204" pitchFamily="18" charset="0"/>
                                        <a:ea typeface="Microsoft YaHei" panose="020B0503020204020204" pitchFamily="34" charset="-122"/>
                                      </a:rPr>
                                      <m:t>𝑠</m:t>
                                    </m:r>
                                  </m:e>
                                  <m:sup>
                                    <m:r>
                                      <a:rPr kumimoji="1" lang="en-US" altLang="zh-CN" b="0" i="1" smtClean="0">
                                        <a:solidFill>
                                          <a:srgbClr val="42F7FF"/>
                                        </a:solidFill>
                                        <a:latin typeface="Cambria Math" panose="02040503050406030204" pitchFamily="18" charset="0"/>
                                        <a:ea typeface="Microsoft YaHei" panose="020B0503020204020204" pitchFamily="34" charset="-122"/>
                                      </a:rPr>
                                      <m:t>′</m:t>
                                    </m:r>
                                  </m:sup>
                                </m:sSup>
                                <m:r>
                                  <a:rPr kumimoji="1" lang="en-US" altLang="zh-CN" b="0" i="1" smtClean="0">
                                    <a:solidFill>
                                      <a:srgbClr val="42F7FF"/>
                                    </a:solidFill>
                                    <a:latin typeface="Cambria Math" panose="02040503050406030204" pitchFamily="18" charset="0"/>
                                    <a:ea typeface="Microsoft YaHei" panose="020B0503020204020204" pitchFamily="34" charset="-122"/>
                                  </a:rPr>
                                  <m:t>,</m:t>
                                </m:r>
                                <m:sSup>
                                  <m:sSupPr>
                                    <m:ctrlPr>
                                      <a:rPr kumimoji="1" lang="en-US" altLang="zh-CN" b="0" i="1" smtClean="0">
                                        <a:solidFill>
                                          <a:srgbClr val="42F7FF"/>
                                        </a:solidFill>
                                        <a:latin typeface="Cambria Math" panose="02040503050406030204" pitchFamily="18" charset="0"/>
                                        <a:ea typeface="Microsoft YaHei" panose="020B0503020204020204" pitchFamily="34" charset="-122"/>
                                      </a:rPr>
                                    </m:ctrlPr>
                                  </m:sSupPr>
                                  <m:e>
                                    <m:r>
                                      <a:rPr kumimoji="1" lang="en-US" altLang="zh-CN" b="0" i="1" smtClean="0">
                                        <a:solidFill>
                                          <a:srgbClr val="42F7FF"/>
                                        </a:solidFill>
                                        <a:latin typeface="Cambria Math" panose="02040503050406030204" pitchFamily="18" charset="0"/>
                                        <a:ea typeface="Microsoft YaHei" panose="020B0503020204020204" pitchFamily="34" charset="-122"/>
                                      </a:rPr>
                                      <m:t>𝑎</m:t>
                                    </m:r>
                                  </m:e>
                                  <m:sup>
                                    <m:r>
                                      <a:rPr kumimoji="1" lang="en-US" altLang="zh-CN" b="0" i="1" smtClean="0">
                                        <a:solidFill>
                                          <a:srgbClr val="42F7FF"/>
                                        </a:solidFill>
                                        <a:latin typeface="Cambria Math" panose="02040503050406030204" pitchFamily="18" charset="0"/>
                                        <a:ea typeface="Microsoft YaHei" panose="020B0503020204020204" pitchFamily="34" charset="-122"/>
                                      </a:rPr>
                                      <m:t>′</m:t>
                                    </m:r>
                                  </m:sup>
                                </m:sSup>
                                <m:r>
                                  <a:rPr kumimoji="1" lang="en-US" altLang="zh-CN" b="0" i="1" smtClean="0">
                                    <a:solidFill>
                                      <a:srgbClr val="42F7FF"/>
                                    </a:solidFill>
                                    <a:latin typeface="Cambria Math" panose="02040503050406030204" pitchFamily="18" charset="0"/>
                                    <a:ea typeface="Microsoft YaHei" panose="020B0503020204020204" pitchFamily="34" charset="-122"/>
                                  </a:rPr>
                                  <m:t>)</m:t>
                                </m:r>
                              </m:e>
                            </m:nary>
                          </m:e>
                        </m:nary>
                      </m:oMath>
                    </m:oMathPara>
                  </a14:m>
                  <a:endParaRPr lang="zh-CN" altLang="en-US" dirty="0"/>
                </a:p>
              </p:txBody>
            </p:sp>
          </mc:Choice>
          <mc:Fallback xmlns="">
            <p:sp>
              <p:nvSpPr>
                <p:cNvPr id="19" name="矩形 18">
                  <a:extLst>
                    <a:ext uri="{FF2B5EF4-FFF2-40B4-BE49-F238E27FC236}">
                      <a16:creationId xmlns:a16="http://schemas.microsoft.com/office/drawing/2014/main" id="{AA150330-ABEC-D349-8A8E-F718F83BA16F}"/>
                    </a:ext>
                  </a:extLst>
                </p:cNvPr>
                <p:cNvSpPr>
                  <a:spLocks noRot="1" noChangeAspect="1" noMove="1" noResize="1" noEditPoints="1" noAdjustHandles="1" noChangeArrowheads="1" noChangeShapeType="1" noTextEdit="1"/>
                </p:cNvSpPr>
                <p:nvPr/>
              </p:nvSpPr>
              <p:spPr>
                <a:xfrm>
                  <a:off x="3341190" y="5119442"/>
                  <a:ext cx="5123839" cy="774058"/>
                </a:xfrm>
                <a:prstGeom prst="rect">
                  <a:avLst/>
                </a:prstGeom>
                <a:blipFill>
                  <a:blip r:embed="rId8"/>
                  <a:stretch>
                    <a:fillRect/>
                  </a:stretch>
                </a:blipFill>
              </p:spPr>
              <p:txBody>
                <a:bodyPr/>
                <a:lstStyle/>
                <a:p>
                  <a:r>
                    <a:rPr lang="zh-CN" altLang="en-US">
                      <a:noFill/>
                    </a:rPr>
                    <a:t> </a:t>
                  </a:r>
                </a:p>
              </p:txBody>
            </p:sp>
          </mc:Fallback>
        </mc:AlternateContent>
      </p:grpSp>
      <p:pic>
        <p:nvPicPr>
          <p:cNvPr id="11" name="图片 10">
            <a:extLst>
              <a:ext uri="{FF2B5EF4-FFF2-40B4-BE49-F238E27FC236}">
                <a16:creationId xmlns:a16="http://schemas.microsoft.com/office/drawing/2014/main" id="{CDCC00B4-B900-44C3-ABEE-B058C4B4DE09}"/>
              </a:ext>
            </a:extLst>
          </p:cNvPr>
          <p:cNvPicPr>
            <a:picLocks noChangeAspect="1"/>
          </p:cNvPicPr>
          <p:nvPr/>
        </p:nvPicPr>
        <p:blipFill>
          <a:blip r:embed="rId9"/>
          <a:stretch>
            <a:fillRect/>
          </a:stretch>
        </p:blipFill>
        <p:spPr>
          <a:xfrm>
            <a:off x="8303164" y="1447593"/>
            <a:ext cx="3774532" cy="2055563"/>
          </a:xfrm>
          <a:prstGeom prst="rect">
            <a:avLst/>
          </a:prstGeom>
        </p:spPr>
      </p:pic>
      <p:pic>
        <p:nvPicPr>
          <p:cNvPr id="13" name="图片 12">
            <a:extLst>
              <a:ext uri="{FF2B5EF4-FFF2-40B4-BE49-F238E27FC236}">
                <a16:creationId xmlns:a16="http://schemas.microsoft.com/office/drawing/2014/main" id="{29AE19DB-0580-42E3-8C13-4EE103DC283C}"/>
              </a:ext>
            </a:extLst>
          </p:cNvPr>
          <p:cNvPicPr>
            <a:picLocks noChangeAspect="1"/>
          </p:cNvPicPr>
          <p:nvPr/>
        </p:nvPicPr>
        <p:blipFill>
          <a:blip r:embed="rId10"/>
          <a:stretch>
            <a:fillRect/>
          </a:stretch>
        </p:blipFill>
        <p:spPr>
          <a:xfrm>
            <a:off x="8303165" y="4242637"/>
            <a:ext cx="3774533" cy="2129267"/>
          </a:xfrm>
          <a:prstGeom prst="rect">
            <a:avLst/>
          </a:prstGeom>
        </p:spPr>
      </p:pic>
    </p:spTree>
    <p:extLst>
      <p:ext uri="{BB962C8B-B14F-4D97-AF65-F5344CB8AC3E}">
        <p14:creationId xmlns:p14="http://schemas.microsoft.com/office/powerpoint/2010/main" val="13318443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044821" y="486096"/>
            <a:ext cx="4102406"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Decision Making in MDP</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463524"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214644"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0" name="组合 19">
            <a:extLst>
              <a:ext uri="{FF2B5EF4-FFF2-40B4-BE49-F238E27FC236}">
                <a16:creationId xmlns:a16="http://schemas.microsoft.com/office/drawing/2014/main" id="{C0F0E02A-3148-9F4E-9CC5-370097AC50A5}"/>
              </a:ext>
            </a:extLst>
          </p:cNvPr>
          <p:cNvGrpSpPr/>
          <p:nvPr/>
        </p:nvGrpSpPr>
        <p:grpSpPr>
          <a:xfrm>
            <a:off x="1201450" y="1650650"/>
            <a:ext cx="2918142" cy="514237"/>
            <a:chOff x="493189" y="2817428"/>
            <a:chExt cx="2918142" cy="514237"/>
          </a:xfrm>
        </p:grpSpPr>
        <p:sp>
          <p:nvSpPr>
            <p:cNvPr id="21" name="平行四边形 20">
              <a:extLst>
                <a:ext uri="{FF2B5EF4-FFF2-40B4-BE49-F238E27FC236}">
                  <a16:creationId xmlns:a16="http://schemas.microsoft.com/office/drawing/2014/main" id="{3A482FDF-1550-FC4D-A6CB-AD274022A5B1}"/>
                </a:ext>
              </a:extLst>
            </p:cNvPr>
            <p:cNvSpPr/>
            <p:nvPr/>
          </p:nvSpPr>
          <p:spPr>
            <a:xfrm>
              <a:off x="1033890" y="2897807"/>
              <a:ext cx="2377441" cy="375920"/>
            </a:xfrm>
            <a:prstGeom prst="parallelogram">
              <a:avLst/>
            </a:prstGeom>
            <a:gradFill flip="none" rotWithShape="1">
              <a:gsLst>
                <a:gs pos="31000">
                  <a:srgbClr val="00C2CC"/>
                </a:gs>
                <a:gs pos="100000">
                  <a:srgbClr val="00C2CC">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D2986E7D-5801-8E41-AF36-65952A784F54}"/>
                </a:ext>
              </a:extLst>
            </p:cNvPr>
            <p:cNvSpPr/>
            <p:nvPr/>
          </p:nvSpPr>
          <p:spPr>
            <a:xfrm>
              <a:off x="684565" y="2826687"/>
              <a:ext cx="504978" cy="504978"/>
            </a:xfrm>
            <a:prstGeom prst="ellipse">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7D37511-FC63-9A45-B2A5-406D3BFB8CFD}"/>
                </a:ext>
              </a:extLst>
            </p:cNvPr>
            <p:cNvSpPr/>
            <p:nvPr/>
          </p:nvSpPr>
          <p:spPr>
            <a:xfrm>
              <a:off x="1290638" y="2847428"/>
              <a:ext cx="2058972" cy="461665"/>
            </a:xfrm>
            <a:prstGeom prst="rect">
              <a:avLst/>
            </a:prstGeom>
          </p:spPr>
          <p:txBody>
            <a:bodyPr wrap="square">
              <a:spAutoFit/>
            </a:bodyPr>
            <a:lstStyle/>
            <a:p>
              <a:pPr defTabSz="474035"/>
              <a:r>
                <a:rPr lang="en-US" altLang="zh-CN" sz="2400" dirty="0">
                  <a:solidFill>
                    <a:schemeClr val="bg1"/>
                  </a:solidFill>
                  <a:latin typeface="Abadi" panose="020B0604020104020204" pitchFamily="34" charset="0"/>
                  <a:cs typeface="Calibri" charset="0"/>
                </a:rPr>
                <a:t>Prediction</a:t>
              </a:r>
            </a:p>
          </p:txBody>
        </p:sp>
        <p:sp>
          <p:nvSpPr>
            <p:cNvPr id="24" name="平行四边形 23">
              <a:extLst>
                <a:ext uri="{FF2B5EF4-FFF2-40B4-BE49-F238E27FC236}">
                  <a16:creationId xmlns:a16="http://schemas.microsoft.com/office/drawing/2014/main" id="{102EDFC4-B86A-3749-8337-65B3B5690D89}"/>
                </a:ext>
              </a:extLst>
            </p:cNvPr>
            <p:cNvSpPr/>
            <p:nvPr/>
          </p:nvSpPr>
          <p:spPr>
            <a:xfrm>
              <a:off x="493190" y="2897807"/>
              <a:ext cx="849566" cy="375920"/>
            </a:xfrm>
            <a:prstGeom prst="parallelogram">
              <a:avLst>
                <a:gd name="adj" fmla="val 0"/>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直角三角形 24">
              <a:extLst>
                <a:ext uri="{FF2B5EF4-FFF2-40B4-BE49-F238E27FC236}">
                  <a16:creationId xmlns:a16="http://schemas.microsoft.com/office/drawing/2014/main" id="{272117C2-D6B1-BC4A-907B-CA366447F37B}"/>
                </a:ext>
              </a:extLst>
            </p:cNvPr>
            <p:cNvSpPr/>
            <p:nvPr/>
          </p:nvSpPr>
          <p:spPr>
            <a:xfrm flipH="1">
              <a:off x="493189" y="2817428"/>
              <a:ext cx="149542" cy="81788"/>
            </a:xfrm>
            <a:prstGeom prst="rtTriangle">
              <a:avLst/>
            </a:prstGeom>
            <a:solidFill>
              <a:srgbClr val="00C2C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图形 2">
              <a:extLst>
                <a:ext uri="{FF2B5EF4-FFF2-40B4-BE49-F238E27FC236}">
                  <a16:creationId xmlns:a16="http://schemas.microsoft.com/office/drawing/2014/main" id="{978529E8-8230-2941-8852-9D04FF680523}"/>
                </a:ext>
              </a:extLst>
            </p:cNvPr>
            <p:cNvGrpSpPr/>
            <p:nvPr/>
          </p:nvGrpSpPr>
          <p:grpSpPr>
            <a:xfrm>
              <a:off x="776328" y="2921696"/>
              <a:ext cx="321452" cy="314959"/>
              <a:chOff x="3754657" y="3796110"/>
              <a:chExt cx="685992" cy="672136"/>
            </a:xfrm>
            <a:solidFill>
              <a:schemeClr val="bg1"/>
            </a:solidFill>
          </p:grpSpPr>
          <p:sp>
            <p:nvSpPr>
              <p:cNvPr id="27" name="任意多边形: 形状 117">
                <a:extLst>
                  <a:ext uri="{FF2B5EF4-FFF2-40B4-BE49-F238E27FC236}">
                    <a16:creationId xmlns:a16="http://schemas.microsoft.com/office/drawing/2014/main" id="{7982735C-7B31-C44F-B97A-A5B4EB9657D4}"/>
                  </a:ext>
                </a:extLst>
              </p:cNvPr>
              <p:cNvSpPr/>
              <p:nvPr/>
            </p:nvSpPr>
            <p:spPr>
              <a:xfrm>
                <a:off x="3998109" y="3796110"/>
                <a:ext cx="442540" cy="428764"/>
              </a:xfrm>
              <a:custGeom>
                <a:avLst/>
                <a:gdLst>
                  <a:gd name="connsiteX0" fmla="*/ 119313 w 442540"/>
                  <a:gd name="connsiteY0" fmla="*/ 280966 h 428764"/>
                  <a:gd name="connsiteX1" fmla="*/ 79309 w 442540"/>
                  <a:gd name="connsiteY1" fmla="*/ 270147 h 428764"/>
                  <a:gd name="connsiteX2" fmla="*/ 0 w 442540"/>
                  <a:gd name="connsiteY2" fmla="*/ 349456 h 428764"/>
                  <a:gd name="connsiteX3" fmla="*/ 79309 w 442540"/>
                  <a:gd name="connsiteY3" fmla="*/ 428765 h 428764"/>
                  <a:gd name="connsiteX4" fmla="*/ 158617 w 442540"/>
                  <a:gd name="connsiteY4" fmla="*/ 349456 h 428764"/>
                  <a:gd name="connsiteX5" fmla="*/ 150523 w 442540"/>
                  <a:gd name="connsiteY5" fmla="*/ 314433 h 428764"/>
                  <a:gd name="connsiteX6" fmla="*/ 327041 w 442540"/>
                  <a:gd name="connsiteY6" fmla="*/ 137915 h 428764"/>
                  <a:gd name="connsiteX7" fmla="*/ 351246 w 442540"/>
                  <a:gd name="connsiteY7" fmla="*/ 158306 h 428764"/>
                  <a:gd name="connsiteX8" fmla="*/ 442541 w 442540"/>
                  <a:gd name="connsiteY8" fmla="*/ 72226 h 428764"/>
                  <a:gd name="connsiteX9" fmla="*/ 374595 w 442540"/>
                  <a:gd name="connsiteY9" fmla="*/ 64910 h 428764"/>
                  <a:gd name="connsiteX10" fmla="*/ 365801 w 442540"/>
                  <a:gd name="connsiteY10" fmla="*/ 0 h 428764"/>
                  <a:gd name="connsiteX11" fmla="*/ 274428 w 442540"/>
                  <a:gd name="connsiteY11" fmla="*/ 86080 h 428764"/>
                  <a:gd name="connsiteX12" fmla="*/ 294586 w 442540"/>
                  <a:gd name="connsiteY12" fmla="*/ 105537 h 428764"/>
                  <a:gd name="connsiteX13" fmla="*/ 119313 w 442540"/>
                  <a:gd name="connsiteY13" fmla="*/ 280966 h 4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540" h="428764">
                    <a:moveTo>
                      <a:pt x="119313" y="280966"/>
                    </a:moveTo>
                    <a:cubicBezTo>
                      <a:pt x="107561" y="274117"/>
                      <a:pt x="93941" y="270147"/>
                      <a:pt x="79309" y="270147"/>
                    </a:cubicBezTo>
                    <a:cubicBezTo>
                      <a:pt x="35490" y="270147"/>
                      <a:pt x="0" y="305638"/>
                      <a:pt x="0" y="349456"/>
                    </a:cubicBezTo>
                    <a:cubicBezTo>
                      <a:pt x="0" y="393274"/>
                      <a:pt x="35490" y="428765"/>
                      <a:pt x="79309" y="428765"/>
                    </a:cubicBezTo>
                    <a:cubicBezTo>
                      <a:pt x="123127" y="428765"/>
                      <a:pt x="158617" y="393274"/>
                      <a:pt x="158617" y="349456"/>
                    </a:cubicBezTo>
                    <a:cubicBezTo>
                      <a:pt x="158617" y="336925"/>
                      <a:pt x="155660" y="325018"/>
                      <a:pt x="150523" y="314433"/>
                    </a:cubicBezTo>
                    <a:lnTo>
                      <a:pt x="327041" y="137915"/>
                    </a:lnTo>
                    <a:lnTo>
                      <a:pt x="351246" y="158306"/>
                    </a:lnTo>
                    <a:lnTo>
                      <a:pt x="442541" y="72226"/>
                    </a:lnTo>
                    <a:lnTo>
                      <a:pt x="374595" y="64910"/>
                    </a:lnTo>
                    <a:lnTo>
                      <a:pt x="365801" y="0"/>
                    </a:lnTo>
                    <a:lnTo>
                      <a:pt x="274428" y="86080"/>
                    </a:lnTo>
                    <a:lnTo>
                      <a:pt x="294586" y="105537"/>
                    </a:lnTo>
                    <a:lnTo>
                      <a:pt x="119313" y="280966"/>
                    </a:lnTo>
                    <a:close/>
                  </a:path>
                </a:pathLst>
              </a:custGeom>
              <a:grpFill/>
              <a:ln w="972" cap="flat">
                <a:noFill/>
                <a:prstDash val="solid"/>
                <a:miter/>
              </a:ln>
            </p:spPr>
            <p:txBody>
              <a:bodyPr rtlCol="0" anchor="ctr"/>
              <a:lstStyle/>
              <a:p>
                <a:endParaRPr lang="zh-CN" altLang="en-US"/>
              </a:p>
            </p:txBody>
          </p:sp>
          <p:sp>
            <p:nvSpPr>
              <p:cNvPr id="28" name="任意多边形: 形状 118">
                <a:extLst>
                  <a:ext uri="{FF2B5EF4-FFF2-40B4-BE49-F238E27FC236}">
                    <a16:creationId xmlns:a16="http://schemas.microsoft.com/office/drawing/2014/main" id="{D17D2CBC-B33C-FB48-8580-49EB116353B9}"/>
                  </a:ext>
                </a:extLst>
              </p:cNvPr>
              <p:cNvSpPr/>
              <p:nvPr/>
            </p:nvSpPr>
            <p:spPr>
              <a:xfrm>
                <a:off x="3754657" y="3822882"/>
                <a:ext cx="645443" cy="645364"/>
              </a:xfrm>
              <a:custGeom>
                <a:avLst/>
                <a:gdLst>
                  <a:gd name="connsiteX0" fmla="*/ 547845 w 645443"/>
                  <a:gd name="connsiteY0" fmla="*/ 161730 h 645365"/>
                  <a:gd name="connsiteX1" fmla="*/ 599680 w 645443"/>
                  <a:gd name="connsiteY1" fmla="*/ 322760 h 645365"/>
                  <a:gd name="connsiteX2" fmla="*/ 322761 w 645443"/>
                  <a:gd name="connsiteY2" fmla="*/ 599679 h 645365"/>
                  <a:gd name="connsiteX3" fmla="*/ 45764 w 645443"/>
                  <a:gd name="connsiteY3" fmla="*/ 322760 h 645365"/>
                  <a:gd name="connsiteX4" fmla="*/ 322761 w 645443"/>
                  <a:gd name="connsiteY4" fmla="*/ 45764 h 645365"/>
                  <a:gd name="connsiteX5" fmla="*/ 483012 w 645443"/>
                  <a:gd name="connsiteY5" fmla="*/ 97054 h 645365"/>
                  <a:gd name="connsiteX6" fmla="*/ 515779 w 645443"/>
                  <a:gd name="connsiteY6" fmla="*/ 64287 h 645365"/>
                  <a:gd name="connsiteX7" fmla="*/ 322761 w 645443"/>
                  <a:gd name="connsiteY7" fmla="*/ 0 h 645365"/>
                  <a:gd name="connsiteX8" fmla="*/ 0 w 645443"/>
                  <a:gd name="connsiteY8" fmla="*/ 322683 h 645365"/>
                  <a:gd name="connsiteX9" fmla="*/ 322761 w 645443"/>
                  <a:gd name="connsiteY9" fmla="*/ 645365 h 645365"/>
                  <a:gd name="connsiteX10" fmla="*/ 645443 w 645443"/>
                  <a:gd name="connsiteY10" fmla="*/ 322683 h 645365"/>
                  <a:gd name="connsiteX11" fmla="*/ 580611 w 645443"/>
                  <a:gd name="connsiteY11" fmla="*/ 128886 h 645365"/>
                  <a:gd name="connsiteX12" fmla="*/ 547845 w 645443"/>
                  <a:gd name="connsiteY12" fmla="*/ 161730 h 6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443" h="645365">
                    <a:moveTo>
                      <a:pt x="547845" y="161730"/>
                    </a:moveTo>
                    <a:cubicBezTo>
                      <a:pt x="580456" y="207105"/>
                      <a:pt x="599680" y="262754"/>
                      <a:pt x="599680" y="322760"/>
                    </a:cubicBezTo>
                    <a:cubicBezTo>
                      <a:pt x="599680" y="475463"/>
                      <a:pt x="475463" y="599679"/>
                      <a:pt x="322761" y="599679"/>
                    </a:cubicBezTo>
                    <a:cubicBezTo>
                      <a:pt x="170058" y="599679"/>
                      <a:pt x="45764" y="475463"/>
                      <a:pt x="45764" y="322760"/>
                    </a:cubicBezTo>
                    <a:cubicBezTo>
                      <a:pt x="45764" y="170058"/>
                      <a:pt x="170058" y="45764"/>
                      <a:pt x="322761" y="45764"/>
                    </a:cubicBezTo>
                    <a:cubicBezTo>
                      <a:pt x="382456" y="45764"/>
                      <a:pt x="437715" y="64832"/>
                      <a:pt x="483012" y="97054"/>
                    </a:cubicBezTo>
                    <a:lnTo>
                      <a:pt x="515779" y="64287"/>
                    </a:lnTo>
                    <a:cubicBezTo>
                      <a:pt x="461920" y="23972"/>
                      <a:pt x="395065" y="0"/>
                      <a:pt x="322761" y="0"/>
                    </a:cubicBezTo>
                    <a:cubicBezTo>
                      <a:pt x="144841" y="0"/>
                      <a:pt x="0" y="144764"/>
                      <a:pt x="0" y="322683"/>
                    </a:cubicBezTo>
                    <a:cubicBezTo>
                      <a:pt x="0" y="500602"/>
                      <a:pt x="144764" y="645365"/>
                      <a:pt x="322761" y="645365"/>
                    </a:cubicBezTo>
                    <a:cubicBezTo>
                      <a:pt x="500758" y="645365"/>
                      <a:pt x="645443" y="500602"/>
                      <a:pt x="645443" y="322683"/>
                    </a:cubicBezTo>
                    <a:cubicBezTo>
                      <a:pt x="645443" y="249990"/>
                      <a:pt x="621316" y="182900"/>
                      <a:pt x="580611" y="128886"/>
                    </a:cubicBezTo>
                    <a:lnTo>
                      <a:pt x="547845" y="161730"/>
                    </a:lnTo>
                    <a:close/>
                  </a:path>
                </a:pathLst>
              </a:custGeom>
              <a:grpFill/>
              <a:ln w="972" cap="flat">
                <a:noFill/>
                <a:prstDash val="solid"/>
                <a:miter/>
              </a:ln>
            </p:spPr>
            <p:txBody>
              <a:bodyPr rtlCol="0" anchor="ctr"/>
              <a:lstStyle/>
              <a:p>
                <a:endParaRPr lang="zh-CN" altLang="en-US" dirty="0"/>
              </a:p>
            </p:txBody>
          </p:sp>
          <p:sp>
            <p:nvSpPr>
              <p:cNvPr id="29" name="任意多边形: 形状 119">
                <a:extLst>
                  <a:ext uri="{FF2B5EF4-FFF2-40B4-BE49-F238E27FC236}">
                    <a16:creationId xmlns:a16="http://schemas.microsoft.com/office/drawing/2014/main" id="{3D59D15A-C226-A546-8DB8-F05EB20F6EEA}"/>
                  </a:ext>
                </a:extLst>
              </p:cNvPr>
              <p:cNvSpPr/>
              <p:nvPr/>
            </p:nvSpPr>
            <p:spPr>
              <a:xfrm>
                <a:off x="3874592" y="3942820"/>
                <a:ext cx="405649" cy="405649"/>
              </a:xfrm>
              <a:custGeom>
                <a:avLst/>
                <a:gdLst>
                  <a:gd name="connsiteX0" fmla="*/ 202825 w 405649"/>
                  <a:gd name="connsiteY0" fmla="*/ 45764 h 405649"/>
                  <a:gd name="connsiteX1" fmla="*/ 276141 w 405649"/>
                  <a:gd name="connsiteY1" fmla="*/ 64054 h 405649"/>
                  <a:gd name="connsiteX2" fmla="*/ 309685 w 405649"/>
                  <a:gd name="connsiteY2" fmla="*/ 30509 h 405649"/>
                  <a:gd name="connsiteX3" fmla="*/ 202825 w 405649"/>
                  <a:gd name="connsiteY3" fmla="*/ 0 h 405649"/>
                  <a:gd name="connsiteX4" fmla="*/ 0 w 405649"/>
                  <a:gd name="connsiteY4" fmla="*/ 202825 h 405649"/>
                  <a:gd name="connsiteX5" fmla="*/ 202825 w 405649"/>
                  <a:gd name="connsiteY5" fmla="*/ 405649 h 405649"/>
                  <a:gd name="connsiteX6" fmla="*/ 405650 w 405649"/>
                  <a:gd name="connsiteY6" fmla="*/ 202825 h 405649"/>
                  <a:gd name="connsiteX7" fmla="*/ 374595 w 405649"/>
                  <a:gd name="connsiteY7" fmla="*/ 95186 h 405649"/>
                  <a:gd name="connsiteX8" fmla="*/ 341129 w 405649"/>
                  <a:gd name="connsiteY8" fmla="*/ 128653 h 405649"/>
                  <a:gd name="connsiteX9" fmla="*/ 359808 w 405649"/>
                  <a:gd name="connsiteY9" fmla="*/ 202825 h 405649"/>
                  <a:gd name="connsiteX10" fmla="*/ 202825 w 405649"/>
                  <a:gd name="connsiteY10" fmla="*/ 359807 h 405649"/>
                  <a:gd name="connsiteX11" fmla="*/ 45842 w 405649"/>
                  <a:gd name="connsiteY11" fmla="*/ 202825 h 405649"/>
                  <a:gd name="connsiteX12" fmla="*/ 202825 w 405649"/>
                  <a:gd name="connsiteY12" fmla="*/ 45764 h 405649"/>
                  <a:gd name="connsiteX13" fmla="*/ 202825 w 405649"/>
                  <a:gd name="connsiteY13" fmla="*/ 45764 h 4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649" h="405649">
                    <a:moveTo>
                      <a:pt x="202825" y="45764"/>
                    </a:moveTo>
                    <a:cubicBezTo>
                      <a:pt x="229287" y="45764"/>
                      <a:pt x="254270" y="52379"/>
                      <a:pt x="276141" y="64054"/>
                    </a:cubicBezTo>
                    <a:lnTo>
                      <a:pt x="309685" y="30509"/>
                    </a:lnTo>
                    <a:cubicBezTo>
                      <a:pt x="278631" y="11208"/>
                      <a:pt x="242051" y="0"/>
                      <a:pt x="202825" y="0"/>
                    </a:cubicBezTo>
                    <a:cubicBezTo>
                      <a:pt x="90983" y="0"/>
                      <a:pt x="0" y="90983"/>
                      <a:pt x="0" y="202825"/>
                    </a:cubicBezTo>
                    <a:cubicBezTo>
                      <a:pt x="0" y="314666"/>
                      <a:pt x="90983" y="405649"/>
                      <a:pt x="202825" y="405649"/>
                    </a:cubicBezTo>
                    <a:cubicBezTo>
                      <a:pt x="314666" y="405649"/>
                      <a:pt x="405650" y="314666"/>
                      <a:pt x="405650" y="202825"/>
                    </a:cubicBezTo>
                    <a:cubicBezTo>
                      <a:pt x="405650" y="163287"/>
                      <a:pt x="394209" y="126396"/>
                      <a:pt x="374595" y="95186"/>
                    </a:cubicBezTo>
                    <a:lnTo>
                      <a:pt x="341129" y="128653"/>
                    </a:lnTo>
                    <a:cubicBezTo>
                      <a:pt x="353037" y="150756"/>
                      <a:pt x="359808" y="176051"/>
                      <a:pt x="359808" y="202825"/>
                    </a:cubicBezTo>
                    <a:cubicBezTo>
                      <a:pt x="359808" y="289371"/>
                      <a:pt x="289372" y="359807"/>
                      <a:pt x="202825" y="359807"/>
                    </a:cubicBezTo>
                    <a:cubicBezTo>
                      <a:pt x="116278" y="359807"/>
                      <a:pt x="45842" y="289371"/>
                      <a:pt x="45842" y="202825"/>
                    </a:cubicBezTo>
                    <a:cubicBezTo>
                      <a:pt x="45764" y="116190"/>
                      <a:pt x="116200" y="45764"/>
                      <a:pt x="202825" y="45764"/>
                    </a:cubicBezTo>
                    <a:lnTo>
                      <a:pt x="202825" y="45764"/>
                    </a:lnTo>
                    <a:close/>
                  </a:path>
                </a:pathLst>
              </a:custGeom>
              <a:grpFill/>
              <a:ln w="972" cap="flat">
                <a:noFill/>
                <a:prstDash val="solid"/>
                <a:miter/>
              </a:ln>
            </p:spPr>
            <p:txBody>
              <a:bodyPr rtlCol="0" anchor="ctr"/>
              <a:lstStyle/>
              <a:p>
                <a:endParaRPr lang="zh-CN" altLang="en-US"/>
              </a:p>
            </p:txBody>
          </p:sp>
        </p:grpSp>
      </p:grpSp>
      <p:grpSp>
        <p:nvGrpSpPr>
          <p:cNvPr id="30" name="组合 29">
            <a:extLst>
              <a:ext uri="{FF2B5EF4-FFF2-40B4-BE49-F238E27FC236}">
                <a16:creationId xmlns:a16="http://schemas.microsoft.com/office/drawing/2014/main" id="{882CB35F-3728-9B40-8600-E571E328ABD4}"/>
              </a:ext>
            </a:extLst>
          </p:cNvPr>
          <p:cNvGrpSpPr/>
          <p:nvPr/>
        </p:nvGrpSpPr>
        <p:grpSpPr>
          <a:xfrm>
            <a:off x="1201450" y="3873150"/>
            <a:ext cx="2918142" cy="514237"/>
            <a:chOff x="493189" y="2817428"/>
            <a:chExt cx="2918142" cy="514237"/>
          </a:xfrm>
        </p:grpSpPr>
        <p:sp>
          <p:nvSpPr>
            <p:cNvPr id="31" name="平行四边形 30">
              <a:extLst>
                <a:ext uri="{FF2B5EF4-FFF2-40B4-BE49-F238E27FC236}">
                  <a16:creationId xmlns:a16="http://schemas.microsoft.com/office/drawing/2014/main" id="{9D0C8BB7-7A65-DC45-9DAE-36E449ECA453}"/>
                </a:ext>
              </a:extLst>
            </p:cNvPr>
            <p:cNvSpPr/>
            <p:nvPr/>
          </p:nvSpPr>
          <p:spPr>
            <a:xfrm>
              <a:off x="1033890" y="2897807"/>
              <a:ext cx="2377441" cy="375920"/>
            </a:xfrm>
            <a:prstGeom prst="parallelogram">
              <a:avLst/>
            </a:prstGeom>
            <a:gradFill flip="none" rotWithShape="1">
              <a:gsLst>
                <a:gs pos="31000">
                  <a:srgbClr val="00C2CC"/>
                </a:gs>
                <a:gs pos="100000">
                  <a:srgbClr val="00C2CC">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7B62186C-B270-3446-B7F0-663793575767}"/>
                </a:ext>
              </a:extLst>
            </p:cNvPr>
            <p:cNvSpPr/>
            <p:nvPr/>
          </p:nvSpPr>
          <p:spPr>
            <a:xfrm>
              <a:off x="684565" y="2826687"/>
              <a:ext cx="504978" cy="504978"/>
            </a:xfrm>
            <a:prstGeom prst="ellipse">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50DFBA8E-288D-1B49-BCEE-9FE35208A272}"/>
                </a:ext>
              </a:extLst>
            </p:cNvPr>
            <p:cNvSpPr/>
            <p:nvPr/>
          </p:nvSpPr>
          <p:spPr>
            <a:xfrm>
              <a:off x="1290638" y="2847428"/>
              <a:ext cx="2058972" cy="461665"/>
            </a:xfrm>
            <a:prstGeom prst="rect">
              <a:avLst/>
            </a:prstGeom>
          </p:spPr>
          <p:txBody>
            <a:bodyPr wrap="square">
              <a:spAutoFit/>
            </a:bodyPr>
            <a:lstStyle/>
            <a:p>
              <a:pPr defTabSz="474035"/>
              <a:r>
                <a:rPr lang="en-US" altLang="zh-CN" sz="2400" dirty="0">
                  <a:solidFill>
                    <a:schemeClr val="bg1"/>
                  </a:solidFill>
                  <a:latin typeface="Abadi" panose="020B0604020104020204" pitchFamily="34" charset="0"/>
                  <a:cs typeface="Calibri" charset="0"/>
                </a:rPr>
                <a:t>Control</a:t>
              </a:r>
            </a:p>
          </p:txBody>
        </p:sp>
        <p:sp>
          <p:nvSpPr>
            <p:cNvPr id="34" name="平行四边形 33">
              <a:extLst>
                <a:ext uri="{FF2B5EF4-FFF2-40B4-BE49-F238E27FC236}">
                  <a16:creationId xmlns:a16="http://schemas.microsoft.com/office/drawing/2014/main" id="{C8B479D0-62DD-BC49-8FF3-A3BC5667111A}"/>
                </a:ext>
              </a:extLst>
            </p:cNvPr>
            <p:cNvSpPr/>
            <p:nvPr/>
          </p:nvSpPr>
          <p:spPr>
            <a:xfrm>
              <a:off x="493190" y="2897807"/>
              <a:ext cx="849566" cy="375920"/>
            </a:xfrm>
            <a:prstGeom prst="parallelogram">
              <a:avLst>
                <a:gd name="adj" fmla="val 0"/>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直角三角形 34">
              <a:extLst>
                <a:ext uri="{FF2B5EF4-FFF2-40B4-BE49-F238E27FC236}">
                  <a16:creationId xmlns:a16="http://schemas.microsoft.com/office/drawing/2014/main" id="{4CF48C08-5280-DB42-AF00-4464D2E61230}"/>
                </a:ext>
              </a:extLst>
            </p:cNvPr>
            <p:cNvSpPr/>
            <p:nvPr/>
          </p:nvSpPr>
          <p:spPr>
            <a:xfrm flipH="1">
              <a:off x="493189" y="2817428"/>
              <a:ext cx="149542" cy="81788"/>
            </a:xfrm>
            <a:prstGeom prst="rtTriangle">
              <a:avLst/>
            </a:prstGeom>
            <a:solidFill>
              <a:srgbClr val="00C2C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图形 2">
              <a:extLst>
                <a:ext uri="{FF2B5EF4-FFF2-40B4-BE49-F238E27FC236}">
                  <a16:creationId xmlns:a16="http://schemas.microsoft.com/office/drawing/2014/main" id="{9A249949-8AF5-6B41-8AAC-AE28512F462F}"/>
                </a:ext>
              </a:extLst>
            </p:cNvPr>
            <p:cNvGrpSpPr/>
            <p:nvPr/>
          </p:nvGrpSpPr>
          <p:grpSpPr>
            <a:xfrm>
              <a:off x="776328" y="2921696"/>
              <a:ext cx="321452" cy="314959"/>
              <a:chOff x="3754657" y="3796110"/>
              <a:chExt cx="685992" cy="672136"/>
            </a:xfrm>
            <a:solidFill>
              <a:schemeClr val="bg1"/>
            </a:solidFill>
          </p:grpSpPr>
          <p:sp>
            <p:nvSpPr>
              <p:cNvPr id="37" name="任意多边形: 形状 117">
                <a:extLst>
                  <a:ext uri="{FF2B5EF4-FFF2-40B4-BE49-F238E27FC236}">
                    <a16:creationId xmlns:a16="http://schemas.microsoft.com/office/drawing/2014/main" id="{195556CF-A52C-954B-912F-9B9C143618E5}"/>
                  </a:ext>
                </a:extLst>
              </p:cNvPr>
              <p:cNvSpPr/>
              <p:nvPr/>
            </p:nvSpPr>
            <p:spPr>
              <a:xfrm>
                <a:off x="3998109" y="3796110"/>
                <a:ext cx="442540" cy="428764"/>
              </a:xfrm>
              <a:custGeom>
                <a:avLst/>
                <a:gdLst>
                  <a:gd name="connsiteX0" fmla="*/ 119313 w 442540"/>
                  <a:gd name="connsiteY0" fmla="*/ 280966 h 428764"/>
                  <a:gd name="connsiteX1" fmla="*/ 79309 w 442540"/>
                  <a:gd name="connsiteY1" fmla="*/ 270147 h 428764"/>
                  <a:gd name="connsiteX2" fmla="*/ 0 w 442540"/>
                  <a:gd name="connsiteY2" fmla="*/ 349456 h 428764"/>
                  <a:gd name="connsiteX3" fmla="*/ 79309 w 442540"/>
                  <a:gd name="connsiteY3" fmla="*/ 428765 h 428764"/>
                  <a:gd name="connsiteX4" fmla="*/ 158617 w 442540"/>
                  <a:gd name="connsiteY4" fmla="*/ 349456 h 428764"/>
                  <a:gd name="connsiteX5" fmla="*/ 150523 w 442540"/>
                  <a:gd name="connsiteY5" fmla="*/ 314433 h 428764"/>
                  <a:gd name="connsiteX6" fmla="*/ 327041 w 442540"/>
                  <a:gd name="connsiteY6" fmla="*/ 137915 h 428764"/>
                  <a:gd name="connsiteX7" fmla="*/ 351246 w 442540"/>
                  <a:gd name="connsiteY7" fmla="*/ 158306 h 428764"/>
                  <a:gd name="connsiteX8" fmla="*/ 442541 w 442540"/>
                  <a:gd name="connsiteY8" fmla="*/ 72226 h 428764"/>
                  <a:gd name="connsiteX9" fmla="*/ 374595 w 442540"/>
                  <a:gd name="connsiteY9" fmla="*/ 64910 h 428764"/>
                  <a:gd name="connsiteX10" fmla="*/ 365801 w 442540"/>
                  <a:gd name="connsiteY10" fmla="*/ 0 h 428764"/>
                  <a:gd name="connsiteX11" fmla="*/ 274428 w 442540"/>
                  <a:gd name="connsiteY11" fmla="*/ 86080 h 428764"/>
                  <a:gd name="connsiteX12" fmla="*/ 294586 w 442540"/>
                  <a:gd name="connsiteY12" fmla="*/ 105537 h 428764"/>
                  <a:gd name="connsiteX13" fmla="*/ 119313 w 442540"/>
                  <a:gd name="connsiteY13" fmla="*/ 280966 h 4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540" h="428764">
                    <a:moveTo>
                      <a:pt x="119313" y="280966"/>
                    </a:moveTo>
                    <a:cubicBezTo>
                      <a:pt x="107561" y="274117"/>
                      <a:pt x="93941" y="270147"/>
                      <a:pt x="79309" y="270147"/>
                    </a:cubicBezTo>
                    <a:cubicBezTo>
                      <a:pt x="35490" y="270147"/>
                      <a:pt x="0" y="305638"/>
                      <a:pt x="0" y="349456"/>
                    </a:cubicBezTo>
                    <a:cubicBezTo>
                      <a:pt x="0" y="393274"/>
                      <a:pt x="35490" y="428765"/>
                      <a:pt x="79309" y="428765"/>
                    </a:cubicBezTo>
                    <a:cubicBezTo>
                      <a:pt x="123127" y="428765"/>
                      <a:pt x="158617" y="393274"/>
                      <a:pt x="158617" y="349456"/>
                    </a:cubicBezTo>
                    <a:cubicBezTo>
                      <a:pt x="158617" y="336925"/>
                      <a:pt x="155660" y="325018"/>
                      <a:pt x="150523" y="314433"/>
                    </a:cubicBezTo>
                    <a:lnTo>
                      <a:pt x="327041" y="137915"/>
                    </a:lnTo>
                    <a:lnTo>
                      <a:pt x="351246" y="158306"/>
                    </a:lnTo>
                    <a:lnTo>
                      <a:pt x="442541" y="72226"/>
                    </a:lnTo>
                    <a:lnTo>
                      <a:pt x="374595" y="64910"/>
                    </a:lnTo>
                    <a:lnTo>
                      <a:pt x="365801" y="0"/>
                    </a:lnTo>
                    <a:lnTo>
                      <a:pt x="274428" y="86080"/>
                    </a:lnTo>
                    <a:lnTo>
                      <a:pt x="294586" y="105537"/>
                    </a:lnTo>
                    <a:lnTo>
                      <a:pt x="119313" y="280966"/>
                    </a:lnTo>
                    <a:close/>
                  </a:path>
                </a:pathLst>
              </a:custGeom>
              <a:grpFill/>
              <a:ln w="972" cap="flat">
                <a:noFill/>
                <a:prstDash val="solid"/>
                <a:miter/>
              </a:ln>
            </p:spPr>
            <p:txBody>
              <a:bodyPr rtlCol="0" anchor="ctr"/>
              <a:lstStyle/>
              <a:p>
                <a:endParaRPr lang="zh-CN" altLang="en-US"/>
              </a:p>
            </p:txBody>
          </p:sp>
          <p:sp>
            <p:nvSpPr>
              <p:cNvPr id="38" name="任意多边形: 形状 118">
                <a:extLst>
                  <a:ext uri="{FF2B5EF4-FFF2-40B4-BE49-F238E27FC236}">
                    <a16:creationId xmlns:a16="http://schemas.microsoft.com/office/drawing/2014/main" id="{984DF801-E2FD-A64F-A9EF-130ECD0ABCA2}"/>
                  </a:ext>
                </a:extLst>
              </p:cNvPr>
              <p:cNvSpPr/>
              <p:nvPr/>
            </p:nvSpPr>
            <p:spPr>
              <a:xfrm>
                <a:off x="3754657" y="3822882"/>
                <a:ext cx="645443" cy="645364"/>
              </a:xfrm>
              <a:custGeom>
                <a:avLst/>
                <a:gdLst>
                  <a:gd name="connsiteX0" fmla="*/ 547845 w 645443"/>
                  <a:gd name="connsiteY0" fmla="*/ 161730 h 645365"/>
                  <a:gd name="connsiteX1" fmla="*/ 599680 w 645443"/>
                  <a:gd name="connsiteY1" fmla="*/ 322760 h 645365"/>
                  <a:gd name="connsiteX2" fmla="*/ 322761 w 645443"/>
                  <a:gd name="connsiteY2" fmla="*/ 599679 h 645365"/>
                  <a:gd name="connsiteX3" fmla="*/ 45764 w 645443"/>
                  <a:gd name="connsiteY3" fmla="*/ 322760 h 645365"/>
                  <a:gd name="connsiteX4" fmla="*/ 322761 w 645443"/>
                  <a:gd name="connsiteY4" fmla="*/ 45764 h 645365"/>
                  <a:gd name="connsiteX5" fmla="*/ 483012 w 645443"/>
                  <a:gd name="connsiteY5" fmla="*/ 97054 h 645365"/>
                  <a:gd name="connsiteX6" fmla="*/ 515779 w 645443"/>
                  <a:gd name="connsiteY6" fmla="*/ 64287 h 645365"/>
                  <a:gd name="connsiteX7" fmla="*/ 322761 w 645443"/>
                  <a:gd name="connsiteY7" fmla="*/ 0 h 645365"/>
                  <a:gd name="connsiteX8" fmla="*/ 0 w 645443"/>
                  <a:gd name="connsiteY8" fmla="*/ 322683 h 645365"/>
                  <a:gd name="connsiteX9" fmla="*/ 322761 w 645443"/>
                  <a:gd name="connsiteY9" fmla="*/ 645365 h 645365"/>
                  <a:gd name="connsiteX10" fmla="*/ 645443 w 645443"/>
                  <a:gd name="connsiteY10" fmla="*/ 322683 h 645365"/>
                  <a:gd name="connsiteX11" fmla="*/ 580611 w 645443"/>
                  <a:gd name="connsiteY11" fmla="*/ 128886 h 645365"/>
                  <a:gd name="connsiteX12" fmla="*/ 547845 w 645443"/>
                  <a:gd name="connsiteY12" fmla="*/ 161730 h 6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443" h="645365">
                    <a:moveTo>
                      <a:pt x="547845" y="161730"/>
                    </a:moveTo>
                    <a:cubicBezTo>
                      <a:pt x="580456" y="207105"/>
                      <a:pt x="599680" y="262754"/>
                      <a:pt x="599680" y="322760"/>
                    </a:cubicBezTo>
                    <a:cubicBezTo>
                      <a:pt x="599680" y="475463"/>
                      <a:pt x="475463" y="599679"/>
                      <a:pt x="322761" y="599679"/>
                    </a:cubicBezTo>
                    <a:cubicBezTo>
                      <a:pt x="170058" y="599679"/>
                      <a:pt x="45764" y="475463"/>
                      <a:pt x="45764" y="322760"/>
                    </a:cubicBezTo>
                    <a:cubicBezTo>
                      <a:pt x="45764" y="170058"/>
                      <a:pt x="170058" y="45764"/>
                      <a:pt x="322761" y="45764"/>
                    </a:cubicBezTo>
                    <a:cubicBezTo>
                      <a:pt x="382456" y="45764"/>
                      <a:pt x="437715" y="64832"/>
                      <a:pt x="483012" y="97054"/>
                    </a:cubicBezTo>
                    <a:lnTo>
                      <a:pt x="515779" y="64287"/>
                    </a:lnTo>
                    <a:cubicBezTo>
                      <a:pt x="461920" y="23972"/>
                      <a:pt x="395065" y="0"/>
                      <a:pt x="322761" y="0"/>
                    </a:cubicBezTo>
                    <a:cubicBezTo>
                      <a:pt x="144841" y="0"/>
                      <a:pt x="0" y="144764"/>
                      <a:pt x="0" y="322683"/>
                    </a:cubicBezTo>
                    <a:cubicBezTo>
                      <a:pt x="0" y="500602"/>
                      <a:pt x="144764" y="645365"/>
                      <a:pt x="322761" y="645365"/>
                    </a:cubicBezTo>
                    <a:cubicBezTo>
                      <a:pt x="500758" y="645365"/>
                      <a:pt x="645443" y="500602"/>
                      <a:pt x="645443" y="322683"/>
                    </a:cubicBezTo>
                    <a:cubicBezTo>
                      <a:pt x="645443" y="249990"/>
                      <a:pt x="621316" y="182900"/>
                      <a:pt x="580611" y="128886"/>
                    </a:cubicBezTo>
                    <a:lnTo>
                      <a:pt x="547845" y="161730"/>
                    </a:lnTo>
                    <a:close/>
                  </a:path>
                </a:pathLst>
              </a:custGeom>
              <a:grpFill/>
              <a:ln w="972" cap="flat">
                <a:noFill/>
                <a:prstDash val="solid"/>
                <a:miter/>
              </a:ln>
            </p:spPr>
            <p:txBody>
              <a:bodyPr rtlCol="0" anchor="ctr"/>
              <a:lstStyle/>
              <a:p>
                <a:endParaRPr lang="zh-CN" altLang="en-US" dirty="0"/>
              </a:p>
            </p:txBody>
          </p:sp>
          <p:sp>
            <p:nvSpPr>
              <p:cNvPr id="39" name="任意多边形: 形状 119">
                <a:extLst>
                  <a:ext uri="{FF2B5EF4-FFF2-40B4-BE49-F238E27FC236}">
                    <a16:creationId xmlns:a16="http://schemas.microsoft.com/office/drawing/2014/main" id="{F1AAF6D7-F6DC-0B49-A285-6DC764360EB7}"/>
                  </a:ext>
                </a:extLst>
              </p:cNvPr>
              <p:cNvSpPr/>
              <p:nvPr/>
            </p:nvSpPr>
            <p:spPr>
              <a:xfrm>
                <a:off x="3874592" y="3942820"/>
                <a:ext cx="405649" cy="405649"/>
              </a:xfrm>
              <a:custGeom>
                <a:avLst/>
                <a:gdLst>
                  <a:gd name="connsiteX0" fmla="*/ 202825 w 405649"/>
                  <a:gd name="connsiteY0" fmla="*/ 45764 h 405649"/>
                  <a:gd name="connsiteX1" fmla="*/ 276141 w 405649"/>
                  <a:gd name="connsiteY1" fmla="*/ 64054 h 405649"/>
                  <a:gd name="connsiteX2" fmla="*/ 309685 w 405649"/>
                  <a:gd name="connsiteY2" fmla="*/ 30509 h 405649"/>
                  <a:gd name="connsiteX3" fmla="*/ 202825 w 405649"/>
                  <a:gd name="connsiteY3" fmla="*/ 0 h 405649"/>
                  <a:gd name="connsiteX4" fmla="*/ 0 w 405649"/>
                  <a:gd name="connsiteY4" fmla="*/ 202825 h 405649"/>
                  <a:gd name="connsiteX5" fmla="*/ 202825 w 405649"/>
                  <a:gd name="connsiteY5" fmla="*/ 405649 h 405649"/>
                  <a:gd name="connsiteX6" fmla="*/ 405650 w 405649"/>
                  <a:gd name="connsiteY6" fmla="*/ 202825 h 405649"/>
                  <a:gd name="connsiteX7" fmla="*/ 374595 w 405649"/>
                  <a:gd name="connsiteY7" fmla="*/ 95186 h 405649"/>
                  <a:gd name="connsiteX8" fmla="*/ 341129 w 405649"/>
                  <a:gd name="connsiteY8" fmla="*/ 128653 h 405649"/>
                  <a:gd name="connsiteX9" fmla="*/ 359808 w 405649"/>
                  <a:gd name="connsiteY9" fmla="*/ 202825 h 405649"/>
                  <a:gd name="connsiteX10" fmla="*/ 202825 w 405649"/>
                  <a:gd name="connsiteY10" fmla="*/ 359807 h 405649"/>
                  <a:gd name="connsiteX11" fmla="*/ 45842 w 405649"/>
                  <a:gd name="connsiteY11" fmla="*/ 202825 h 405649"/>
                  <a:gd name="connsiteX12" fmla="*/ 202825 w 405649"/>
                  <a:gd name="connsiteY12" fmla="*/ 45764 h 405649"/>
                  <a:gd name="connsiteX13" fmla="*/ 202825 w 405649"/>
                  <a:gd name="connsiteY13" fmla="*/ 45764 h 4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649" h="405649">
                    <a:moveTo>
                      <a:pt x="202825" y="45764"/>
                    </a:moveTo>
                    <a:cubicBezTo>
                      <a:pt x="229287" y="45764"/>
                      <a:pt x="254270" y="52379"/>
                      <a:pt x="276141" y="64054"/>
                    </a:cubicBezTo>
                    <a:lnTo>
                      <a:pt x="309685" y="30509"/>
                    </a:lnTo>
                    <a:cubicBezTo>
                      <a:pt x="278631" y="11208"/>
                      <a:pt x="242051" y="0"/>
                      <a:pt x="202825" y="0"/>
                    </a:cubicBezTo>
                    <a:cubicBezTo>
                      <a:pt x="90983" y="0"/>
                      <a:pt x="0" y="90983"/>
                      <a:pt x="0" y="202825"/>
                    </a:cubicBezTo>
                    <a:cubicBezTo>
                      <a:pt x="0" y="314666"/>
                      <a:pt x="90983" y="405649"/>
                      <a:pt x="202825" y="405649"/>
                    </a:cubicBezTo>
                    <a:cubicBezTo>
                      <a:pt x="314666" y="405649"/>
                      <a:pt x="405650" y="314666"/>
                      <a:pt x="405650" y="202825"/>
                    </a:cubicBezTo>
                    <a:cubicBezTo>
                      <a:pt x="405650" y="163287"/>
                      <a:pt x="394209" y="126396"/>
                      <a:pt x="374595" y="95186"/>
                    </a:cubicBezTo>
                    <a:lnTo>
                      <a:pt x="341129" y="128653"/>
                    </a:lnTo>
                    <a:cubicBezTo>
                      <a:pt x="353037" y="150756"/>
                      <a:pt x="359808" y="176051"/>
                      <a:pt x="359808" y="202825"/>
                    </a:cubicBezTo>
                    <a:cubicBezTo>
                      <a:pt x="359808" y="289371"/>
                      <a:pt x="289372" y="359807"/>
                      <a:pt x="202825" y="359807"/>
                    </a:cubicBezTo>
                    <a:cubicBezTo>
                      <a:pt x="116278" y="359807"/>
                      <a:pt x="45842" y="289371"/>
                      <a:pt x="45842" y="202825"/>
                    </a:cubicBezTo>
                    <a:cubicBezTo>
                      <a:pt x="45764" y="116190"/>
                      <a:pt x="116200" y="45764"/>
                      <a:pt x="202825" y="45764"/>
                    </a:cubicBezTo>
                    <a:lnTo>
                      <a:pt x="202825" y="45764"/>
                    </a:lnTo>
                    <a:close/>
                  </a:path>
                </a:pathLst>
              </a:custGeom>
              <a:grpFill/>
              <a:ln w="972" cap="flat">
                <a:noFill/>
                <a:prstDash val="solid"/>
                <a:miter/>
              </a:ln>
            </p:spPr>
            <p:txBody>
              <a:bodyPr rtlCol="0" anchor="ctr"/>
              <a:lstStyle/>
              <a:p>
                <a:endParaRPr lang="zh-CN" altLang="en-US"/>
              </a:p>
            </p:txBody>
          </p:sp>
        </p:grpSp>
      </p:gr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F479DB6-C102-7E4E-99FE-69F57F25AF51}"/>
                  </a:ext>
                </a:extLst>
              </p:cNvPr>
              <p:cNvSpPr/>
              <p:nvPr/>
            </p:nvSpPr>
            <p:spPr>
              <a:xfrm>
                <a:off x="1998899" y="2392769"/>
                <a:ext cx="6139886" cy="923330"/>
              </a:xfrm>
              <a:prstGeom prst="rect">
                <a:avLst/>
              </a:prstGeom>
            </p:spPr>
            <p:txBody>
              <a:bodyPr wrap="none">
                <a:spAutoFit/>
              </a:bodyPr>
              <a:lstStyle/>
              <a:p>
                <a:pPr marL="285750" indent="-2857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evaluate a given policy</a:t>
                </a:r>
                <a:br>
                  <a:rPr lang="en" altLang="zh-CN" dirty="0">
                    <a:solidFill>
                      <a:schemeClr val="bg1"/>
                    </a:solidFill>
                    <a:latin typeface="Arial" panose="020B0604020202020204" pitchFamily="34" charset="0"/>
                    <a:cs typeface="Arial" panose="020B0604020202020204" pitchFamily="34" charset="0"/>
                  </a:rPr>
                </a:br>
                <a:endParaRPr lang="en" altLang="zh-C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Input a MDP and a policy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𝜋</m:t>
                    </m:r>
                  </m:oMath>
                </a14:m>
                <a:r>
                  <a:rPr lang="en" altLang="zh-CN" dirty="0">
                    <a:solidFill>
                      <a:schemeClr val="bg1"/>
                    </a:solidFill>
                    <a:latin typeface="Arial" panose="020B0604020202020204" pitchFamily="34" charset="0"/>
                    <a:cs typeface="Arial" panose="020B0604020202020204" pitchFamily="34" charset="0"/>
                  </a:rPr>
                  <a:t>, output value function </a:t>
                </a:r>
                <a14:m>
                  <m:oMath xmlns:m="http://schemas.openxmlformats.org/officeDocument/2006/math">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𝑣</m:t>
                        </m:r>
                      </m:e>
                      <m:sup>
                        <m:r>
                          <a:rPr lang="en-US" altLang="zh-CN" b="0" i="1" smtClean="0">
                            <a:solidFill>
                              <a:schemeClr val="bg1"/>
                            </a:solidFill>
                            <a:latin typeface="Cambria Math" panose="02040503050406030204" pitchFamily="18" charset="0"/>
                            <a:cs typeface="Arial" panose="020B0604020202020204" pitchFamily="34" charset="0"/>
                          </a:rPr>
                          <m:t>𝜋</m:t>
                        </m:r>
                      </m:sup>
                    </m:sSup>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𝑠</m:t>
                    </m:r>
                    <m:r>
                      <a:rPr lang="en-US" altLang="zh-CN" b="0" i="1" smtClean="0">
                        <a:solidFill>
                          <a:schemeClr val="bg1"/>
                        </a:solidFill>
                        <a:latin typeface="Cambria Math" panose="02040503050406030204" pitchFamily="18" charset="0"/>
                        <a:cs typeface="Arial" panose="020B0604020202020204" pitchFamily="34" charset="0"/>
                      </a:rPr>
                      <m:t>)</m:t>
                    </m:r>
                  </m:oMath>
                </a14:m>
                <a:endParaRPr lang="en" altLang="zh-CN" dirty="0">
                  <a:solidFill>
                    <a:schemeClr val="bg1"/>
                  </a:solidFill>
                  <a:latin typeface="Arial" panose="020B0604020202020204" pitchFamily="34" charset="0"/>
                  <a:cs typeface="Arial" panose="020B0604020202020204" pitchFamily="34" charset="0"/>
                </a:endParaRPr>
              </a:p>
            </p:txBody>
          </p:sp>
        </mc:Choice>
        <mc:Fallback xmlns="">
          <p:sp>
            <p:nvSpPr>
              <p:cNvPr id="10" name="矩形 9">
                <a:extLst>
                  <a:ext uri="{FF2B5EF4-FFF2-40B4-BE49-F238E27FC236}">
                    <a16:creationId xmlns:a16="http://schemas.microsoft.com/office/drawing/2014/main" id="{5F479DB6-C102-7E4E-99FE-69F57F25AF51}"/>
                  </a:ext>
                </a:extLst>
              </p:cNvPr>
              <p:cNvSpPr>
                <a:spLocks noRot="1" noChangeAspect="1" noMove="1" noResize="1" noEditPoints="1" noAdjustHandles="1" noChangeArrowheads="1" noChangeShapeType="1" noTextEdit="1"/>
              </p:cNvSpPr>
              <p:nvPr/>
            </p:nvSpPr>
            <p:spPr>
              <a:xfrm>
                <a:off x="1998899" y="2392769"/>
                <a:ext cx="6139886" cy="923330"/>
              </a:xfrm>
              <a:prstGeom prst="rect">
                <a:avLst/>
              </a:prstGeom>
              <a:blipFill>
                <a:blip r:embed="rId3"/>
                <a:stretch>
                  <a:fillRect l="-412" t="-1351" b="-94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CFB5D1F5-438B-CD43-A4D1-6F2DEEBA0D75}"/>
                  </a:ext>
                </a:extLst>
              </p:cNvPr>
              <p:cNvSpPr/>
              <p:nvPr/>
            </p:nvSpPr>
            <p:spPr>
              <a:xfrm>
                <a:off x="2057238" y="4655058"/>
                <a:ext cx="7364132" cy="923330"/>
              </a:xfrm>
              <a:prstGeom prst="rect">
                <a:avLst/>
              </a:prstGeom>
            </p:spPr>
            <p:txBody>
              <a:bodyPr wrap="none">
                <a:spAutoFit/>
              </a:bodyPr>
              <a:lstStyle/>
              <a:p>
                <a:pPr marL="285750" indent="-2857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search for the optimal policy</a:t>
                </a:r>
                <a:br>
                  <a:rPr lang="en" altLang="zh-CN" dirty="0">
                    <a:solidFill>
                      <a:schemeClr val="bg1"/>
                    </a:solidFill>
                    <a:latin typeface="Arial" panose="020B0604020202020204" pitchFamily="34" charset="0"/>
                    <a:cs typeface="Arial" panose="020B0604020202020204" pitchFamily="34" charset="0"/>
                  </a:rPr>
                </a:br>
                <a:r>
                  <a:rPr lang="en" altLang="zh-CN" dirty="0">
                    <a:solidFill>
                      <a:schemeClr val="bg1"/>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Input a MDP, output optimal value function </a:t>
                </a:r>
                <a14:m>
                  <m:oMath xmlns:m="http://schemas.openxmlformats.org/officeDocument/2006/math">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𝑣</m:t>
                        </m:r>
                      </m:e>
                      <m:sup>
                        <m:r>
                          <a:rPr lang="en-US" altLang="zh-CN" b="0" i="1" smtClean="0">
                            <a:solidFill>
                              <a:schemeClr val="bg1"/>
                            </a:solidFill>
                            <a:latin typeface="Cambria Math" panose="02040503050406030204" pitchFamily="18" charset="0"/>
                            <a:cs typeface="Arial" panose="020B0604020202020204" pitchFamily="34" charset="0"/>
                          </a:rPr>
                          <m:t>∗</m:t>
                        </m:r>
                      </m:sup>
                    </m:sSup>
                  </m:oMath>
                </a14:m>
                <a:r>
                  <a:rPr lang="en" altLang="zh-CN" dirty="0">
                    <a:solidFill>
                      <a:schemeClr val="bg1"/>
                    </a:solidFill>
                    <a:latin typeface="Arial" panose="020B0604020202020204" pitchFamily="34" charset="0"/>
                    <a:cs typeface="Arial" panose="020B0604020202020204" pitchFamily="34" charset="0"/>
                  </a:rPr>
                  <a:t> and optimal policy </a:t>
                </a:r>
                <a14:m>
                  <m:oMath xmlns:m="http://schemas.openxmlformats.org/officeDocument/2006/math">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i="1">
                            <a:solidFill>
                              <a:schemeClr val="bg1"/>
                            </a:solidFill>
                            <a:latin typeface="Cambria Math" panose="02040503050406030204" pitchFamily="18" charset="0"/>
                            <a:cs typeface="Arial" panose="020B0604020202020204" pitchFamily="34" charset="0"/>
                          </a:rPr>
                          <m:t>𝜋</m:t>
                        </m:r>
                      </m:e>
                      <m:sup>
                        <m:r>
                          <a:rPr lang="en-US" altLang="zh-CN" b="0" i="1" smtClean="0">
                            <a:solidFill>
                              <a:schemeClr val="bg1"/>
                            </a:solidFill>
                            <a:latin typeface="Cambria Math" panose="02040503050406030204" pitchFamily="18" charset="0"/>
                            <a:cs typeface="Arial" panose="020B0604020202020204" pitchFamily="34" charset="0"/>
                          </a:rPr>
                          <m:t>∗</m:t>
                        </m:r>
                      </m:sup>
                    </m:sSup>
                  </m:oMath>
                </a14:m>
                <a:r>
                  <a:rPr lang="en" altLang="zh-CN" dirty="0">
                    <a:solidFill>
                      <a:schemeClr val="bg1"/>
                    </a:solidFill>
                    <a:latin typeface="Arial" panose="020B0604020202020204" pitchFamily="34" charset="0"/>
                    <a:cs typeface="Arial" panose="020B0604020202020204" pitchFamily="34" charset="0"/>
                  </a:rPr>
                  <a:t> </a:t>
                </a:r>
              </a:p>
            </p:txBody>
          </p:sp>
        </mc:Choice>
        <mc:Fallback xmlns="">
          <p:sp>
            <p:nvSpPr>
              <p:cNvPr id="42" name="矩形 41">
                <a:extLst>
                  <a:ext uri="{FF2B5EF4-FFF2-40B4-BE49-F238E27FC236}">
                    <a16:creationId xmlns:a16="http://schemas.microsoft.com/office/drawing/2014/main" id="{CFB5D1F5-438B-CD43-A4D1-6F2DEEBA0D75}"/>
                  </a:ext>
                </a:extLst>
              </p:cNvPr>
              <p:cNvSpPr>
                <a:spLocks noRot="1" noChangeAspect="1" noMove="1" noResize="1" noEditPoints="1" noAdjustHandles="1" noChangeArrowheads="1" noChangeShapeType="1" noTextEdit="1"/>
              </p:cNvSpPr>
              <p:nvPr/>
            </p:nvSpPr>
            <p:spPr>
              <a:xfrm>
                <a:off x="2057238" y="4655058"/>
                <a:ext cx="7364132" cy="923330"/>
              </a:xfrm>
              <a:prstGeom prst="rect">
                <a:avLst/>
              </a:prstGeom>
              <a:blipFill>
                <a:blip r:embed="rId4"/>
                <a:stretch>
                  <a:fillRect l="-516" t="-2740" b="-95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64463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173866" y="486096"/>
            <a:ext cx="3844322"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Dynamic Programming</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463524"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214644"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0" name="组合 19">
            <a:extLst>
              <a:ext uri="{FF2B5EF4-FFF2-40B4-BE49-F238E27FC236}">
                <a16:creationId xmlns:a16="http://schemas.microsoft.com/office/drawing/2014/main" id="{C0F0E02A-3148-9F4E-9CC5-370097AC50A5}"/>
              </a:ext>
            </a:extLst>
          </p:cNvPr>
          <p:cNvGrpSpPr/>
          <p:nvPr/>
        </p:nvGrpSpPr>
        <p:grpSpPr>
          <a:xfrm>
            <a:off x="1201450" y="1650650"/>
            <a:ext cx="4099529" cy="514237"/>
            <a:chOff x="493189" y="2817428"/>
            <a:chExt cx="4099529" cy="514237"/>
          </a:xfrm>
        </p:grpSpPr>
        <p:sp>
          <p:nvSpPr>
            <p:cNvPr id="21" name="平行四边形 20">
              <a:extLst>
                <a:ext uri="{FF2B5EF4-FFF2-40B4-BE49-F238E27FC236}">
                  <a16:creationId xmlns:a16="http://schemas.microsoft.com/office/drawing/2014/main" id="{3A482FDF-1550-FC4D-A6CB-AD274022A5B1}"/>
                </a:ext>
              </a:extLst>
            </p:cNvPr>
            <p:cNvSpPr/>
            <p:nvPr/>
          </p:nvSpPr>
          <p:spPr>
            <a:xfrm>
              <a:off x="1033890" y="2897807"/>
              <a:ext cx="3464849" cy="375920"/>
            </a:xfrm>
            <a:prstGeom prst="parallelogram">
              <a:avLst/>
            </a:prstGeom>
            <a:gradFill flip="none" rotWithShape="1">
              <a:gsLst>
                <a:gs pos="31000">
                  <a:srgbClr val="00C2CC"/>
                </a:gs>
                <a:gs pos="100000">
                  <a:srgbClr val="00C2CC">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D2986E7D-5801-8E41-AF36-65952A784F54}"/>
                </a:ext>
              </a:extLst>
            </p:cNvPr>
            <p:cNvSpPr/>
            <p:nvPr/>
          </p:nvSpPr>
          <p:spPr>
            <a:xfrm>
              <a:off x="684565" y="2826687"/>
              <a:ext cx="504978" cy="504978"/>
            </a:xfrm>
            <a:prstGeom prst="ellipse">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7D37511-FC63-9A45-B2A5-406D3BFB8CFD}"/>
                </a:ext>
              </a:extLst>
            </p:cNvPr>
            <p:cNvSpPr/>
            <p:nvPr/>
          </p:nvSpPr>
          <p:spPr>
            <a:xfrm>
              <a:off x="1290637" y="2847428"/>
              <a:ext cx="3302081" cy="461665"/>
            </a:xfrm>
            <a:prstGeom prst="rect">
              <a:avLst/>
            </a:prstGeom>
          </p:spPr>
          <p:txBody>
            <a:bodyPr wrap="square">
              <a:spAutoFit/>
            </a:bodyPr>
            <a:lstStyle/>
            <a:p>
              <a:pPr defTabSz="474035"/>
              <a:r>
                <a:rPr lang="en-US" altLang="zh-CN" sz="2400" dirty="0">
                  <a:solidFill>
                    <a:schemeClr val="bg1"/>
                  </a:solidFill>
                  <a:latin typeface="Abadi" panose="020B0604020104020204" pitchFamily="34" charset="0"/>
                  <a:cs typeface="Calibri" charset="0"/>
                </a:rPr>
                <a:t>Characteristics of DP</a:t>
              </a:r>
            </a:p>
          </p:txBody>
        </p:sp>
        <p:sp>
          <p:nvSpPr>
            <p:cNvPr id="24" name="平行四边形 23">
              <a:extLst>
                <a:ext uri="{FF2B5EF4-FFF2-40B4-BE49-F238E27FC236}">
                  <a16:creationId xmlns:a16="http://schemas.microsoft.com/office/drawing/2014/main" id="{102EDFC4-B86A-3749-8337-65B3B5690D89}"/>
                </a:ext>
              </a:extLst>
            </p:cNvPr>
            <p:cNvSpPr/>
            <p:nvPr/>
          </p:nvSpPr>
          <p:spPr>
            <a:xfrm>
              <a:off x="493190" y="2897807"/>
              <a:ext cx="849566" cy="375920"/>
            </a:xfrm>
            <a:prstGeom prst="parallelogram">
              <a:avLst>
                <a:gd name="adj" fmla="val 0"/>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直角三角形 24">
              <a:extLst>
                <a:ext uri="{FF2B5EF4-FFF2-40B4-BE49-F238E27FC236}">
                  <a16:creationId xmlns:a16="http://schemas.microsoft.com/office/drawing/2014/main" id="{272117C2-D6B1-BC4A-907B-CA366447F37B}"/>
                </a:ext>
              </a:extLst>
            </p:cNvPr>
            <p:cNvSpPr/>
            <p:nvPr/>
          </p:nvSpPr>
          <p:spPr>
            <a:xfrm flipH="1">
              <a:off x="493189" y="2817428"/>
              <a:ext cx="149542" cy="81788"/>
            </a:xfrm>
            <a:prstGeom prst="rtTriangle">
              <a:avLst/>
            </a:prstGeom>
            <a:solidFill>
              <a:srgbClr val="00C2C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图形 2">
              <a:extLst>
                <a:ext uri="{FF2B5EF4-FFF2-40B4-BE49-F238E27FC236}">
                  <a16:creationId xmlns:a16="http://schemas.microsoft.com/office/drawing/2014/main" id="{978529E8-8230-2941-8852-9D04FF680523}"/>
                </a:ext>
              </a:extLst>
            </p:cNvPr>
            <p:cNvGrpSpPr/>
            <p:nvPr/>
          </p:nvGrpSpPr>
          <p:grpSpPr>
            <a:xfrm>
              <a:off x="776328" y="2921696"/>
              <a:ext cx="321452" cy="314959"/>
              <a:chOff x="3754657" y="3796110"/>
              <a:chExt cx="685992" cy="672136"/>
            </a:xfrm>
            <a:solidFill>
              <a:schemeClr val="bg1"/>
            </a:solidFill>
          </p:grpSpPr>
          <p:sp>
            <p:nvSpPr>
              <p:cNvPr id="27" name="任意多边形: 形状 117">
                <a:extLst>
                  <a:ext uri="{FF2B5EF4-FFF2-40B4-BE49-F238E27FC236}">
                    <a16:creationId xmlns:a16="http://schemas.microsoft.com/office/drawing/2014/main" id="{7982735C-7B31-C44F-B97A-A5B4EB9657D4}"/>
                  </a:ext>
                </a:extLst>
              </p:cNvPr>
              <p:cNvSpPr/>
              <p:nvPr/>
            </p:nvSpPr>
            <p:spPr>
              <a:xfrm>
                <a:off x="3998109" y="3796110"/>
                <a:ext cx="442540" cy="428764"/>
              </a:xfrm>
              <a:custGeom>
                <a:avLst/>
                <a:gdLst>
                  <a:gd name="connsiteX0" fmla="*/ 119313 w 442540"/>
                  <a:gd name="connsiteY0" fmla="*/ 280966 h 428764"/>
                  <a:gd name="connsiteX1" fmla="*/ 79309 w 442540"/>
                  <a:gd name="connsiteY1" fmla="*/ 270147 h 428764"/>
                  <a:gd name="connsiteX2" fmla="*/ 0 w 442540"/>
                  <a:gd name="connsiteY2" fmla="*/ 349456 h 428764"/>
                  <a:gd name="connsiteX3" fmla="*/ 79309 w 442540"/>
                  <a:gd name="connsiteY3" fmla="*/ 428765 h 428764"/>
                  <a:gd name="connsiteX4" fmla="*/ 158617 w 442540"/>
                  <a:gd name="connsiteY4" fmla="*/ 349456 h 428764"/>
                  <a:gd name="connsiteX5" fmla="*/ 150523 w 442540"/>
                  <a:gd name="connsiteY5" fmla="*/ 314433 h 428764"/>
                  <a:gd name="connsiteX6" fmla="*/ 327041 w 442540"/>
                  <a:gd name="connsiteY6" fmla="*/ 137915 h 428764"/>
                  <a:gd name="connsiteX7" fmla="*/ 351246 w 442540"/>
                  <a:gd name="connsiteY7" fmla="*/ 158306 h 428764"/>
                  <a:gd name="connsiteX8" fmla="*/ 442541 w 442540"/>
                  <a:gd name="connsiteY8" fmla="*/ 72226 h 428764"/>
                  <a:gd name="connsiteX9" fmla="*/ 374595 w 442540"/>
                  <a:gd name="connsiteY9" fmla="*/ 64910 h 428764"/>
                  <a:gd name="connsiteX10" fmla="*/ 365801 w 442540"/>
                  <a:gd name="connsiteY10" fmla="*/ 0 h 428764"/>
                  <a:gd name="connsiteX11" fmla="*/ 274428 w 442540"/>
                  <a:gd name="connsiteY11" fmla="*/ 86080 h 428764"/>
                  <a:gd name="connsiteX12" fmla="*/ 294586 w 442540"/>
                  <a:gd name="connsiteY12" fmla="*/ 105537 h 428764"/>
                  <a:gd name="connsiteX13" fmla="*/ 119313 w 442540"/>
                  <a:gd name="connsiteY13" fmla="*/ 280966 h 4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540" h="428764">
                    <a:moveTo>
                      <a:pt x="119313" y="280966"/>
                    </a:moveTo>
                    <a:cubicBezTo>
                      <a:pt x="107561" y="274117"/>
                      <a:pt x="93941" y="270147"/>
                      <a:pt x="79309" y="270147"/>
                    </a:cubicBezTo>
                    <a:cubicBezTo>
                      <a:pt x="35490" y="270147"/>
                      <a:pt x="0" y="305638"/>
                      <a:pt x="0" y="349456"/>
                    </a:cubicBezTo>
                    <a:cubicBezTo>
                      <a:pt x="0" y="393274"/>
                      <a:pt x="35490" y="428765"/>
                      <a:pt x="79309" y="428765"/>
                    </a:cubicBezTo>
                    <a:cubicBezTo>
                      <a:pt x="123127" y="428765"/>
                      <a:pt x="158617" y="393274"/>
                      <a:pt x="158617" y="349456"/>
                    </a:cubicBezTo>
                    <a:cubicBezTo>
                      <a:pt x="158617" y="336925"/>
                      <a:pt x="155660" y="325018"/>
                      <a:pt x="150523" y="314433"/>
                    </a:cubicBezTo>
                    <a:lnTo>
                      <a:pt x="327041" y="137915"/>
                    </a:lnTo>
                    <a:lnTo>
                      <a:pt x="351246" y="158306"/>
                    </a:lnTo>
                    <a:lnTo>
                      <a:pt x="442541" y="72226"/>
                    </a:lnTo>
                    <a:lnTo>
                      <a:pt x="374595" y="64910"/>
                    </a:lnTo>
                    <a:lnTo>
                      <a:pt x="365801" y="0"/>
                    </a:lnTo>
                    <a:lnTo>
                      <a:pt x="274428" y="86080"/>
                    </a:lnTo>
                    <a:lnTo>
                      <a:pt x="294586" y="105537"/>
                    </a:lnTo>
                    <a:lnTo>
                      <a:pt x="119313" y="280966"/>
                    </a:lnTo>
                    <a:close/>
                  </a:path>
                </a:pathLst>
              </a:custGeom>
              <a:grpFill/>
              <a:ln w="972" cap="flat">
                <a:noFill/>
                <a:prstDash val="solid"/>
                <a:miter/>
              </a:ln>
            </p:spPr>
            <p:txBody>
              <a:bodyPr rtlCol="0" anchor="ctr"/>
              <a:lstStyle/>
              <a:p>
                <a:endParaRPr lang="zh-CN" altLang="en-US"/>
              </a:p>
            </p:txBody>
          </p:sp>
          <p:sp>
            <p:nvSpPr>
              <p:cNvPr id="28" name="任意多边形: 形状 118">
                <a:extLst>
                  <a:ext uri="{FF2B5EF4-FFF2-40B4-BE49-F238E27FC236}">
                    <a16:creationId xmlns:a16="http://schemas.microsoft.com/office/drawing/2014/main" id="{D17D2CBC-B33C-FB48-8580-49EB116353B9}"/>
                  </a:ext>
                </a:extLst>
              </p:cNvPr>
              <p:cNvSpPr/>
              <p:nvPr/>
            </p:nvSpPr>
            <p:spPr>
              <a:xfrm>
                <a:off x="3754657" y="3822882"/>
                <a:ext cx="645443" cy="645364"/>
              </a:xfrm>
              <a:custGeom>
                <a:avLst/>
                <a:gdLst>
                  <a:gd name="connsiteX0" fmla="*/ 547845 w 645443"/>
                  <a:gd name="connsiteY0" fmla="*/ 161730 h 645365"/>
                  <a:gd name="connsiteX1" fmla="*/ 599680 w 645443"/>
                  <a:gd name="connsiteY1" fmla="*/ 322760 h 645365"/>
                  <a:gd name="connsiteX2" fmla="*/ 322761 w 645443"/>
                  <a:gd name="connsiteY2" fmla="*/ 599679 h 645365"/>
                  <a:gd name="connsiteX3" fmla="*/ 45764 w 645443"/>
                  <a:gd name="connsiteY3" fmla="*/ 322760 h 645365"/>
                  <a:gd name="connsiteX4" fmla="*/ 322761 w 645443"/>
                  <a:gd name="connsiteY4" fmla="*/ 45764 h 645365"/>
                  <a:gd name="connsiteX5" fmla="*/ 483012 w 645443"/>
                  <a:gd name="connsiteY5" fmla="*/ 97054 h 645365"/>
                  <a:gd name="connsiteX6" fmla="*/ 515779 w 645443"/>
                  <a:gd name="connsiteY6" fmla="*/ 64287 h 645365"/>
                  <a:gd name="connsiteX7" fmla="*/ 322761 w 645443"/>
                  <a:gd name="connsiteY7" fmla="*/ 0 h 645365"/>
                  <a:gd name="connsiteX8" fmla="*/ 0 w 645443"/>
                  <a:gd name="connsiteY8" fmla="*/ 322683 h 645365"/>
                  <a:gd name="connsiteX9" fmla="*/ 322761 w 645443"/>
                  <a:gd name="connsiteY9" fmla="*/ 645365 h 645365"/>
                  <a:gd name="connsiteX10" fmla="*/ 645443 w 645443"/>
                  <a:gd name="connsiteY10" fmla="*/ 322683 h 645365"/>
                  <a:gd name="connsiteX11" fmla="*/ 580611 w 645443"/>
                  <a:gd name="connsiteY11" fmla="*/ 128886 h 645365"/>
                  <a:gd name="connsiteX12" fmla="*/ 547845 w 645443"/>
                  <a:gd name="connsiteY12" fmla="*/ 161730 h 6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443" h="645365">
                    <a:moveTo>
                      <a:pt x="547845" y="161730"/>
                    </a:moveTo>
                    <a:cubicBezTo>
                      <a:pt x="580456" y="207105"/>
                      <a:pt x="599680" y="262754"/>
                      <a:pt x="599680" y="322760"/>
                    </a:cubicBezTo>
                    <a:cubicBezTo>
                      <a:pt x="599680" y="475463"/>
                      <a:pt x="475463" y="599679"/>
                      <a:pt x="322761" y="599679"/>
                    </a:cubicBezTo>
                    <a:cubicBezTo>
                      <a:pt x="170058" y="599679"/>
                      <a:pt x="45764" y="475463"/>
                      <a:pt x="45764" y="322760"/>
                    </a:cubicBezTo>
                    <a:cubicBezTo>
                      <a:pt x="45764" y="170058"/>
                      <a:pt x="170058" y="45764"/>
                      <a:pt x="322761" y="45764"/>
                    </a:cubicBezTo>
                    <a:cubicBezTo>
                      <a:pt x="382456" y="45764"/>
                      <a:pt x="437715" y="64832"/>
                      <a:pt x="483012" y="97054"/>
                    </a:cubicBezTo>
                    <a:lnTo>
                      <a:pt x="515779" y="64287"/>
                    </a:lnTo>
                    <a:cubicBezTo>
                      <a:pt x="461920" y="23972"/>
                      <a:pt x="395065" y="0"/>
                      <a:pt x="322761" y="0"/>
                    </a:cubicBezTo>
                    <a:cubicBezTo>
                      <a:pt x="144841" y="0"/>
                      <a:pt x="0" y="144764"/>
                      <a:pt x="0" y="322683"/>
                    </a:cubicBezTo>
                    <a:cubicBezTo>
                      <a:pt x="0" y="500602"/>
                      <a:pt x="144764" y="645365"/>
                      <a:pt x="322761" y="645365"/>
                    </a:cubicBezTo>
                    <a:cubicBezTo>
                      <a:pt x="500758" y="645365"/>
                      <a:pt x="645443" y="500602"/>
                      <a:pt x="645443" y="322683"/>
                    </a:cubicBezTo>
                    <a:cubicBezTo>
                      <a:pt x="645443" y="249990"/>
                      <a:pt x="621316" y="182900"/>
                      <a:pt x="580611" y="128886"/>
                    </a:cubicBezTo>
                    <a:lnTo>
                      <a:pt x="547845" y="161730"/>
                    </a:lnTo>
                    <a:close/>
                  </a:path>
                </a:pathLst>
              </a:custGeom>
              <a:grpFill/>
              <a:ln w="972" cap="flat">
                <a:noFill/>
                <a:prstDash val="solid"/>
                <a:miter/>
              </a:ln>
            </p:spPr>
            <p:txBody>
              <a:bodyPr rtlCol="0" anchor="ctr"/>
              <a:lstStyle/>
              <a:p>
                <a:endParaRPr lang="zh-CN" altLang="en-US" dirty="0"/>
              </a:p>
            </p:txBody>
          </p:sp>
          <p:sp>
            <p:nvSpPr>
              <p:cNvPr id="29" name="任意多边形: 形状 119">
                <a:extLst>
                  <a:ext uri="{FF2B5EF4-FFF2-40B4-BE49-F238E27FC236}">
                    <a16:creationId xmlns:a16="http://schemas.microsoft.com/office/drawing/2014/main" id="{3D59D15A-C226-A546-8DB8-F05EB20F6EEA}"/>
                  </a:ext>
                </a:extLst>
              </p:cNvPr>
              <p:cNvSpPr/>
              <p:nvPr/>
            </p:nvSpPr>
            <p:spPr>
              <a:xfrm>
                <a:off x="3874592" y="3942820"/>
                <a:ext cx="405649" cy="405649"/>
              </a:xfrm>
              <a:custGeom>
                <a:avLst/>
                <a:gdLst>
                  <a:gd name="connsiteX0" fmla="*/ 202825 w 405649"/>
                  <a:gd name="connsiteY0" fmla="*/ 45764 h 405649"/>
                  <a:gd name="connsiteX1" fmla="*/ 276141 w 405649"/>
                  <a:gd name="connsiteY1" fmla="*/ 64054 h 405649"/>
                  <a:gd name="connsiteX2" fmla="*/ 309685 w 405649"/>
                  <a:gd name="connsiteY2" fmla="*/ 30509 h 405649"/>
                  <a:gd name="connsiteX3" fmla="*/ 202825 w 405649"/>
                  <a:gd name="connsiteY3" fmla="*/ 0 h 405649"/>
                  <a:gd name="connsiteX4" fmla="*/ 0 w 405649"/>
                  <a:gd name="connsiteY4" fmla="*/ 202825 h 405649"/>
                  <a:gd name="connsiteX5" fmla="*/ 202825 w 405649"/>
                  <a:gd name="connsiteY5" fmla="*/ 405649 h 405649"/>
                  <a:gd name="connsiteX6" fmla="*/ 405650 w 405649"/>
                  <a:gd name="connsiteY6" fmla="*/ 202825 h 405649"/>
                  <a:gd name="connsiteX7" fmla="*/ 374595 w 405649"/>
                  <a:gd name="connsiteY7" fmla="*/ 95186 h 405649"/>
                  <a:gd name="connsiteX8" fmla="*/ 341129 w 405649"/>
                  <a:gd name="connsiteY8" fmla="*/ 128653 h 405649"/>
                  <a:gd name="connsiteX9" fmla="*/ 359808 w 405649"/>
                  <a:gd name="connsiteY9" fmla="*/ 202825 h 405649"/>
                  <a:gd name="connsiteX10" fmla="*/ 202825 w 405649"/>
                  <a:gd name="connsiteY10" fmla="*/ 359807 h 405649"/>
                  <a:gd name="connsiteX11" fmla="*/ 45842 w 405649"/>
                  <a:gd name="connsiteY11" fmla="*/ 202825 h 405649"/>
                  <a:gd name="connsiteX12" fmla="*/ 202825 w 405649"/>
                  <a:gd name="connsiteY12" fmla="*/ 45764 h 405649"/>
                  <a:gd name="connsiteX13" fmla="*/ 202825 w 405649"/>
                  <a:gd name="connsiteY13" fmla="*/ 45764 h 4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649" h="405649">
                    <a:moveTo>
                      <a:pt x="202825" y="45764"/>
                    </a:moveTo>
                    <a:cubicBezTo>
                      <a:pt x="229287" y="45764"/>
                      <a:pt x="254270" y="52379"/>
                      <a:pt x="276141" y="64054"/>
                    </a:cubicBezTo>
                    <a:lnTo>
                      <a:pt x="309685" y="30509"/>
                    </a:lnTo>
                    <a:cubicBezTo>
                      <a:pt x="278631" y="11208"/>
                      <a:pt x="242051" y="0"/>
                      <a:pt x="202825" y="0"/>
                    </a:cubicBezTo>
                    <a:cubicBezTo>
                      <a:pt x="90983" y="0"/>
                      <a:pt x="0" y="90983"/>
                      <a:pt x="0" y="202825"/>
                    </a:cubicBezTo>
                    <a:cubicBezTo>
                      <a:pt x="0" y="314666"/>
                      <a:pt x="90983" y="405649"/>
                      <a:pt x="202825" y="405649"/>
                    </a:cubicBezTo>
                    <a:cubicBezTo>
                      <a:pt x="314666" y="405649"/>
                      <a:pt x="405650" y="314666"/>
                      <a:pt x="405650" y="202825"/>
                    </a:cubicBezTo>
                    <a:cubicBezTo>
                      <a:pt x="405650" y="163287"/>
                      <a:pt x="394209" y="126396"/>
                      <a:pt x="374595" y="95186"/>
                    </a:cubicBezTo>
                    <a:lnTo>
                      <a:pt x="341129" y="128653"/>
                    </a:lnTo>
                    <a:cubicBezTo>
                      <a:pt x="353037" y="150756"/>
                      <a:pt x="359808" y="176051"/>
                      <a:pt x="359808" y="202825"/>
                    </a:cubicBezTo>
                    <a:cubicBezTo>
                      <a:pt x="359808" y="289371"/>
                      <a:pt x="289372" y="359807"/>
                      <a:pt x="202825" y="359807"/>
                    </a:cubicBezTo>
                    <a:cubicBezTo>
                      <a:pt x="116278" y="359807"/>
                      <a:pt x="45842" y="289371"/>
                      <a:pt x="45842" y="202825"/>
                    </a:cubicBezTo>
                    <a:cubicBezTo>
                      <a:pt x="45764" y="116190"/>
                      <a:pt x="116200" y="45764"/>
                      <a:pt x="202825" y="45764"/>
                    </a:cubicBezTo>
                    <a:lnTo>
                      <a:pt x="202825" y="45764"/>
                    </a:lnTo>
                    <a:close/>
                  </a:path>
                </a:pathLst>
              </a:custGeom>
              <a:grpFill/>
              <a:ln w="972" cap="flat">
                <a:noFill/>
                <a:prstDash val="solid"/>
                <a:miter/>
              </a:ln>
            </p:spPr>
            <p:txBody>
              <a:bodyPr rtlCol="0" anchor="ctr"/>
              <a:lstStyle/>
              <a:p>
                <a:endParaRPr lang="zh-CN" altLang="en-US"/>
              </a:p>
            </p:txBody>
          </p:sp>
        </p:grpSp>
      </p:grpSp>
      <p:sp>
        <p:nvSpPr>
          <p:cNvPr id="10" name="矩形 9">
            <a:extLst>
              <a:ext uri="{FF2B5EF4-FFF2-40B4-BE49-F238E27FC236}">
                <a16:creationId xmlns:a16="http://schemas.microsoft.com/office/drawing/2014/main" id="{5F479DB6-C102-7E4E-99FE-69F57F25AF51}"/>
              </a:ext>
            </a:extLst>
          </p:cNvPr>
          <p:cNvSpPr/>
          <p:nvPr/>
        </p:nvSpPr>
        <p:spPr>
          <a:xfrm>
            <a:off x="1276222" y="2441010"/>
            <a:ext cx="5340480" cy="2862322"/>
          </a:xfrm>
          <a:prstGeom prst="rect">
            <a:avLst/>
          </a:prstGeom>
        </p:spPr>
        <p:txBody>
          <a:bodyPr wrap="square">
            <a:spAutoFit/>
          </a:bodyPr>
          <a:lstStyle/>
          <a:p>
            <a:pPr marL="342900" indent="-342900">
              <a:buFont typeface="+mj-lt"/>
              <a:buAutoNum type="arabicPeriod"/>
            </a:pPr>
            <a:r>
              <a:rPr lang="en" altLang="zh-CN" b="1" dirty="0">
                <a:solidFill>
                  <a:schemeClr val="bg1"/>
                </a:solidFill>
                <a:latin typeface="Arial" panose="020B0604020202020204" pitchFamily="34" charset="0"/>
                <a:cs typeface="Arial" panose="020B0604020202020204" pitchFamily="34" charset="0"/>
              </a:rPr>
              <a:t>overlapping subproblems</a:t>
            </a:r>
          </a:p>
          <a:p>
            <a:pPr marL="342900" indent="-342900">
              <a:buFont typeface="+mj-lt"/>
              <a:buAutoNum type="arabicPeriod"/>
            </a:pPr>
            <a:endParaRPr lang="en" altLang="zh-CN" b="1"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finding the solution involves solving the same subproblem multiple times</a:t>
            </a:r>
          </a:p>
          <a:p>
            <a:pPr marL="742950" lvl="1" indent="-285750">
              <a:buFont typeface="Arial" panose="020B0604020202020204" pitchFamily="34" charset="0"/>
              <a:buChar char="•"/>
            </a:pPr>
            <a:endParaRPr lang="en" altLang="zh-CN" dirty="0">
              <a:solidFill>
                <a:schemeClr val="bg1"/>
              </a:solidFill>
              <a:latin typeface="Arial" panose="020B0604020202020204" pitchFamily="34" charset="0"/>
              <a:cs typeface="Arial" panose="020B0604020202020204" pitchFamily="34" charset="0"/>
            </a:endParaRPr>
          </a:p>
          <a:p>
            <a:pPr marL="342900" indent="-342900">
              <a:buFont typeface="+mj-lt"/>
              <a:buAutoNum type="arabicPeriod"/>
            </a:pPr>
            <a:r>
              <a:rPr lang="en" altLang="zh-CN" b="1" dirty="0">
                <a:solidFill>
                  <a:schemeClr val="bg1"/>
                </a:solidFill>
                <a:latin typeface="Arial" panose="020B0604020202020204" pitchFamily="34" charset="0"/>
                <a:cs typeface="Arial" panose="020B0604020202020204" pitchFamily="34" charset="0"/>
              </a:rPr>
              <a:t>optimal substructure property</a:t>
            </a:r>
          </a:p>
          <a:p>
            <a:endParaRPr lang="en" altLang="zh-CN" b="1"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the overall optimal solution can be constructed from the optimal solutions of its subproblems</a:t>
            </a:r>
          </a:p>
        </p:txBody>
      </p:sp>
      <p:pic>
        <p:nvPicPr>
          <p:cNvPr id="12" name="图片 11">
            <a:extLst>
              <a:ext uri="{FF2B5EF4-FFF2-40B4-BE49-F238E27FC236}">
                <a16:creationId xmlns:a16="http://schemas.microsoft.com/office/drawing/2014/main" id="{26C84972-1793-7940-B335-F45CBBC93AA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485" b="94697" l="8279" r="89854">
                        <a14:foregroundMark x1="45617" y1="10000" x2="60390" y2="8485"/>
                        <a14:foregroundMark x1="57955" y1="35152" x2="68994" y2="36667"/>
                        <a14:foregroundMark x1="81006" y1="63030" x2="87338" y2="63939"/>
                        <a14:foregroundMark x1="19968" y1="63333" x2="26948" y2="63636"/>
                        <a14:foregroundMark x1="26948" y1="63636" x2="27922" y2="63333"/>
                        <a14:foregroundMark x1="79383" y1="67273" x2="86201" y2="67576"/>
                        <a14:foregroundMark x1="86201" y1="67576" x2="87825" y2="67273"/>
                        <a14:foregroundMark x1="76948" y1="62424" x2="87175" y2="61212"/>
                        <a14:foregroundMark x1="75000" y1="66364" x2="88799" y2="67576"/>
                        <a14:foregroundMark x1="28896" y1="88182" x2="39935" y2="88182"/>
                        <a14:foregroundMark x1="27110" y1="94242" x2="38799" y2="94848"/>
                        <a14:foregroundMark x1="36851" y1="64848" x2="43669" y2="65152"/>
                        <a14:foregroundMark x1="43669" y1="65152" x2="46753" y2="65152"/>
                        <a14:foregroundMark x1="38961" y1="35455" x2="46591" y2="35758"/>
                        <a14:foregroundMark x1="38474" y1="40303" x2="47890" y2="39394"/>
                        <a14:foregroundMark x1="47403" y1="35455" x2="49513" y2="39697"/>
                        <a14:foregroundMark x1="8279" y1="89091" x2="20617" y2="91515"/>
                        <a14:foregroundMark x1="45942" y1="13939" x2="52110" y2="16212"/>
                        <a14:foregroundMark x1="52110" y1="16212" x2="53896" y2="15152"/>
                      </a14:backgroundRemoval>
                    </a14:imgEffect>
                  </a14:imgLayer>
                </a14:imgProps>
              </a:ext>
              <a:ext uri="{28A0092B-C50C-407E-A947-70E740481C1C}">
                <a14:useLocalDpi xmlns:a14="http://schemas.microsoft.com/office/drawing/2010/main" val="0"/>
              </a:ext>
            </a:extLst>
          </a:blip>
          <a:stretch>
            <a:fillRect/>
          </a:stretch>
        </p:blipFill>
        <p:spPr>
          <a:xfrm>
            <a:off x="6616701" y="2164887"/>
            <a:ext cx="5575300" cy="2986768"/>
          </a:xfrm>
          <a:prstGeom prst="rect">
            <a:avLst/>
          </a:prstGeom>
        </p:spPr>
      </p:pic>
      <p:cxnSp>
        <p:nvCxnSpPr>
          <p:cNvPr id="14" name="直线箭头连接符 13">
            <a:extLst>
              <a:ext uri="{FF2B5EF4-FFF2-40B4-BE49-F238E27FC236}">
                <a16:creationId xmlns:a16="http://schemas.microsoft.com/office/drawing/2014/main" id="{840D0DA2-D3EA-8C46-B9D0-D2914E907233}"/>
              </a:ext>
            </a:extLst>
          </p:cNvPr>
          <p:cNvCxnSpPr>
            <a:cxnSpLocks/>
          </p:cNvCxnSpPr>
          <p:nvPr/>
        </p:nvCxnSpPr>
        <p:spPr>
          <a:xfrm flipH="1">
            <a:off x="9029700" y="2641665"/>
            <a:ext cx="374651" cy="444435"/>
          </a:xfrm>
          <a:prstGeom prst="straightConnector1">
            <a:avLst/>
          </a:prstGeom>
          <a:ln>
            <a:solidFill>
              <a:srgbClr val="43F6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D867CBCA-4AA6-4740-8018-B08AF19BF0F2}"/>
              </a:ext>
            </a:extLst>
          </p:cNvPr>
          <p:cNvCxnSpPr>
            <a:cxnSpLocks/>
          </p:cNvCxnSpPr>
          <p:nvPr/>
        </p:nvCxnSpPr>
        <p:spPr>
          <a:xfrm flipH="1">
            <a:off x="8018188" y="3429000"/>
            <a:ext cx="572122" cy="419100"/>
          </a:xfrm>
          <a:prstGeom prst="straightConnector1">
            <a:avLst/>
          </a:prstGeom>
          <a:ln>
            <a:solidFill>
              <a:srgbClr val="43F6FF"/>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3BD7C3B4-0BF5-4B4A-9A8A-F0C22CB84E21}"/>
              </a:ext>
            </a:extLst>
          </p:cNvPr>
          <p:cNvCxnSpPr>
            <a:cxnSpLocks/>
          </p:cNvCxnSpPr>
          <p:nvPr/>
        </p:nvCxnSpPr>
        <p:spPr>
          <a:xfrm flipH="1">
            <a:off x="7302502" y="4277627"/>
            <a:ext cx="393698" cy="383273"/>
          </a:xfrm>
          <a:prstGeom prst="straightConnector1">
            <a:avLst/>
          </a:prstGeom>
          <a:ln>
            <a:solidFill>
              <a:srgbClr val="43F6FF"/>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853D0DDF-C69C-D747-8105-36A456BD2B6B}"/>
              </a:ext>
            </a:extLst>
          </p:cNvPr>
          <p:cNvCxnSpPr>
            <a:cxnSpLocks/>
          </p:cNvCxnSpPr>
          <p:nvPr/>
        </p:nvCxnSpPr>
        <p:spPr>
          <a:xfrm>
            <a:off x="9011653" y="3528327"/>
            <a:ext cx="0" cy="343844"/>
          </a:xfrm>
          <a:prstGeom prst="straightConnector1">
            <a:avLst/>
          </a:prstGeom>
          <a:ln>
            <a:solidFill>
              <a:srgbClr val="43F6FF"/>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a:extLst>
              <a:ext uri="{FF2B5EF4-FFF2-40B4-BE49-F238E27FC236}">
                <a16:creationId xmlns:a16="http://schemas.microsoft.com/office/drawing/2014/main" id="{BDB8AE59-3D58-1F46-B154-7A1B2D5E9FE2}"/>
              </a:ext>
            </a:extLst>
          </p:cNvPr>
          <p:cNvCxnSpPr>
            <a:cxnSpLocks/>
          </p:cNvCxnSpPr>
          <p:nvPr/>
        </p:nvCxnSpPr>
        <p:spPr>
          <a:xfrm>
            <a:off x="8018188" y="4277627"/>
            <a:ext cx="402234" cy="383273"/>
          </a:xfrm>
          <a:prstGeom prst="straightConnector1">
            <a:avLst/>
          </a:prstGeom>
          <a:ln>
            <a:solidFill>
              <a:srgbClr val="43F6FF"/>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a:extLst>
              <a:ext uri="{FF2B5EF4-FFF2-40B4-BE49-F238E27FC236}">
                <a16:creationId xmlns:a16="http://schemas.microsoft.com/office/drawing/2014/main" id="{5D583F3E-E2F4-9248-9307-2B75BEF0A2C6}"/>
              </a:ext>
            </a:extLst>
          </p:cNvPr>
          <p:cNvCxnSpPr>
            <a:cxnSpLocks/>
          </p:cNvCxnSpPr>
          <p:nvPr/>
        </p:nvCxnSpPr>
        <p:spPr>
          <a:xfrm>
            <a:off x="9772776" y="2641665"/>
            <a:ext cx="399924" cy="444435"/>
          </a:xfrm>
          <a:prstGeom prst="straightConnector1">
            <a:avLst/>
          </a:prstGeom>
          <a:ln>
            <a:solidFill>
              <a:srgbClr val="43F6FF"/>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a:extLst>
              <a:ext uri="{FF2B5EF4-FFF2-40B4-BE49-F238E27FC236}">
                <a16:creationId xmlns:a16="http://schemas.microsoft.com/office/drawing/2014/main" id="{9C75B6ED-25BF-BC4B-9222-A0186B7F01D6}"/>
              </a:ext>
            </a:extLst>
          </p:cNvPr>
          <p:cNvCxnSpPr>
            <a:cxnSpLocks/>
          </p:cNvCxnSpPr>
          <p:nvPr/>
        </p:nvCxnSpPr>
        <p:spPr>
          <a:xfrm>
            <a:off x="9991796" y="3429000"/>
            <a:ext cx="0" cy="443171"/>
          </a:xfrm>
          <a:prstGeom prst="straightConnector1">
            <a:avLst/>
          </a:prstGeom>
          <a:ln>
            <a:solidFill>
              <a:srgbClr val="43F6FF"/>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a:extLst>
              <a:ext uri="{FF2B5EF4-FFF2-40B4-BE49-F238E27FC236}">
                <a16:creationId xmlns:a16="http://schemas.microsoft.com/office/drawing/2014/main" id="{E5865BE4-0CAF-A24C-B327-0536D3EB45CD}"/>
              </a:ext>
            </a:extLst>
          </p:cNvPr>
          <p:cNvCxnSpPr>
            <a:cxnSpLocks/>
          </p:cNvCxnSpPr>
          <p:nvPr/>
        </p:nvCxnSpPr>
        <p:spPr>
          <a:xfrm>
            <a:off x="10566400" y="3429000"/>
            <a:ext cx="638367" cy="443171"/>
          </a:xfrm>
          <a:prstGeom prst="straightConnector1">
            <a:avLst/>
          </a:prstGeom>
          <a:ln>
            <a:solidFill>
              <a:srgbClr val="43F6FF"/>
            </a:solidFill>
            <a:tailEnd type="triangle"/>
          </a:ln>
        </p:spPr>
        <p:style>
          <a:lnRef idx="1">
            <a:schemeClr val="accent1"/>
          </a:lnRef>
          <a:fillRef idx="0">
            <a:schemeClr val="accent1"/>
          </a:fillRef>
          <a:effectRef idx="0">
            <a:schemeClr val="accent1"/>
          </a:effectRef>
          <a:fontRef idx="minor">
            <a:schemeClr val="tx1"/>
          </a:fontRef>
        </p:style>
      </p:cxnSp>
      <p:sp>
        <p:nvSpPr>
          <p:cNvPr id="73" name="矩形 72">
            <a:extLst>
              <a:ext uri="{FF2B5EF4-FFF2-40B4-BE49-F238E27FC236}">
                <a16:creationId xmlns:a16="http://schemas.microsoft.com/office/drawing/2014/main" id="{3EBFD677-4D93-5E4B-BD62-323E6FB609FF}"/>
              </a:ext>
            </a:extLst>
          </p:cNvPr>
          <p:cNvSpPr/>
          <p:nvPr/>
        </p:nvSpPr>
        <p:spPr>
          <a:xfrm>
            <a:off x="1350992" y="5693608"/>
            <a:ext cx="3194144" cy="369332"/>
          </a:xfrm>
          <a:prstGeom prst="rect">
            <a:avLst/>
          </a:prstGeom>
        </p:spPr>
        <p:txBody>
          <a:bodyPr wrap="none">
            <a:spAutoFit/>
          </a:bodyPr>
          <a:lstStyle/>
          <a:p>
            <a:r>
              <a:rPr lang="en" altLang="zh-CN" dirty="0">
                <a:solidFill>
                  <a:srgbClr val="43F6FF"/>
                </a:solidFill>
                <a:latin typeface="Arial" panose="020B0604020202020204" pitchFamily="34" charset="0"/>
                <a:cs typeface="Arial" panose="020B0604020202020204" pitchFamily="34" charset="0"/>
              </a:rPr>
              <a:t>MDP satisfies both properties</a:t>
            </a:r>
          </a:p>
        </p:txBody>
      </p:sp>
    </p:spTree>
    <p:extLst>
      <p:ext uri="{BB962C8B-B14F-4D97-AF65-F5344CB8AC3E}">
        <p14:creationId xmlns:p14="http://schemas.microsoft.com/office/powerpoint/2010/main" val="8894868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015168" y="486096"/>
            <a:ext cx="4161717"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Policy evaluation in MDP</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463524"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214644"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42" name="矩形 41">
                <a:extLst>
                  <a:ext uri="{FF2B5EF4-FFF2-40B4-BE49-F238E27FC236}">
                    <a16:creationId xmlns:a16="http://schemas.microsoft.com/office/drawing/2014/main" id="{CFB5D1F5-438B-CD43-A4D1-6F2DEEBA0D75}"/>
                  </a:ext>
                </a:extLst>
              </p:cNvPr>
              <p:cNvSpPr/>
              <p:nvPr/>
            </p:nvSpPr>
            <p:spPr>
              <a:xfrm>
                <a:off x="429391" y="2932588"/>
                <a:ext cx="3695499" cy="379656"/>
              </a:xfrm>
              <a:prstGeom prst="rect">
                <a:avLst/>
              </a:prstGeom>
            </p:spPr>
            <p:txBody>
              <a:bodyPr wrap="none">
                <a:spAutoFit/>
              </a:bodyPr>
              <a:lstStyle/>
              <a:p>
                <a:r>
                  <a:rPr lang="en" altLang="zh-CN" dirty="0">
                    <a:solidFill>
                      <a:schemeClr val="bg1"/>
                    </a:solidFill>
                    <a:latin typeface="Arial" panose="020B0604020202020204" pitchFamily="34" charset="0"/>
                    <a:cs typeface="Arial" panose="020B0604020202020204" pitchFamily="34" charset="0"/>
                  </a:rPr>
                  <a:t>Convergence: </a:t>
                </a:r>
                <a14:m>
                  <m:oMath xmlns:m="http://schemas.openxmlformats.org/officeDocument/2006/math">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𝑣</m:t>
                        </m:r>
                      </m:e>
                      <m:sub>
                        <m:r>
                          <a:rPr lang="en-US" altLang="zh-CN" b="0" i="1" smtClean="0">
                            <a:solidFill>
                              <a:schemeClr val="bg1"/>
                            </a:solidFill>
                            <a:latin typeface="Cambria Math" panose="02040503050406030204" pitchFamily="18" charset="0"/>
                            <a:cs typeface="Arial" panose="020B0604020202020204" pitchFamily="34" charset="0"/>
                          </a:rPr>
                          <m:t>1</m:t>
                        </m:r>
                      </m:sub>
                    </m:sSub>
                    <m:r>
                      <a:rPr lang="en-US" altLang="zh-CN" b="0" i="1" smtClean="0">
                        <a:solidFill>
                          <a:schemeClr val="bg1"/>
                        </a:solidFill>
                        <a:latin typeface="Cambria Math" panose="02040503050406030204" pitchFamily="18" charset="0"/>
                        <a:cs typeface="Arial" panose="020B0604020202020204" pitchFamily="34" charset="0"/>
                      </a:rPr>
                      <m:t>→</m:t>
                    </m:r>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𝑣</m:t>
                        </m:r>
                      </m:e>
                      <m:sub>
                        <m:r>
                          <a:rPr lang="en-US" altLang="zh-CN" b="0" i="1" smtClean="0">
                            <a:solidFill>
                              <a:schemeClr val="bg1"/>
                            </a:solidFill>
                            <a:latin typeface="Cambria Math" panose="02040503050406030204" pitchFamily="18" charset="0"/>
                            <a:cs typeface="Arial" panose="020B0604020202020204" pitchFamily="34" charset="0"/>
                          </a:rPr>
                          <m:t>2</m:t>
                        </m:r>
                      </m:sub>
                    </m:sSub>
                    <m:r>
                      <a:rPr lang="en-US" altLang="zh-CN" b="0" i="1" smtClean="0">
                        <a:solidFill>
                          <a:schemeClr val="bg1"/>
                        </a:solidFill>
                        <a:latin typeface="Cambria Math" panose="02040503050406030204" pitchFamily="18" charset="0"/>
                        <a:cs typeface="Arial" panose="020B0604020202020204" pitchFamily="34" charset="0"/>
                      </a:rPr>
                      <m:t>→…→</m:t>
                    </m:r>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𝑣</m:t>
                        </m:r>
                      </m:e>
                      <m:sup>
                        <m:r>
                          <a:rPr lang="en-US" altLang="zh-CN" b="0" i="1" smtClean="0">
                            <a:solidFill>
                              <a:schemeClr val="bg1"/>
                            </a:solidFill>
                            <a:latin typeface="Cambria Math" panose="02040503050406030204" pitchFamily="18" charset="0"/>
                            <a:cs typeface="Arial" panose="020B0604020202020204" pitchFamily="34" charset="0"/>
                          </a:rPr>
                          <m:t>𝜋</m:t>
                        </m:r>
                      </m:sup>
                    </m:sSup>
                  </m:oMath>
                </a14:m>
                <a:endParaRPr lang="en" altLang="zh-CN" dirty="0">
                  <a:solidFill>
                    <a:schemeClr val="bg1"/>
                  </a:solidFill>
                  <a:latin typeface="Arial" panose="020B0604020202020204" pitchFamily="34" charset="0"/>
                  <a:cs typeface="Arial" panose="020B0604020202020204" pitchFamily="34" charset="0"/>
                </a:endParaRPr>
              </a:p>
            </p:txBody>
          </p:sp>
        </mc:Choice>
        <mc:Fallback xmlns="">
          <p:sp>
            <p:nvSpPr>
              <p:cNvPr id="42" name="矩形 41">
                <a:extLst>
                  <a:ext uri="{FF2B5EF4-FFF2-40B4-BE49-F238E27FC236}">
                    <a16:creationId xmlns:a16="http://schemas.microsoft.com/office/drawing/2014/main" id="{CFB5D1F5-438B-CD43-A4D1-6F2DEEBA0D75}"/>
                  </a:ext>
                </a:extLst>
              </p:cNvPr>
              <p:cNvSpPr>
                <a:spLocks noRot="1" noChangeAspect="1" noMove="1" noResize="1" noEditPoints="1" noAdjustHandles="1" noChangeArrowheads="1" noChangeShapeType="1" noTextEdit="1"/>
              </p:cNvSpPr>
              <p:nvPr/>
            </p:nvSpPr>
            <p:spPr>
              <a:xfrm>
                <a:off x="429391" y="2932588"/>
                <a:ext cx="3695499" cy="379656"/>
              </a:xfrm>
              <a:prstGeom prst="rect">
                <a:avLst/>
              </a:prstGeom>
              <a:blipFill>
                <a:blip r:embed="rId3"/>
                <a:stretch>
                  <a:fillRect l="-1370" t="-6452" b="-19355"/>
                </a:stretch>
              </a:blipFill>
            </p:spPr>
            <p:txBody>
              <a:bodyPr/>
              <a:lstStyle/>
              <a:p>
                <a:r>
                  <a:rPr lang="zh-CN" altLang="en-US">
                    <a:noFill/>
                  </a:rPr>
                  <a:t> </a:t>
                </a:r>
              </a:p>
            </p:txBody>
          </p:sp>
        </mc:Fallback>
      </mc:AlternateContent>
      <p:grpSp>
        <p:nvGrpSpPr>
          <p:cNvPr id="41" name="组合 40">
            <a:extLst>
              <a:ext uri="{FF2B5EF4-FFF2-40B4-BE49-F238E27FC236}">
                <a16:creationId xmlns:a16="http://schemas.microsoft.com/office/drawing/2014/main" id="{7985A91E-9DC6-2D4C-86B0-00837C7C2250}"/>
              </a:ext>
            </a:extLst>
          </p:cNvPr>
          <p:cNvGrpSpPr/>
          <p:nvPr/>
        </p:nvGrpSpPr>
        <p:grpSpPr>
          <a:xfrm>
            <a:off x="464850" y="1396650"/>
            <a:ext cx="6723351" cy="514237"/>
            <a:chOff x="493189" y="2817428"/>
            <a:chExt cx="6723351" cy="514237"/>
          </a:xfrm>
        </p:grpSpPr>
        <p:sp>
          <p:nvSpPr>
            <p:cNvPr id="43" name="平行四边形 42">
              <a:extLst>
                <a:ext uri="{FF2B5EF4-FFF2-40B4-BE49-F238E27FC236}">
                  <a16:creationId xmlns:a16="http://schemas.microsoft.com/office/drawing/2014/main" id="{EFD77DF0-FA7F-8945-A3DB-10760E670392}"/>
                </a:ext>
              </a:extLst>
            </p:cNvPr>
            <p:cNvSpPr/>
            <p:nvPr/>
          </p:nvSpPr>
          <p:spPr>
            <a:xfrm>
              <a:off x="1033890" y="2897807"/>
              <a:ext cx="6182650" cy="375920"/>
            </a:xfrm>
            <a:prstGeom prst="parallelogram">
              <a:avLst/>
            </a:prstGeom>
            <a:gradFill flip="none" rotWithShape="1">
              <a:gsLst>
                <a:gs pos="31000">
                  <a:srgbClr val="00C2CC"/>
                </a:gs>
                <a:gs pos="100000">
                  <a:srgbClr val="00C2CC">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676CF9B0-BA1D-F948-A058-61905987FEEC}"/>
                </a:ext>
              </a:extLst>
            </p:cNvPr>
            <p:cNvSpPr/>
            <p:nvPr/>
          </p:nvSpPr>
          <p:spPr>
            <a:xfrm>
              <a:off x="684565" y="2826687"/>
              <a:ext cx="504978" cy="504978"/>
            </a:xfrm>
            <a:prstGeom prst="ellipse">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45EA52BC-F16E-FE4E-9C71-0439BFB7AA87}"/>
                </a:ext>
              </a:extLst>
            </p:cNvPr>
            <p:cNvSpPr/>
            <p:nvPr/>
          </p:nvSpPr>
          <p:spPr>
            <a:xfrm>
              <a:off x="1290637" y="2847428"/>
              <a:ext cx="5656661" cy="461665"/>
            </a:xfrm>
            <a:prstGeom prst="rect">
              <a:avLst/>
            </a:prstGeom>
          </p:spPr>
          <p:txBody>
            <a:bodyPr wrap="square">
              <a:spAutoFit/>
            </a:bodyPr>
            <a:lstStyle/>
            <a:p>
              <a:pPr defTabSz="474035"/>
              <a:r>
                <a:rPr lang="en-US" altLang="zh-CN" sz="2400" dirty="0">
                  <a:solidFill>
                    <a:schemeClr val="bg1"/>
                  </a:solidFill>
                  <a:latin typeface="Abadi" panose="020B0604020104020204" pitchFamily="34" charset="0"/>
                  <a:cs typeface="Calibri" charset="0"/>
                </a:rPr>
                <a:t>Iteration on Bellman expectation backup</a:t>
              </a:r>
            </a:p>
          </p:txBody>
        </p:sp>
        <p:sp>
          <p:nvSpPr>
            <p:cNvPr id="46" name="平行四边形 45">
              <a:extLst>
                <a:ext uri="{FF2B5EF4-FFF2-40B4-BE49-F238E27FC236}">
                  <a16:creationId xmlns:a16="http://schemas.microsoft.com/office/drawing/2014/main" id="{8D8247EF-FEC6-5548-934F-D3ACBB636AB1}"/>
                </a:ext>
              </a:extLst>
            </p:cNvPr>
            <p:cNvSpPr/>
            <p:nvPr/>
          </p:nvSpPr>
          <p:spPr>
            <a:xfrm>
              <a:off x="493190" y="2897807"/>
              <a:ext cx="849566" cy="375920"/>
            </a:xfrm>
            <a:prstGeom prst="parallelogram">
              <a:avLst>
                <a:gd name="adj" fmla="val 0"/>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直角三角形 46">
              <a:extLst>
                <a:ext uri="{FF2B5EF4-FFF2-40B4-BE49-F238E27FC236}">
                  <a16:creationId xmlns:a16="http://schemas.microsoft.com/office/drawing/2014/main" id="{7854DDB7-73B1-094B-9F70-B2CDD30E2C2C}"/>
                </a:ext>
              </a:extLst>
            </p:cNvPr>
            <p:cNvSpPr/>
            <p:nvPr/>
          </p:nvSpPr>
          <p:spPr>
            <a:xfrm flipH="1">
              <a:off x="493189" y="2817428"/>
              <a:ext cx="149542" cy="81788"/>
            </a:xfrm>
            <a:prstGeom prst="rtTriangle">
              <a:avLst/>
            </a:prstGeom>
            <a:solidFill>
              <a:srgbClr val="00C2C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图形 2">
              <a:extLst>
                <a:ext uri="{FF2B5EF4-FFF2-40B4-BE49-F238E27FC236}">
                  <a16:creationId xmlns:a16="http://schemas.microsoft.com/office/drawing/2014/main" id="{C064CD0B-D1BF-1A40-97B7-4DE83B98DB99}"/>
                </a:ext>
              </a:extLst>
            </p:cNvPr>
            <p:cNvGrpSpPr/>
            <p:nvPr/>
          </p:nvGrpSpPr>
          <p:grpSpPr>
            <a:xfrm>
              <a:off x="776328" y="2921696"/>
              <a:ext cx="321452" cy="314959"/>
              <a:chOff x="3754657" y="3796110"/>
              <a:chExt cx="685992" cy="672136"/>
            </a:xfrm>
            <a:solidFill>
              <a:schemeClr val="bg1"/>
            </a:solidFill>
          </p:grpSpPr>
          <p:sp>
            <p:nvSpPr>
              <p:cNvPr id="49" name="任意多边形: 形状 117">
                <a:extLst>
                  <a:ext uri="{FF2B5EF4-FFF2-40B4-BE49-F238E27FC236}">
                    <a16:creationId xmlns:a16="http://schemas.microsoft.com/office/drawing/2014/main" id="{ED3FDA8E-B386-D340-8CFB-BF5910A5ED00}"/>
                  </a:ext>
                </a:extLst>
              </p:cNvPr>
              <p:cNvSpPr/>
              <p:nvPr/>
            </p:nvSpPr>
            <p:spPr>
              <a:xfrm>
                <a:off x="3998109" y="3796110"/>
                <a:ext cx="442540" cy="428764"/>
              </a:xfrm>
              <a:custGeom>
                <a:avLst/>
                <a:gdLst>
                  <a:gd name="connsiteX0" fmla="*/ 119313 w 442540"/>
                  <a:gd name="connsiteY0" fmla="*/ 280966 h 428764"/>
                  <a:gd name="connsiteX1" fmla="*/ 79309 w 442540"/>
                  <a:gd name="connsiteY1" fmla="*/ 270147 h 428764"/>
                  <a:gd name="connsiteX2" fmla="*/ 0 w 442540"/>
                  <a:gd name="connsiteY2" fmla="*/ 349456 h 428764"/>
                  <a:gd name="connsiteX3" fmla="*/ 79309 w 442540"/>
                  <a:gd name="connsiteY3" fmla="*/ 428765 h 428764"/>
                  <a:gd name="connsiteX4" fmla="*/ 158617 w 442540"/>
                  <a:gd name="connsiteY4" fmla="*/ 349456 h 428764"/>
                  <a:gd name="connsiteX5" fmla="*/ 150523 w 442540"/>
                  <a:gd name="connsiteY5" fmla="*/ 314433 h 428764"/>
                  <a:gd name="connsiteX6" fmla="*/ 327041 w 442540"/>
                  <a:gd name="connsiteY6" fmla="*/ 137915 h 428764"/>
                  <a:gd name="connsiteX7" fmla="*/ 351246 w 442540"/>
                  <a:gd name="connsiteY7" fmla="*/ 158306 h 428764"/>
                  <a:gd name="connsiteX8" fmla="*/ 442541 w 442540"/>
                  <a:gd name="connsiteY8" fmla="*/ 72226 h 428764"/>
                  <a:gd name="connsiteX9" fmla="*/ 374595 w 442540"/>
                  <a:gd name="connsiteY9" fmla="*/ 64910 h 428764"/>
                  <a:gd name="connsiteX10" fmla="*/ 365801 w 442540"/>
                  <a:gd name="connsiteY10" fmla="*/ 0 h 428764"/>
                  <a:gd name="connsiteX11" fmla="*/ 274428 w 442540"/>
                  <a:gd name="connsiteY11" fmla="*/ 86080 h 428764"/>
                  <a:gd name="connsiteX12" fmla="*/ 294586 w 442540"/>
                  <a:gd name="connsiteY12" fmla="*/ 105537 h 428764"/>
                  <a:gd name="connsiteX13" fmla="*/ 119313 w 442540"/>
                  <a:gd name="connsiteY13" fmla="*/ 280966 h 4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540" h="428764">
                    <a:moveTo>
                      <a:pt x="119313" y="280966"/>
                    </a:moveTo>
                    <a:cubicBezTo>
                      <a:pt x="107561" y="274117"/>
                      <a:pt x="93941" y="270147"/>
                      <a:pt x="79309" y="270147"/>
                    </a:cubicBezTo>
                    <a:cubicBezTo>
                      <a:pt x="35490" y="270147"/>
                      <a:pt x="0" y="305638"/>
                      <a:pt x="0" y="349456"/>
                    </a:cubicBezTo>
                    <a:cubicBezTo>
                      <a:pt x="0" y="393274"/>
                      <a:pt x="35490" y="428765"/>
                      <a:pt x="79309" y="428765"/>
                    </a:cubicBezTo>
                    <a:cubicBezTo>
                      <a:pt x="123127" y="428765"/>
                      <a:pt x="158617" y="393274"/>
                      <a:pt x="158617" y="349456"/>
                    </a:cubicBezTo>
                    <a:cubicBezTo>
                      <a:pt x="158617" y="336925"/>
                      <a:pt x="155660" y="325018"/>
                      <a:pt x="150523" y="314433"/>
                    </a:cubicBezTo>
                    <a:lnTo>
                      <a:pt x="327041" y="137915"/>
                    </a:lnTo>
                    <a:lnTo>
                      <a:pt x="351246" y="158306"/>
                    </a:lnTo>
                    <a:lnTo>
                      <a:pt x="442541" y="72226"/>
                    </a:lnTo>
                    <a:lnTo>
                      <a:pt x="374595" y="64910"/>
                    </a:lnTo>
                    <a:lnTo>
                      <a:pt x="365801" y="0"/>
                    </a:lnTo>
                    <a:lnTo>
                      <a:pt x="274428" y="86080"/>
                    </a:lnTo>
                    <a:lnTo>
                      <a:pt x="294586" y="105537"/>
                    </a:lnTo>
                    <a:lnTo>
                      <a:pt x="119313" y="280966"/>
                    </a:lnTo>
                    <a:close/>
                  </a:path>
                </a:pathLst>
              </a:custGeom>
              <a:grpFill/>
              <a:ln w="972" cap="flat">
                <a:noFill/>
                <a:prstDash val="solid"/>
                <a:miter/>
              </a:ln>
            </p:spPr>
            <p:txBody>
              <a:bodyPr rtlCol="0" anchor="ctr"/>
              <a:lstStyle/>
              <a:p>
                <a:endParaRPr lang="zh-CN" altLang="en-US"/>
              </a:p>
            </p:txBody>
          </p:sp>
          <p:sp>
            <p:nvSpPr>
              <p:cNvPr id="50" name="任意多边形: 形状 118">
                <a:extLst>
                  <a:ext uri="{FF2B5EF4-FFF2-40B4-BE49-F238E27FC236}">
                    <a16:creationId xmlns:a16="http://schemas.microsoft.com/office/drawing/2014/main" id="{09475892-0928-3943-8902-A03211F1FA7C}"/>
                  </a:ext>
                </a:extLst>
              </p:cNvPr>
              <p:cNvSpPr/>
              <p:nvPr/>
            </p:nvSpPr>
            <p:spPr>
              <a:xfrm>
                <a:off x="3754657" y="3822882"/>
                <a:ext cx="645443" cy="645364"/>
              </a:xfrm>
              <a:custGeom>
                <a:avLst/>
                <a:gdLst>
                  <a:gd name="connsiteX0" fmla="*/ 547845 w 645443"/>
                  <a:gd name="connsiteY0" fmla="*/ 161730 h 645365"/>
                  <a:gd name="connsiteX1" fmla="*/ 599680 w 645443"/>
                  <a:gd name="connsiteY1" fmla="*/ 322760 h 645365"/>
                  <a:gd name="connsiteX2" fmla="*/ 322761 w 645443"/>
                  <a:gd name="connsiteY2" fmla="*/ 599679 h 645365"/>
                  <a:gd name="connsiteX3" fmla="*/ 45764 w 645443"/>
                  <a:gd name="connsiteY3" fmla="*/ 322760 h 645365"/>
                  <a:gd name="connsiteX4" fmla="*/ 322761 w 645443"/>
                  <a:gd name="connsiteY4" fmla="*/ 45764 h 645365"/>
                  <a:gd name="connsiteX5" fmla="*/ 483012 w 645443"/>
                  <a:gd name="connsiteY5" fmla="*/ 97054 h 645365"/>
                  <a:gd name="connsiteX6" fmla="*/ 515779 w 645443"/>
                  <a:gd name="connsiteY6" fmla="*/ 64287 h 645365"/>
                  <a:gd name="connsiteX7" fmla="*/ 322761 w 645443"/>
                  <a:gd name="connsiteY7" fmla="*/ 0 h 645365"/>
                  <a:gd name="connsiteX8" fmla="*/ 0 w 645443"/>
                  <a:gd name="connsiteY8" fmla="*/ 322683 h 645365"/>
                  <a:gd name="connsiteX9" fmla="*/ 322761 w 645443"/>
                  <a:gd name="connsiteY9" fmla="*/ 645365 h 645365"/>
                  <a:gd name="connsiteX10" fmla="*/ 645443 w 645443"/>
                  <a:gd name="connsiteY10" fmla="*/ 322683 h 645365"/>
                  <a:gd name="connsiteX11" fmla="*/ 580611 w 645443"/>
                  <a:gd name="connsiteY11" fmla="*/ 128886 h 645365"/>
                  <a:gd name="connsiteX12" fmla="*/ 547845 w 645443"/>
                  <a:gd name="connsiteY12" fmla="*/ 161730 h 6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443" h="645365">
                    <a:moveTo>
                      <a:pt x="547845" y="161730"/>
                    </a:moveTo>
                    <a:cubicBezTo>
                      <a:pt x="580456" y="207105"/>
                      <a:pt x="599680" y="262754"/>
                      <a:pt x="599680" y="322760"/>
                    </a:cubicBezTo>
                    <a:cubicBezTo>
                      <a:pt x="599680" y="475463"/>
                      <a:pt x="475463" y="599679"/>
                      <a:pt x="322761" y="599679"/>
                    </a:cubicBezTo>
                    <a:cubicBezTo>
                      <a:pt x="170058" y="599679"/>
                      <a:pt x="45764" y="475463"/>
                      <a:pt x="45764" y="322760"/>
                    </a:cubicBezTo>
                    <a:cubicBezTo>
                      <a:pt x="45764" y="170058"/>
                      <a:pt x="170058" y="45764"/>
                      <a:pt x="322761" y="45764"/>
                    </a:cubicBezTo>
                    <a:cubicBezTo>
                      <a:pt x="382456" y="45764"/>
                      <a:pt x="437715" y="64832"/>
                      <a:pt x="483012" y="97054"/>
                    </a:cubicBezTo>
                    <a:lnTo>
                      <a:pt x="515779" y="64287"/>
                    </a:lnTo>
                    <a:cubicBezTo>
                      <a:pt x="461920" y="23972"/>
                      <a:pt x="395065" y="0"/>
                      <a:pt x="322761" y="0"/>
                    </a:cubicBezTo>
                    <a:cubicBezTo>
                      <a:pt x="144841" y="0"/>
                      <a:pt x="0" y="144764"/>
                      <a:pt x="0" y="322683"/>
                    </a:cubicBezTo>
                    <a:cubicBezTo>
                      <a:pt x="0" y="500602"/>
                      <a:pt x="144764" y="645365"/>
                      <a:pt x="322761" y="645365"/>
                    </a:cubicBezTo>
                    <a:cubicBezTo>
                      <a:pt x="500758" y="645365"/>
                      <a:pt x="645443" y="500602"/>
                      <a:pt x="645443" y="322683"/>
                    </a:cubicBezTo>
                    <a:cubicBezTo>
                      <a:pt x="645443" y="249990"/>
                      <a:pt x="621316" y="182900"/>
                      <a:pt x="580611" y="128886"/>
                    </a:cubicBezTo>
                    <a:lnTo>
                      <a:pt x="547845" y="161730"/>
                    </a:lnTo>
                    <a:close/>
                  </a:path>
                </a:pathLst>
              </a:custGeom>
              <a:grpFill/>
              <a:ln w="972" cap="flat">
                <a:noFill/>
                <a:prstDash val="solid"/>
                <a:miter/>
              </a:ln>
            </p:spPr>
            <p:txBody>
              <a:bodyPr rtlCol="0" anchor="ctr"/>
              <a:lstStyle/>
              <a:p>
                <a:endParaRPr lang="zh-CN" altLang="en-US" dirty="0"/>
              </a:p>
            </p:txBody>
          </p:sp>
          <p:sp>
            <p:nvSpPr>
              <p:cNvPr id="51" name="任意多边形: 形状 119">
                <a:extLst>
                  <a:ext uri="{FF2B5EF4-FFF2-40B4-BE49-F238E27FC236}">
                    <a16:creationId xmlns:a16="http://schemas.microsoft.com/office/drawing/2014/main" id="{B96F1E14-B662-DA40-AB5E-DA6917661F05}"/>
                  </a:ext>
                </a:extLst>
              </p:cNvPr>
              <p:cNvSpPr/>
              <p:nvPr/>
            </p:nvSpPr>
            <p:spPr>
              <a:xfrm>
                <a:off x="3874592" y="3942820"/>
                <a:ext cx="405649" cy="405649"/>
              </a:xfrm>
              <a:custGeom>
                <a:avLst/>
                <a:gdLst>
                  <a:gd name="connsiteX0" fmla="*/ 202825 w 405649"/>
                  <a:gd name="connsiteY0" fmla="*/ 45764 h 405649"/>
                  <a:gd name="connsiteX1" fmla="*/ 276141 w 405649"/>
                  <a:gd name="connsiteY1" fmla="*/ 64054 h 405649"/>
                  <a:gd name="connsiteX2" fmla="*/ 309685 w 405649"/>
                  <a:gd name="connsiteY2" fmla="*/ 30509 h 405649"/>
                  <a:gd name="connsiteX3" fmla="*/ 202825 w 405649"/>
                  <a:gd name="connsiteY3" fmla="*/ 0 h 405649"/>
                  <a:gd name="connsiteX4" fmla="*/ 0 w 405649"/>
                  <a:gd name="connsiteY4" fmla="*/ 202825 h 405649"/>
                  <a:gd name="connsiteX5" fmla="*/ 202825 w 405649"/>
                  <a:gd name="connsiteY5" fmla="*/ 405649 h 405649"/>
                  <a:gd name="connsiteX6" fmla="*/ 405650 w 405649"/>
                  <a:gd name="connsiteY6" fmla="*/ 202825 h 405649"/>
                  <a:gd name="connsiteX7" fmla="*/ 374595 w 405649"/>
                  <a:gd name="connsiteY7" fmla="*/ 95186 h 405649"/>
                  <a:gd name="connsiteX8" fmla="*/ 341129 w 405649"/>
                  <a:gd name="connsiteY8" fmla="*/ 128653 h 405649"/>
                  <a:gd name="connsiteX9" fmla="*/ 359808 w 405649"/>
                  <a:gd name="connsiteY9" fmla="*/ 202825 h 405649"/>
                  <a:gd name="connsiteX10" fmla="*/ 202825 w 405649"/>
                  <a:gd name="connsiteY10" fmla="*/ 359807 h 405649"/>
                  <a:gd name="connsiteX11" fmla="*/ 45842 w 405649"/>
                  <a:gd name="connsiteY11" fmla="*/ 202825 h 405649"/>
                  <a:gd name="connsiteX12" fmla="*/ 202825 w 405649"/>
                  <a:gd name="connsiteY12" fmla="*/ 45764 h 405649"/>
                  <a:gd name="connsiteX13" fmla="*/ 202825 w 405649"/>
                  <a:gd name="connsiteY13" fmla="*/ 45764 h 4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649" h="405649">
                    <a:moveTo>
                      <a:pt x="202825" y="45764"/>
                    </a:moveTo>
                    <a:cubicBezTo>
                      <a:pt x="229287" y="45764"/>
                      <a:pt x="254270" y="52379"/>
                      <a:pt x="276141" y="64054"/>
                    </a:cubicBezTo>
                    <a:lnTo>
                      <a:pt x="309685" y="30509"/>
                    </a:lnTo>
                    <a:cubicBezTo>
                      <a:pt x="278631" y="11208"/>
                      <a:pt x="242051" y="0"/>
                      <a:pt x="202825" y="0"/>
                    </a:cubicBezTo>
                    <a:cubicBezTo>
                      <a:pt x="90983" y="0"/>
                      <a:pt x="0" y="90983"/>
                      <a:pt x="0" y="202825"/>
                    </a:cubicBezTo>
                    <a:cubicBezTo>
                      <a:pt x="0" y="314666"/>
                      <a:pt x="90983" y="405649"/>
                      <a:pt x="202825" y="405649"/>
                    </a:cubicBezTo>
                    <a:cubicBezTo>
                      <a:pt x="314666" y="405649"/>
                      <a:pt x="405650" y="314666"/>
                      <a:pt x="405650" y="202825"/>
                    </a:cubicBezTo>
                    <a:cubicBezTo>
                      <a:pt x="405650" y="163287"/>
                      <a:pt x="394209" y="126396"/>
                      <a:pt x="374595" y="95186"/>
                    </a:cubicBezTo>
                    <a:lnTo>
                      <a:pt x="341129" y="128653"/>
                    </a:lnTo>
                    <a:cubicBezTo>
                      <a:pt x="353037" y="150756"/>
                      <a:pt x="359808" y="176051"/>
                      <a:pt x="359808" y="202825"/>
                    </a:cubicBezTo>
                    <a:cubicBezTo>
                      <a:pt x="359808" y="289371"/>
                      <a:pt x="289372" y="359807"/>
                      <a:pt x="202825" y="359807"/>
                    </a:cubicBezTo>
                    <a:cubicBezTo>
                      <a:pt x="116278" y="359807"/>
                      <a:pt x="45842" y="289371"/>
                      <a:pt x="45842" y="202825"/>
                    </a:cubicBezTo>
                    <a:cubicBezTo>
                      <a:pt x="45764" y="116190"/>
                      <a:pt x="116200" y="45764"/>
                      <a:pt x="202825" y="45764"/>
                    </a:cubicBezTo>
                    <a:lnTo>
                      <a:pt x="202825" y="45764"/>
                    </a:lnTo>
                    <a:close/>
                  </a:path>
                </a:pathLst>
              </a:custGeom>
              <a:grpFill/>
              <a:ln w="972" cap="flat">
                <a:noFill/>
                <a:prstDash val="solid"/>
                <a:miter/>
              </a:ln>
            </p:spPr>
            <p:txBody>
              <a:bodyPr rtlCol="0" anchor="ctr"/>
              <a:lstStyle/>
              <a:p>
                <a:endParaRPr lang="zh-CN" altLang="en-US"/>
              </a:p>
            </p:txBody>
          </p:sp>
        </p:grp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416AD3A-5991-164A-81DF-127299597FEB}"/>
                  </a:ext>
                </a:extLst>
              </p:cNvPr>
              <p:cNvSpPr txBox="1"/>
              <p:nvPr/>
            </p:nvSpPr>
            <p:spPr>
              <a:xfrm>
                <a:off x="220758" y="1991266"/>
                <a:ext cx="6128596" cy="8383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rPr>
                          </m:ctrlPr>
                        </m:sSubPr>
                        <m:e>
                          <m:r>
                            <a:rPr kumimoji="1" lang="en-US" altLang="zh-CN" b="0" i="1" smtClean="0">
                              <a:solidFill>
                                <a:schemeClr val="bg1"/>
                              </a:solidFill>
                              <a:latin typeface="Cambria Math" panose="02040503050406030204" pitchFamily="18" charset="0"/>
                            </a:rPr>
                            <m:t>𝑣</m:t>
                          </m:r>
                        </m:e>
                        <m:sub>
                          <m:r>
                            <a:rPr kumimoji="1" lang="en-US" altLang="zh-CN" b="0" i="1" smtClean="0">
                              <a:solidFill>
                                <a:schemeClr val="bg1"/>
                              </a:solidFill>
                              <a:latin typeface="Cambria Math" panose="02040503050406030204" pitchFamily="18" charset="0"/>
                            </a:rPr>
                            <m:t>𝑡</m:t>
                          </m:r>
                          <m:r>
                            <a:rPr kumimoji="1" lang="en-US" altLang="zh-CN" b="0" i="1" smtClean="0">
                              <a:solidFill>
                                <a:schemeClr val="bg1"/>
                              </a:solidFill>
                              <a:latin typeface="Cambria Math" panose="02040503050406030204" pitchFamily="18" charset="0"/>
                            </a:rPr>
                            <m:t>+1</m:t>
                          </m:r>
                        </m:sub>
                      </m:sSub>
                      <m:d>
                        <m:dPr>
                          <m:ctrlPr>
                            <a:rPr kumimoji="1" lang="en-US" altLang="zh-CN" b="0" i="1" smtClean="0">
                              <a:solidFill>
                                <a:schemeClr val="bg1"/>
                              </a:solidFill>
                              <a:latin typeface="Cambria Math" panose="02040503050406030204" pitchFamily="18" charset="0"/>
                            </a:rPr>
                          </m:ctrlPr>
                        </m:dPr>
                        <m:e>
                          <m:r>
                            <a:rPr kumimoji="1" lang="en-US" altLang="zh-CN" b="0" i="1" smtClean="0">
                              <a:solidFill>
                                <a:schemeClr val="bg1"/>
                              </a:solidFill>
                              <a:latin typeface="Cambria Math" panose="02040503050406030204" pitchFamily="18" charset="0"/>
                            </a:rPr>
                            <m:t>𝑠</m:t>
                          </m:r>
                        </m:e>
                      </m:d>
                      <m:r>
                        <a:rPr kumimoji="1" lang="en-US" altLang="zh-CN" b="0" i="1" smtClean="0">
                          <a:solidFill>
                            <a:schemeClr val="bg1"/>
                          </a:solidFill>
                          <a:latin typeface="Cambria Math" panose="02040503050406030204" pitchFamily="18" charset="0"/>
                        </a:rPr>
                        <m:t>=</m:t>
                      </m:r>
                      <m:nary>
                        <m:naryPr>
                          <m:chr m:val="∑"/>
                          <m:supHide m:val="on"/>
                          <m:ctrlPr>
                            <a:rPr kumimoji="1" lang="en-US" altLang="zh-CN" i="1">
                              <a:solidFill>
                                <a:schemeClr val="bg1"/>
                              </a:solidFill>
                              <a:latin typeface="Cambria Math" panose="02040503050406030204" pitchFamily="18" charset="0"/>
                              <a:ea typeface="Microsoft YaHei" panose="020B0503020204020204" pitchFamily="34" charset="-122"/>
                            </a:rPr>
                          </m:ctrlPr>
                        </m:naryPr>
                        <m:sub>
                          <m:r>
                            <m:rPr>
                              <m:brk m:alnAt="7"/>
                            </m:rPr>
                            <a:rPr kumimoji="1" lang="en-US" altLang="zh-CN" i="1">
                              <a:solidFill>
                                <a:schemeClr val="bg1"/>
                              </a:solidFill>
                              <a:latin typeface="Cambria Math" panose="02040503050406030204" pitchFamily="18" charset="0"/>
                              <a:ea typeface="Microsoft YaHei" panose="020B0503020204020204" pitchFamily="34" charset="-122"/>
                            </a:rPr>
                            <m:t>𝑎</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𝐴</m:t>
                          </m:r>
                        </m:sub>
                        <m:sup/>
                        <m:e>
                          <m:r>
                            <a:rPr kumimoji="1" lang="en-US" altLang="zh-CN" i="1">
                              <a:solidFill>
                                <a:schemeClr val="bg1"/>
                              </a:solidFill>
                              <a:latin typeface="Cambria Math" panose="02040503050406030204" pitchFamily="18" charset="0"/>
                              <a:ea typeface="Microsoft YaHei" panose="020B0503020204020204" pitchFamily="34" charset="-122"/>
                            </a:rPr>
                            <m:t>𝜋</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𝑅</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𝛾</m:t>
                              </m:r>
                              <m:nary>
                                <m:naryPr>
                                  <m:chr m:val="∑"/>
                                  <m:supHide m:val="on"/>
                                  <m:ctrlPr>
                                    <a:rPr kumimoji="1" lang="en-US" altLang="zh-CN" i="1">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m:rPr>
                                          <m:brk m:alnAt="7"/>
                                        </m:rPr>
                                        <a:rPr kumimoji="1" lang="en-US" altLang="zh-CN" i="1">
                                          <a:solidFill>
                                            <a:schemeClr val="bg1"/>
                                          </a:solidFill>
                                          <a:latin typeface="Cambria Math" panose="02040503050406030204" pitchFamily="18" charset="0"/>
                                          <a:ea typeface="Microsoft YaHei" panose="020B0503020204020204" pitchFamily="34" charset="-122"/>
                                        </a:rPr>
                                        <m:t>𝑠</m:t>
                                      </m:r>
                                    </m:e>
                                    <m:sup>
                                      <m:r>
                                        <a:rPr kumimoji="1" lang="en-US" altLang="zh-CN" i="1">
                                          <a:solidFill>
                                            <a:schemeClr val="bg1"/>
                                          </a:solidFill>
                                          <a:latin typeface="Cambria Math" panose="02040503050406030204" pitchFamily="18" charset="0"/>
                                          <a:ea typeface="Microsoft YaHei" panose="020B0503020204020204" pitchFamily="34" charset="-122"/>
                                        </a:rPr>
                                        <m:t>′</m:t>
                                      </m:r>
                                    </m:sup>
                                  </m:sSup>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𝑆</m:t>
                                  </m:r>
                                </m:sub>
                                <m:sup/>
                                <m:e>
                                  <m:r>
                                    <a:rPr kumimoji="1" lang="en-US" altLang="zh-CN" i="1">
                                      <a:solidFill>
                                        <a:schemeClr val="bg1"/>
                                      </a:solidFill>
                                      <a:latin typeface="Cambria Math" panose="02040503050406030204" pitchFamily="18" charset="0"/>
                                      <a:ea typeface="Microsoft YaHei" panose="020B0503020204020204" pitchFamily="34" charset="-122"/>
                                    </a:rPr>
                                    <m:t>𝑃</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𝑠</m:t>
                                          </m:r>
                                        </m:e>
                                        <m:sup>
                                          <m:r>
                                            <a:rPr kumimoji="1" lang="en-US" altLang="zh-CN" i="1">
                                              <a:solidFill>
                                                <a:schemeClr val="bg1"/>
                                              </a:solidFill>
                                              <a:latin typeface="Cambria Math" panose="02040503050406030204" pitchFamily="18" charset="0"/>
                                              <a:ea typeface="Microsoft YaHei" panose="020B0503020204020204" pitchFamily="34" charset="-122"/>
                                            </a:rPr>
                                            <m:t>′</m:t>
                                          </m:r>
                                        </m:sup>
                                      </m:sSup>
                                    </m:e>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𝑣</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i="1" smtClean="0">
                                      <a:solidFill>
                                        <a:schemeClr val="bg1"/>
                                      </a:solidFill>
                                      <a:latin typeface="Cambria Math" panose="02040503050406030204" pitchFamily="18" charset="0"/>
                                      <a:ea typeface="Microsoft YaHei" panose="020B0503020204020204" pitchFamily="34" charset="-122"/>
                                    </a:rPr>
                                    <m:t> </m:t>
                                  </m:r>
                                  <m:r>
                                    <a:rPr kumimoji="1" lang="en-US" altLang="zh-CN" i="1">
                                      <a:solidFill>
                                        <a:schemeClr val="bg1"/>
                                      </a:solidFill>
                                      <a:latin typeface="Cambria Math" panose="02040503050406030204" pitchFamily="18" charset="0"/>
                                      <a:ea typeface="Microsoft YaHei" panose="020B0503020204020204" pitchFamily="34" charset="-122"/>
                                    </a:rPr>
                                    <m:t>(</m:t>
                                  </m:r>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𝑠</m:t>
                                      </m:r>
                                    </m:e>
                                    <m:sup>
                                      <m:r>
                                        <a:rPr kumimoji="1" lang="en-US" altLang="zh-CN" i="1">
                                          <a:solidFill>
                                            <a:schemeClr val="bg1"/>
                                          </a:solidFill>
                                          <a:latin typeface="Cambria Math" panose="02040503050406030204" pitchFamily="18" charset="0"/>
                                          <a:ea typeface="Microsoft YaHei" panose="020B0503020204020204" pitchFamily="34" charset="-122"/>
                                        </a:rPr>
                                        <m:t>′</m:t>
                                      </m:r>
                                    </m:sup>
                                  </m:sSup>
                                  <m:r>
                                    <a:rPr kumimoji="1" lang="en-US" altLang="zh-CN" i="1">
                                      <a:solidFill>
                                        <a:schemeClr val="bg1"/>
                                      </a:solidFill>
                                      <a:latin typeface="Cambria Math" panose="02040503050406030204" pitchFamily="18" charset="0"/>
                                      <a:ea typeface="Microsoft YaHei" panose="020B0503020204020204" pitchFamily="34" charset="-122"/>
                                    </a:rPr>
                                    <m:t>)</m:t>
                                  </m:r>
                                </m:e>
                              </m:nary>
                            </m:e>
                          </m:d>
                        </m:e>
                      </m:nary>
                    </m:oMath>
                  </m:oMathPara>
                </a14:m>
                <a:endParaRPr kumimoji="1" lang="zh-CN" altLang="en-US" dirty="0">
                  <a:solidFill>
                    <a:schemeClr val="bg1"/>
                  </a:solidFill>
                </a:endParaRPr>
              </a:p>
            </p:txBody>
          </p:sp>
        </mc:Choice>
        <mc:Fallback xmlns="">
          <p:sp>
            <p:nvSpPr>
              <p:cNvPr id="2" name="文本框 1">
                <a:extLst>
                  <a:ext uri="{FF2B5EF4-FFF2-40B4-BE49-F238E27FC236}">
                    <a16:creationId xmlns:a16="http://schemas.microsoft.com/office/drawing/2014/main" id="{D416AD3A-5991-164A-81DF-127299597FEB}"/>
                  </a:ext>
                </a:extLst>
              </p:cNvPr>
              <p:cNvSpPr txBox="1">
                <a:spLocks noRot="1" noChangeAspect="1" noMove="1" noResize="1" noEditPoints="1" noAdjustHandles="1" noChangeArrowheads="1" noChangeShapeType="1" noTextEdit="1"/>
              </p:cNvSpPr>
              <p:nvPr/>
            </p:nvSpPr>
            <p:spPr>
              <a:xfrm>
                <a:off x="220758" y="1991266"/>
                <a:ext cx="6128596" cy="838371"/>
              </a:xfrm>
              <a:prstGeom prst="rect">
                <a:avLst/>
              </a:prstGeom>
              <a:blipFill>
                <a:blip r:embed="rId4"/>
                <a:stretch>
                  <a:fillRect t="-102985" b="-15223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CAB3E64D-85A3-5749-B389-1A53A36D24B5}"/>
              </a:ext>
            </a:extLst>
          </p:cNvPr>
          <p:cNvPicPr>
            <a:picLocks noChangeAspect="1"/>
          </p:cNvPicPr>
          <p:nvPr/>
        </p:nvPicPr>
        <p:blipFill rotWithShape="1">
          <a:blip r:embed="rId5">
            <a:extLst>
              <a:ext uri="{28A0092B-C50C-407E-A947-70E740481C1C}">
                <a14:useLocalDpi xmlns:a14="http://schemas.microsoft.com/office/drawing/2010/main" val="0"/>
              </a:ext>
            </a:extLst>
          </a:blip>
          <a:srcRect t="13285"/>
          <a:stretch/>
        </p:blipFill>
        <p:spPr>
          <a:xfrm>
            <a:off x="7584309" y="1580687"/>
            <a:ext cx="4178300" cy="1431670"/>
          </a:xfrm>
          <a:prstGeom prst="rect">
            <a:avLst/>
          </a:prstGeom>
        </p:spPr>
      </p:pic>
      <p:sp>
        <p:nvSpPr>
          <p:cNvPr id="5" name="矩形 4">
            <a:extLst>
              <a:ext uri="{FF2B5EF4-FFF2-40B4-BE49-F238E27FC236}">
                <a16:creationId xmlns:a16="http://schemas.microsoft.com/office/drawing/2014/main" id="{9FB03000-AC00-4D4F-A4C7-17D335732348}"/>
              </a:ext>
            </a:extLst>
          </p:cNvPr>
          <p:cNvSpPr/>
          <p:nvPr/>
        </p:nvSpPr>
        <p:spPr>
          <a:xfrm>
            <a:off x="7584309" y="1173393"/>
            <a:ext cx="4227439" cy="307777"/>
          </a:xfrm>
          <a:prstGeom prst="rect">
            <a:avLst/>
          </a:prstGeom>
        </p:spPr>
        <p:txBody>
          <a:bodyPr wrap="none">
            <a:spAutoFit/>
          </a:bodyPr>
          <a:lstStyle/>
          <a:p>
            <a:r>
              <a:rPr lang="en" altLang="zh-CN" sz="1400" dirty="0">
                <a:solidFill>
                  <a:schemeClr val="bg1"/>
                </a:solidFill>
                <a:latin typeface="Arial" panose="020B0604020202020204" pitchFamily="34" charset="0"/>
                <a:cs typeface="Arial" panose="020B0604020202020204" pitchFamily="34" charset="0"/>
              </a:rPr>
              <a:t>Evaluating a Random Policy in the Small Gridworld</a:t>
            </a:r>
            <a:endParaRPr lang="en" altLang="zh-CN" sz="1400" dirty="0">
              <a:solidFill>
                <a:schemeClr val="bg1"/>
              </a:solidFill>
              <a:effectLst/>
              <a:latin typeface="Arial" panose="020B0604020202020204" pitchFamily="34" charset="0"/>
              <a:cs typeface="Arial" panose="020B0604020202020204" pitchFamily="34" charset="0"/>
            </a:endParaRPr>
          </a:p>
        </p:txBody>
      </p:sp>
      <p:pic>
        <p:nvPicPr>
          <p:cNvPr id="17" name="图片 16">
            <a:extLst>
              <a:ext uri="{FF2B5EF4-FFF2-40B4-BE49-F238E27FC236}">
                <a16:creationId xmlns:a16="http://schemas.microsoft.com/office/drawing/2014/main" id="{FA4A928B-F365-EB44-A726-3D0CF57ED3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213" y="4694663"/>
            <a:ext cx="1707168" cy="1342972"/>
          </a:xfrm>
          <a:prstGeom prst="rect">
            <a:avLst/>
          </a:prstGeom>
        </p:spPr>
      </p:pic>
      <p:pic>
        <p:nvPicPr>
          <p:cNvPr id="19" name="图片 18">
            <a:extLst>
              <a:ext uri="{FF2B5EF4-FFF2-40B4-BE49-F238E27FC236}">
                <a16:creationId xmlns:a16="http://schemas.microsoft.com/office/drawing/2014/main" id="{C0560738-36D2-7747-A9DB-C52B2C536B6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227680" y="4681963"/>
            <a:ext cx="1681536" cy="1342972"/>
          </a:xfrm>
          <a:prstGeom prst="rect">
            <a:avLst/>
          </a:prstGeom>
        </p:spPr>
      </p:pic>
      <p:pic>
        <p:nvPicPr>
          <p:cNvPr id="53" name="图片 52">
            <a:extLst>
              <a:ext uri="{FF2B5EF4-FFF2-40B4-BE49-F238E27FC236}">
                <a16:creationId xmlns:a16="http://schemas.microsoft.com/office/drawing/2014/main" id="{53B416A2-8015-4A41-95DC-C05BDF3BA9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239515" y="4694663"/>
            <a:ext cx="1724839" cy="1368372"/>
          </a:xfrm>
          <a:prstGeom prst="rect">
            <a:avLst/>
          </a:prstGeom>
        </p:spPr>
      </p:pic>
      <p:pic>
        <p:nvPicPr>
          <p:cNvPr id="55" name="图片 54">
            <a:extLst>
              <a:ext uri="{FF2B5EF4-FFF2-40B4-BE49-F238E27FC236}">
                <a16:creationId xmlns:a16="http://schemas.microsoft.com/office/drawing/2014/main" id="{3691564D-5269-944E-B069-40B6A3E4782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294653" y="4681962"/>
            <a:ext cx="1727861" cy="1368373"/>
          </a:xfrm>
          <a:prstGeom prst="rect">
            <a:avLst/>
          </a:prstGeom>
        </p:spPr>
      </p:pic>
      <p:pic>
        <p:nvPicPr>
          <p:cNvPr id="62" name="图片 61">
            <a:extLst>
              <a:ext uri="{FF2B5EF4-FFF2-40B4-BE49-F238E27FC236}">
                <a16:creationId xmlns:a16="http://schemas.microsoft.com/office/drawing/2014/main" id="{D5505E67-18BE-444B-9E37-0CC28559BC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52813" y="4669262"/>
            <a:ext cx="1713341" cy="1368373"/>
          </a:xfrm>
          <a:prstGeom prst="rect">
            <a:avLst/>
          </a:prstGeom>
        </p:spPr>
      </p:pic>
      <p:pic>
        <p:nvPicPr>
          <p:cNvPr id="64" name="图片 63">
            <a:extLst>
              <a:ext uri="{FF2B5EF4-FFF2-40B4-BE49-F238E27FC236}">
                <a16:creationId xmlns:a16="http://schemas.microsoft.com/office/drawing/2014/main" id="{8EE142C2-E0C2-344D-A482-87739FFD0B0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96454" y="4656562"/>
            <a:ext cx="1676257" cy="1368373"/>
          </a:xfrm>
          <a:prstGeom prst="rect">
            <a:avLst/>
          </a:prstGeom>
        </p:spPr>
      </p:pic>
      <p:sp>
        <p:nvSpPr>
          <p:cNvPr id="74" name="矩形 73">
            <a:extLst>
              <a:ext uri="{FF2B5EF4-FFF2-40B4-BE49-F238E27FC236}">
                <a16:creationId xmlns:a16="http://schemas.microsoft.com/office/drawing/2014/main" id="{E7E66029-2320-6249-BA18-C662990B446D}"/>
              </a:ext>
            </a:extLst>
          </p:cNvPr>
          <p:cNvSpPr/>
          <p:nvPr/>
        </p:nvSpPr>
        <p:spPr>
          <a:xfrm>
            <a:off x="751859" y="4027390"/>
            <a:ext cx="525292" cy="369332"/>
          </a:xfrm>
          <a:prstGeom prst="rect">
            <a:avLst/>
          </a:prstGeom>
        </p:spPr>
        <p:txBody>
          <a:bodyPr wrap="square">
            <a:spAutoFit/>
          </a:bodyPr>
          <a:lstStyle/>
          <a:p>
            <a:r>
              <a:rPr lang="en-US" altLang="zh-CN" dirty="0">
                <a:solidFill>
                  <a:schemeClr val="bg1"/>
                </a:solidFill>
                <a:latin typeface="Arial" panose="020B0604020202020204" pitchFamily="34" charset="0"/>
                <a:cs typeface="Arial" panose="020B0604020202020204" pitchFamily="34" charset="0"/>
              </a:rPr>
              <a:t>t=0</a:t>
            </a:r>
            <a:endParaRPr lang="en" altLang="zh-CN" dirty="0">
              <a:solidFill>
                <a:schemeClr val="bg1"/>
              </a:solidFill>
              <a:latin typeface="Arial" panose="020B0604020202020204" pitchFamily="34" charset="0"/>
              <a:cs typeface="Arial" panose="020B0604020202020204" pitchFamily="34" charset="0"/>
            </a:endParaRPr>
          </a:p>
        </p:txBody>
      </p:sp>
      <p:sp>
        <p:nvSpPr>
          <p:cNvPr id="75" name="矩形 74">
            <a:extLst>
              <a:ext uri="{FF2B5EF4-FFF2-40B4-BE49-F238E27FC236}">
                <a16:creationId xmlns:a16="http://schemas.microsoft.com/office/drawing/2014/main" id="{AF9C9939-6FA9-A842-9494-533A995DC36B}"/>
              </a:ext>
            </a:extLst>
          </p:cNvPr>
          <p:cNvSpPr/>
          <p:nvPr/>
        </p:nvSpPr>
        <p:spPr>
          <a:xfrm>
            <a:off x="2759764" y="4027390"/>
            <a:ext cx="525292" cy="369332"/>
          </a:xfrm>
          <a:prstGeom prst="rect">
            <a:avLst/>
          </a:prstGeom>
        </p:spPr>
        <p:txBody>
          <a:bodyPr wrap="square">
            <a:spAutoFit/>
          </a:bodyPr>
          <a:lstStyle/>
          <a:p>
            <a:r>
              <a:rPr lang="en-US" altLang="zh-CN" dirty="0">
                <a:solidFill>
                  <a:schemeClr val="bg1"/>
                </a:solidFill>
                <a:latin typeface="Arial" panose="020B0604020202020204" pitchFamily="34" charset="0"/>
                <a:cs typeface="Arial" panose="020B0604020202020204" pitchFamily="34" charset="0"/>
              </a:rPr>
              <a:t>t=1</a:t>
            </a:r>
            <a:endParaRPr lang="en" altLang="zh-CN" dirty="0">
              <a:solidFill>
                <a:schemeClr val="bg1"/>
              </a:solidFill>
              <a:latin typeface="Arial" panose="020B0604020202020204" pitchFamily="34" charset="0"/>
              <a:cs typeface="Arial" panose="020B0604020202020204" pitchFamily="34" charset="0"/>
            </a:endParaRPr>
          </a:p>
        </p:txBody>
      </p:sp>
      <p:sp>
        <p:nvSpPr>
          <p:cNvPr id="76" name="矩形 75">
            <a:extLst>
              <a:ext uri="{FF2B5EF4-FFF2-40B4-BE49-F238E27FC236}">
                <a16:creationId xmlns:a16="http://schemas.microsoft.com/office/drawing/2014/main" id="{A9F6BB88-B68C-374C-9EF2-B7F0F602B384}"/>
              </a:ext>
            </a:extLst>
          </p:cNvPr>
          <p:cNvSpPr/>
          <p:nvPr/>
        </p:nvSpPr>
        <p:spPr>
          <a:xfrm>
            <a:off x="4839288" y="4027390"/>
            <a:ext cx="525292" cy="369332"/>
          </a:xfrm>
          <a:prstGeom prst="rect">
            <a:avLst/>
          </a:prstGeom>
        </p:spPr>
        <p:txBody>
          <a:bodyPr wrap="square">
            <a:spAutoFit/>
          </a:bodyPr>
          <a:lstStyle/>
          <a:p>
            <a:r>
              <a:rPr lang="en-US" altLang="zh-CN" dirty="0">
                <a:solidFill>
                  <a:schemeClr val="bg1"/>
                </a:solidFill>
                <a:latin typeface="Arial" panose="020B0604020202020204" pitchFamily="34" charset="0"/>
                <a:cs typeface="Arial" panose="020B0604020202020204" pitchFamily="34" charset="0"/>
              </a:rPr>
              <a:t>t=2</a:t>
            </a:r>
            <a:endParaRPr lang="en" altLang="zh-CN" dirty="0">
              <a:solidFill>
                <a:schemeClr val="bg1"/>
              </a:solidFill>
              <a:latin typeface="Arial" panose="020B0604020202020204" pitchFamily="34" charset="0"/>
              <a:cs typeface="Arial" panose="020B0604020202020204" pitchFamily="34" charset="0"/>
            </a:endParaRPr>
          </a:p>
        </p:txBody>
      </p:sp>
      <p:sp>
        <p:nvSpPr>
          <p:cNvPr id="77" name="矩形 76">
            <a:extLst>
              <a:ext uri="{FF2B5EF4-FFF2-40B4-BE49-F238E27FC236}">
                <a16:creationId xmlns:a16="http://schemas.microsoft.com/office/drawing/2014/main" id="{D761FE50-AD23-CF47-A665-08F6280BCB28}"/>
              </a:ext>
            </a:extLst>
          </p:cNvPr>
          <p:cNvSpPr/>
          <p:nvPr/>
        </p:nvSpPr>
        <p:spPr>
          <a:xfrm>
            <a:off x="6871666" y="4027390"/>
            <a:ext cx="525292" cy="369332"/>
          </a:xfrm>
          <a:prstGeom prst="rect">
            <a:avLst/>
          </a:prstGeom>
        </p:spPr>
        <p:txBody>
          <a:bodyPr wrap="square">
            <a:spAutoFit/>
          </a:bodyPr>
          <a:lstStyle/>
          <a:p>
            <a:r>
              <a:rPr lang="en-US" altLang="zh-CN" dirty="0">
                <a:solidFill>
                  <a:schemeClr val="bg1"/>
                </a:solidFill>
                <a:latin typeface="Arial" panose="020B0604020202020204" pitchFamily="34" charset="0"/>
                <a:cs typeface="Arial" panose="020B0604020202020204" pitchFamily="34" charset="0"/>
              </a:rPr>
              <a:t>t=3</a:t>
            </a:r>
            <a:endParaRPr lang="en" altLang="zh-CN" dirty="0">
              <a:solidFill>
                <a:schemeClr val="bg1"/>
              </a:solidFill>
              <a:latin typeface="Arial" panose="020B0604020202020204" pitchFamily="34" charset="0"/>
              <a:cs typeface="Arial" panose="020B0604020202020204" pitchFamily="34" charset="0"/>
            </a:endParaRPr>
          </a:p>
        </p:txBody>
      </p:sp>
      <p:sp>
        <p:nvSpPr>
          <p:cNvPr id="78" name="矩形 77">
            <a:extLst>
              <a:ext uri="{FF2B5EF4-FFF2-40B4-BE49-F238E27FC236}">
                <a16:creationId xmlns:a16="http://schemas.microsoft.com/office/drawing/2014/main" id="{E5CA4772-51D0-EA46-A78A-0FED8B55AB03}"/>
              </a:ext>
            </a:extLst>
          </p:cNvPr>
          <p:cNvSpPr/>
          <p:nvPr/>
        </p:nvSpPr>
        <p:spPr>
          <a:xfrm>
            <a:off x="8906944" y="4027390"/>
            <a:ext cx="679508" cy="369332"/>
          </a:xfrm>
          <a:prstGeom prst="rect">
            <a:avLst/>
          </a:prstGeom>
        </p:spPr>
        <p:txBody>
          <a:bodyPr wrap="square">
            <a:spAutoFit/>
          </a:bodyPr>
          <a:lstStyle/>
          <a:p>
            <a:r>
              <a:rPr lang="en-US" altLang="zh-CN" dirty="0">
                <a:solidFill>
                  <a:schemeClr val="bg1"/>
                </a:solidFill>
                <a:latin typeface="Arial" panose="020B0604020202020204" pitchFamily="34" charset="0"/>
                <a:cs typeface="Arial" panose="020B0604020202020204" pitchFamily="34" charset="0"/>
              </a:rPr>
              <a:t>t=10</a:t>
            </a:r>
            <a:endParaRPr lang="en" altLang="zh-CN"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116FF4FE-D166-AC48-B46F-A0A90B54A1FF}"/>
                  </a:ext>
                </a:extLst>
              </p:cNvPr>
              <p:cNvSpPr/>
              <p:nvPr/>
            </p:nvSpPr>
            <p:spPr>
              <a:xfrm>
                <a:off x="10913912" y="4027390"/>
                <a:ext cx="679507" cy="369332"/>
              </a:xfrm>
              <a:prstGeom prst="rect">
                <a:avLst/>
              </a:prstGeom>
            </p:spPr>
            <p:txBody>
              <a:bodyPr wrap="square">
                <a:spAutoFit/>
              </a:bodyPr>
              <a:lstStyle/>
              <a:p>
                <a:r>
                  <a:rPr lang="en-US" altLang="zh-CN" dirty="0">
                    <a:solidFill>
                      <a:schemeClr val="bg1"/>
                    </a:solidFill>
                    <a:latin typeface="Arial" panose="020B0604020202020204" pitchFamily="34" charset="0"/>
                    <a:cs typeface="Arial" panose="020B0604020202020204" pitchFamily="34" charset="0"/>
                  </a:rPr>
                  <a:t>t=</a:t>
                </a:r>
                <a14:m>
                  <m:oMath xmlns:m="http://schemas.openxmlformats.org/officeDocument/2006/math">
                    <m:r>
                      <a:rPr lang="en-US" altLang="zh-CN"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oMath>
                </a14:m>
                <a:endParaRPr lang="en" altLang="zh-CN" dirty="0">
                  <a:solidFill>
                    <a:schemeClr val="bg1"/>
                  </a:solidFill>
                  <a:latin typeface="Arial" panose="020B0604020202020204" pitchFamily="34" charset="0"/>
                  <a:cs typeface="Arial" panose="020B0604020202020204" pitchFamily="34" charset="0"/>
                </a:endParaRPr>
              </a:p>
            </p:txBody>
          </p:sp>
        </mc:Choice>
        <mc:Fallback xmlns="">
          <p:sp>
            <p:nvSpPr>
              <p:cNvPr id="79" name="矩形 78">
                <a:extLst>
                  <a:ext uri="{FF2B5EF4-FFF2-40B4-BE49-F238E27FC236}">
                    <a16:creationId xmlns:a16="http://schemas.microsoft.com/office/drawing/2014/main" id="{116FF4FE-D166-AC48-B46F-A0A90B54A1FF}"/>
                  </a:ext>
                </a:extLst>
              </p:cNvPr>
              <p:cNvSpPr>
                <a:spLocks noRot="1" noChangeAspect="1" noMove="1" noResize="1" noEditPoints="1" noAdjustHandles="1" noChangeArrowheads="1" noChangeShapeType="1" noTextEdit="1"/>
              </p:cNvSpPr>
              <p:nvPr/>
            </p:nvSpPr>
            <p:spPr>
              <a:xfrm>
                <a:off x="10913912" y="4027390"/>
                <a:ext cx="679507" cy="369332"/>
              </a:xfrm>
              <a:prstGeom prst="rect">
                <a:avLst/>
              </a:prstGeom>
              <a:blipFill>
                <a:blip r:embed="rId12"/>
                <a:stretch>
                  <a:fillRect l="-5455" t="-6667" b="-23333"/>
                </a:stretch>
              </a:blipFill>
            </p:spPr>
            <p:txBody>
              <a:bodyPr/>
              <a:lstStyle/>
              <a:p>
                <a:r>
                  <a:rPr lang="zh-CN" altLang="en-US">
                    <a:noFill/>
                  </a:rPr>
                  <a:t> </a:t>
                </a:r>
              </a:p>
            </p:txBody>
          </p:sp>
        </mc:Fallback>
      </mc:AlternateContent>
      <p:sp>
        <p:nvSpPr>
          <p:cNvPr id="65" name="矩形 64">
            <a:extLst>
              <a:ext uri="{FF2B5EF4-FFF2-40B4-BE49-F238E27FC236}">
                <a16:creationId xmlns:a16="http://schemas.microsoft.com/office/drawing/2014/main" id="{015B839E-CD73-ED4C-8C26-E3DE028EB9D3}"/>
              </a:ext>
            </a:extLst>
          </p:cNvPr>
          <p:cNvSpPr/>
          <p:nvPr/>
        </p:nvSpPr>
        <p:spPr>
          <a:xfrm>
            <a:off x="7922947" y="3046223"/>
            <a:ext cx="3501023" cy="307777"/>
          </a:xfrm>
          <a:prstGeom prst="rect">
            <a:avLst/>
          </a:prstGeom>
        </p:spPr>
        <p:txBody>
          <a:bodyPr wrap="none">
            <a:spAutoFit/>
          </a:bodyPr>
          <a:lstStyle/>
          <a:p>
            <a:r>
              <a:rPr lang="en" altLang="zh-CN" sz="1400" dirty="0">
                <a:solidFill>
                  <a:schemeClr val="bg1"/>
                </a:solidFill>
                <a:latin typeface="Arial" panose="020B0604020202020204" pitchFamily="34" charset="0"/>
                <a:cs typeface="Arial" panose="020B0604020202020204" pitchFamily="34" charset="0"/>
              </a:rPr>
              <a:t>Transition is deterministic given the action</a:t>
            </a:r>
            <a:endParaRPr lang="en" altLang="zh-CN" sz="1400" dirty="0">
              <a:solidFill>
                <a:schemeClr val="bg1"/>
              </a:solidFill>
              <a:effectLst/>
              <a:latin typeface="Arial" panose="020B0604020202020204" pitchFamily="34" charset="0"/>
              <a:cs typeface="Arial" panose="020B0604020202020204" pitchFamily="34" charset="0"/>
            </a:endParaRPr>
          </a:p>
        </p:txBody>
      </p:sp>
      <p:sp>
        <p:nvSpPr>
          <p:cNvPr id="66" name="矩形 65">
            <a:extLst>
              <a:ext uri="{FF2B5EF4-FFF2-40B4-BE49-F238E27FC236}">
                <a16:creationId xmlns:a16="http://schemas.microsoft.com/office/drawing/2014/main" id="{FE2097BF-DB6C-2C42-96C2-5942ACB4B452}"/>
              </a:ext>
            </a:extLst>
          </p:cNvPr>
          <p:cNvSpPr/>
          <p:nvPr/>
        </p:nvSpPr>
        <p:spPr>
          <a:xfrm>
            <a:off x="7922947" y="3285890"/>
            <a:ext cx="3496214" cy="307777"/>
          </a:xfrm>
          <a:prstGeom prst="rect">
            <a:avLst/>
          </a:prstGeom>
        </p:spPr>
        <p:txBody>
          <a:bodyPr wrap="none">
            <a:spAutoFit/>
          </a:bodyPr>
          <a:lstStyle/>
          <a:p>
            <a:r>
              <a:rPr lang="en" altLang="zh-CN" sz="1400" dirty="0">
                <a:solidFill>
                  <a:schemeClr val="bg1"/>
                </a:solidFill>
                <a:latin typeface="Arial" panose="020B0604020202020204" pitchFamily="34" charset="0"/>
                <a:cs typeface="Arial" panose="020B0604020202020204" pitchFamily="34" charset="0"/>
              </a:rPr>
              <a:t>Two terminal states (two shaded squares)</a:t>
            </a:r>
            <a:endParaRPr lang="en" altLang="zh-CN" sz="1400"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516538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455194" y="486096"/>
            <a:ext cx="3281669"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Find Optimal Policy</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826380"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7764702"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8DD2691-70F3-47E1-91A2-7F4D5CF64B6B}"/>
                  </a:ext>
                </a:extLst>
              </p:cNvPr>
              <p:cNvSpPr txBox="1"/>
              <p:nvPr/>
            </p:nvSpPr>
            <p:spPr>
              <a:xfrm>
                <a:off x="522513" y="1320799"/>
                <a:ext cx="8952421" cy="4601068"/>
              </a:xfrm>
              <a:prstGeom prst="rect">
                <a:avLst/>
              </a:prstGeom>
              <a:noFill/>
            </p:spPr>
            <p:txBody>
              <a:bodyPr wrap="square" rtlCol="0">
                <a:spAutoFit/>
              </a:bodyPr>
              <a:lstStyle/>
              <a:p>
                <a:r>
                  <a:rPr lang="en-US" altLang="zh-CN" dirty="0">
                    <a:solidFill>
                      <a:schemeClr val="bg1"/>
                    </a:solidFill>
                    <a:latin typeface="Arial" panose="020B0604020202020204" pitchFamily="34" charset="0"/>
                    <a:cs typeface="Arial" panose="020B0604020202020204" pitchFamily="34" charset="0"/>
                  </a:rPr>
                  <a:t>The optimal value function</a:t>
                </a:r>
              </a:p>
              <a:p>
                <a:pPr/>
                <a14:m>
                  <m:oMathPara xmlns:m="http://schemas.openxmlformats.org/officeDocument/2006/math">
                    <m:oMathParaPr>
                      <m:jc m:val="centerGroup"/>
                    </m:oMathParaPr>
                    <m:oMath xmlns:m="http://schemas.openxmlformats.org/officeDocument/2006/math">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𝑣</m:t>
                          </m:r>
                        </m:e>
                        <m:sup>
                          <m:r>
                            <a:rPr lang="en-US" altLang="zh-CN" b="0" i="1" smtClean="0">
                              <a:solidFill>
                                <a:schemeClr val="bg1"/>
                              </a:solidFill>
                              <a:latin typeface="Cambria Math" panose="02040503050406030204" pitchFamily="18" charset="0"/>
                              <a:cs typeface="Arial" panose="020B0604020202020204" pitchFamily="34" charset="0"/>
                            </a:rPr>
                            <m:t>∗</m:t>
                          </m:r>
                        </m:sup>
                      </m:sSup>
                      <m:d>
                        <m:dPr>
                          <m:ctrlPr>
                            <a:rPr lang="en-US" altLang="zh-CN" b="0" i="1" smtClean="0">
                              <a:solidFill>
                                <a:schemeClr val="bg1"/>
                              </a:solidFill>
                              <a:latin typeface="Cambria Math" panose="02040503050406030204" pitchFamily="18" charset="0"/>
                              <a:cs typeface="Arial" panose="020B0604020202020204" pitchFamily="34" charset="0"/>
                            </a:rPr>
                          </m:ctrlPr>
                        </m:dPr>
                        <m:e>
                          <m:r>
                            <a:rPr lang="en-US" altLang="zh-CN" b="0" i="1" smtClean="0">
                              <a:solidFill>
                                <a:schemeClr val="bg1"/>
                              </a:solidFill>
                              <a:latin typeface="Cambria Math" panose="02040503050406030204" pitchFamily="18" charset="0"/>
                              <a:cs typeface="Arial" panose="020B0604020202020204" pitchFamily="34" charset="0"/>
                            </a:rPr>
                            <m:t>𝑠</m:t>
                          </m:r>
                        </m:e>
                      </m:d>
                      <m:r>
                        <a:rPr lang="en-US" altLang="zh-CN" b="0" i="1" smtClean="0">
                          <a:solidFill>
                            <a:schemeClr val="bg1"/>
                          </a:solidFill>
                          <a:latin typeface="Cambria Math" panose="02040503050406030204" pitchFamily="18" charset="0"/>
                          <a:cs typeface="Arial" panose="020B0604020202020204" pitchFamily="34" charset="0"/>
                        </a:rPr>
                        <m:t>=</m:t>
                      </m:r>
                      <m:func>
                        <m:funcPr>
                          <m:ctrlPr>
                            <a:rPr lang="en-US" altLang="zh-CN" b="0" i="1" smtClean="0">
                              <a:solidFill>
                                <a:schemeClr val="bg1"/>
                              </a:solidFill>
                              <a:latin typeface="Cambria Math" panose="02040503050406030204" pitchFamily="18" charset="0"/>
                              <a:cs typeface="Arial" panose="020B0604020202020204" pitchFamily="34" charset="0"/>
                            </a:rPr>
                          </m:ctrlPr>
                        </m:funcPr>
                        <m:fName>
                          <m:limLow>
                            <m:limLowPr>
                              <m:ctrlPr>
                                <a:rPr lang="en-US" altLang="zh-CN" b="0" i="1" smtClean="0">
                                  <a:solidFill>
                                    <a:schemeClr val="bg1"/>
                                  </a:solidFill>
                                  <a:latin typeface="Cambria Math" panose="02040503050406030204" pitchFamily="18" charset="0"/>
                                  <a:cs typeface="Arial" panose="020B0604020202020204" pitchFamily="34" charset="0"/>
                                </a:rPr>
                              </m:ctrlPr>
                            </m:limLowPr>
                            <m:e>
                              <m:r>
                                <m:rPr>
                                  <m:sty m:val="p"/>
                                </m:rPr>
                                <a:rPr lang="en-US" altLang="zh-CN" b="0" i="0" smtClean="0">
                                  <a:solidFill>
                                    <a:schemeClr val="bg1"/>
                                  </a:solidFill>
                                  <a:latin typeface="Cambria Math" panose="02040503050406030204" pitchFamily="18" charset="0"/>
                                  <a:cs typeface="Arial" panose="020B0604020202020204" pitchFamily="34" charset="0"/>
                                </a:rPr>
                                <m:t>max</m:t>
                              </m:r>
                            </m:e>
                            <m:lim>
                              <m:r>
                                <a:rPr lang="en-US" altLang="zh-CN" b="0" i="1" smtClean="0">
                                  <a:solidFill>
                                    <a:schemeClr val="bg1"/>
                                  </a:solidFill>
                                  <a:latin typeface="Cambria Math" panose="02040503050406030204" pitchFamily="18" charset="0"/>
                                  <a:cs typeface="Arial" panose="020B0604020202020204" pitchFamily="34" charset="0"/>
                                </a:rPr>
                                <m:t>𝜋</m:t>
                              </m:r>
                            </m:lim>
                          </m:limLow>
                        </m:fName>
                        <m:e>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𝑣</m:t>
                              </m:r>
                            </m:e>
                            <m:sup>
                              <m:r>
                                <a:rPr lang="en-US" altLang="zh-CN" b="0" i="1" smtClean="0">
                                  <a:solidFill>
                                    <a:schemeClr val="bg1"/>
                                  </a:solidFill>
                                  <a:latin typeface="Cambria Math" panose="02040503050406030204" pitchFamily="18" charset="0"/>
                                  <a:cs typeface="Arial" panose="020B0604020202020204" pitchFamily="34" charset="0"/>
                                </a:rPr>
                                <m:t>𝜋</m:t>
                              </m:r>
                            </m:sup>
                          </m:sSup>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𝑠</m:t>
                          </m:r>
                          <m:r>
                            <a:rPr lang="en-US" altLang="zh-CN" b="0" i="1" smtClean="0">
                              <a:solidFill>
                                <a:schemeClr val="bg1"/>
                              </a:solidFill>
                              <a:latin typeface="Cambria Math" panose="02040503050406030204" pitchFamily="18" charset="0"/>
                              <a:cs typeface="Arial" panose="020B0604020202020204" pitchFamily="34" charset="0"/>
                            </a:rPr>
                            <m:t>)</m:t>
                          </m:r>
                        </m:e>
                      </m:func>
                    </m:oMath>
                  </m:oMathPara>
                </a14:m>
                <a:endParaRPr lang="en-US" altLang="zh-CN" dirty="0">
                  <a:solidFill>
                    <a:schemeClr val="bg1"/>
                  </a:solidFill>
                  <a:latin typeface="Arial" panose="020B0604020202020204" pitchFamily="34" charset="0"/>
                  <a:cs typeface="Arial" panose="020B0604020202020204" pitchFamily="34" charset="0"/>
                </a:endParaRPr>
              </a:p>
              <a:p>
                <a:endParaRPr lang="en-US" altLang="zh-CN" dirty="0">
                  <a:solidFill>
                    <a:schemeClr val="bg1"/>
                  </a:solidFill>
                  <a:latin typeface="Arial" panose="020B0604020202020204" pitchFamily="34" charset="0"/>
                  <a:cs typeface="Arial" panose="020B0604020202020204" pitchFamily="34" charset="0"/>
                </a:endParaRPr>
              </a:p>
              <a:p>
                <a:endParaRPr lang="en-US" altLang="zh-CN" dirty="0">
                  <a:solidFill>
                    <a:schemeClr val="bg1"/>
                  </a:solidFill>
                  <a:latin typeface="Arial" panose="020B0604020202020204" pitchFamily="34" charset="0"/>
                  <a:cs typeface="Arial" panose="020B0604020202020204" pitchFamily="34" charset="0"/>
                </a:endParaRPr>
              </a:p>
              <a:p>
                <a:r>
                  <a:rPr lang="en-US" altLang="zh-CN" dirty="0">
                    <a:solidFill>
                      <a:schemeClr val="bg1"/>
                    </a:solidFill>
                    <a:latin typeface="Arial" panose="020B0604020202020204" pitchFamily="34" charset="0"/>
                    <a:cs typeface="Arial" panose="020B0604020202020204" pitchFamily="34" charset="0"/>
                  </a:rPr>
                  <a:t>The optimal policy</a:t>
                </a:r>
              </a:p>
              <a:p>
                <a:pPr/>
                <a14:m>
                  <m:oMathPara xmlns:m="http://schemas.openxmlformats.org/officeDocument/2006/math">
                    <m:oMathParaPr>
                      <m:jc m:val="centerGroup"/>
                    </m:oMathParaPr>
                    <m:oMath xmlns:m="http://schemas.openxmlformats.org/officeDocument/2006/math">
                      <m:sSup>
                        <m:sSupPr>
                          <m:ctrlPr>
                            <a:rPr lang="en-US" altLang="zh-CN" b="0" i="1" smtClean="0">
                              <a:solidFill>
                                <a:schemeClr val="bg1"/>
                              </a:solidFill>
                              <a:latin typeface="Cambria Math" panose="02040503050406030204" pitchFamily="18" charset="0"/>
                              <a:cs typeface="Arial" panose="020B0604020202020204" pitchFamily="34" charset="0"/>
                            </a:rPr>
                          </m:ctrlPr>
                        </m:sSupPr>
                        <m:e>
                          <m:r>
                            <m:rPr>
                              <m:nor/>
                            </m:rPr>
                            <a:rPr lang="en-US" altLang="zh-CN" b="0" i="0" smtClean="0">
                              <a:solidFill>
                                <a:schemeClr val="bg1"/>
                              </a:solidFill>
                              <a:latin typeface="Cambria Math" panose="02040503050406030204" pitchFamily="18" charset="0"/>
                              <a:cs typeface="Arial" panose="020B0604020202020204" pitchFamily="34" charset="0"/>
                            </a:rPr>
                            <m:t>π</m:t>
                          </m:r>
                        </m:e>
                        <m:sup>
                          <m:r>
                            <m:rPr>
                              <m:nor/>
                            </m:rPr>
                            <a:rPr lang="en-US" altLang="zh-CN" b="0" i="0" smtClean="0">
                              <a:solidFill>
                                <a:schemeClr val="bg1"/>
                              </a:solidFill>
                              <a:latin typeface="Cambria Math" panose="02040503050406030204" pitchFamily="18" charset="0"/>
                              <a:cs typeface="Arial" panose="020B0604020202020204" pitchFamily="34" charset="0"/>
                            </a:rPr>
                            <m:t>∗</m:t>
                          </m:r>
                        </m:sup>
                      </m:sSup>
                      <m:d>
                        <m:dPr>
                          <m:ctrlPr>
                            <a:rPr lang="en-US" altLang="zh-CN" b="0" i="1" smtClean="0">
                              <a:solidFill>
                                <a:schemeClr val="bg1"/>
                              </a:solidFill>
                              <a:latin typeface="Cambria Math" panose="02040503050406030204" pitchFamily="18" charset="0"/>
                              <a:cs typeface="Arial" panose="020B0604020202020204" pitchFamily="34" charset="0"/>
                            </a:rPr>
                          </m:ctrlPr>
                        </m:dPr>
                        <m:e>
                          <m:r>
                            <m:rPr>
                              <m:nor/>
                            </m:rPr>
                            <a:rPr lang="en-US" altLang="zh-CN" b="0" i="0" smtClean="0">
                              <a:solidFill>
                                <a:schemeClr val="bg1"/>
                              </a:solidFill>
                              <a:latin typeface="Cambria Math" panose="02040503050406030204" pitchFamily="18" charset="0"/>
                              <a:cs typeface="Arial" panose="020B0604020202020204" pitchFamily="34" charset="0"/>
                            </a:rPr>
                            <m:t>s</m:t>
                          </m:r>
                        </m:e>
                      </m:d>
                      <m:r>
                        <m:rPr>
                          <m:nor/>
                        </m:rPr>
                        <a:rPr lang="en-US" altLang="zh-CN" b="0" i="0" smtClean="0">
                          <a:solidFill>
                            <a:schemeClr val="bg1"/>
                          </a:solidFill>
                          <a:latin typeface="Cambria Math" panose="02040503050406030204" pitchFamily="18" charset="0"/>
                          <a:cs typeface="Arial" panose="020B0604020202020204" pitchFamily="34" charset="0"/>
                        </a:rPr>
                        <m:t>=</m:t>
                      </m:r>
                      <m:func>
                        <m:funcPr>
                          <m:ctrlPr>
                            <a:rPr lang="en-US" altLang="zh-CN" b="0" i="1" smtClean="0">
                              <a:solidFill>
                                <a:schemeClr val="bg1"/>
                              </a:solidFill>
                              <a:latin typeface="Cambria Math" panose="02040503050406030204" pitchFamily="18" charset="0"/>
                              <a:cs typeface="Arial" panose="020B0604020202020204" pitchFamily="34" charset="0"/>
                            </a:rPr>
                          </m:ctrlPr>
                        </m:funcPr>
                        <m:fName>
                          <m:r>
                            <m:rPr>
                              <m:sty m:val="p"/>
                            </m:rPr>
                            <a:rPr lang="en-US" altLang="zh-CN" b="0" i="0" smtClean="0">
                              <a:solidFill>
                                <a:schemeClr val="bg1"/>
                              </a:solidFill>
                              <a:latin typeface="Cambria Math" panose="02040503050406030204" pitchFamily="18" charset="0"/>
                              <a:cs typeface="Arial" panose="020B0604020202020204" pitchFamily="34" charset="0"/>
                            </a:rPr>
                            <m:t>arg</m:t>
                          </m:r>
                        </m:fName>
                        <m:e>
                          <m:func>
                            <m:funcPr>
                              <m:ctrlPr>
                                <a:rPr lang="en-US" altLang="zh-CN" b="0" i="1" smtClean="0">
                                  <a:solidFill>
                                    <a:schemeClr val="bg1"/>
                                  </a:solidFill>
                                  <a:latin typeface="Cambria Math" panose="02040503050406030204" pitchFamily="18" charset="0"/>
                                  <a:cs typeface="Arial" panose="020B0604020202020204" pitchFamily="34" charset="0"/>
                                </a:rPr>
                              </m:ctrlPr>
                            </m:funcPr>
                            <m:fName>
                              <m:limLow>
                                <m:limLowPr>
                                  <m:ctrlPr>
                                    <a:rPr lang="en-US" altLang="zh-CN" b="0" i="1" smtClean="0">
                                      <a:solidFill>
                                        <a:schemeClr val="bg1"/>
                                      </a:solidFill>
                                      <a:latin typeface="Cambria Math" panose="02040503050406030204" pitchFamily="18" charset="0"/>
                                      <a:cs typeface="Arial" panose="020B0604020202020204" pitchFamily="34" charset="0"/>
                                    </a:rPr>
                                  </m:ctrlPr>
                                </m:limLowPr>
                                <m:e>
                                  <m:r>
                                    <m:rPr>
                                      <m:sty m:val="p"/>
                                    </m:rPr>
                                    <a:rPr lang="en-US" altLang="zh-CN" b="0" i="0" smtClean="0">
                                      <a:solidFill>
                                        <a:schemeClr val="bg1"/>
                                      </a:solidFill>
                                      <a:latin typeface="Cambria Math" panose="02040503050406030204" pitchFamily="18" charset="0"/>
                                      <a:cs typeface="Arial" panose="020B0604020202020204" pitchFamily="34" charset="0"/>
                                    </a:rPr>
                                    <m:t>max</m:t>
                                  </m:r>
                                </m:e>
                                <m:lim>
                                  <m:r>
                                    <a:rPr lang="en-US" altLang="zh-CN" b="0" i="1" smtClean="0">
                                      <a:solidFill>
                                        <a:schemeClr val="bg1"/>
                                      </a:solidFill>
                                      <a:latin typeface="Cambria Math" panose="02040503050406030204" pitchFamily="18" charset="0"/>
                                      <a:cs typeface="Arial" panose="020B0604020202020204" pitchFamily="34" charset="0"/>
                                    </a:rPr>
                                    <m:t>𝜋</m:t>
                                  </m:r>
                                </m:lim>
                              </m:limLow>
                            </m:fName>
                            <m:e>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𝑣</m:t>
                                  </m:r>
                                </m:e>
                                <m:sup>
                                  <m:r>
                                    <a:rPr lang="en-US" altLang="zh-CN" b="0" i="1" smtClean="0">
                                      <a:solidFill>
                                        <a:schemeClr val="bg1"/>
                                      </a:solidFill>
                                      <a:latin typeface="Cambria Math" panose="02040503050406030204" pitchFamily="18" charset="0"/>
                                      <a:cs typeface="Arial" panose="020B0604020202020204" pitchFamily="34" charset="0"/>
                                    </a:rPr>
                                    <m:t>𝜋</m:t>
                                  </m:r>
                                </m:sup>
                              </m:sSup>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𝑠</m:t>
                              </m:r>
                              <m:r>
                                <a:rPr lang="en-US" altLang="zh-CN" b="0" i="1" smtClean="0">
                                  <a:solidFill>
                                    <a:schemeClr val="bg1"/>
                                  </a:solidFill>
                                  <a:latin typeface="Cambria Math" panose="02040503050406030204" pitchFamily="18" charset="0"/>
                                  <a:cs typeface="Arial" panose="020B0604020202020204" pitchFamily="34" charset="0"/>
                                </a:rPr>
                                <m:t>)</m:t>
                              </m:r>
                            </m:e>
                          </m:func>
                        </m:e>
                      </m:func>
                    </m:oMath>
                  </m:oMathPara>
                </a14:m>
                <a:endParaRPr lang="en-US" altLang="zh-CN" dirty="0">
                  <a:solidFill>
                    <a:schemeClr val="bg1"/>
                  </a:solidFill>
                  <a:latin typeface="Arial" panose="020B0604020202020204" pitchFamily="34" charset="0"/>
                  <a:cs typeface="Arial" panose="020B0604020202020204" pitchFamily="34" charset="0"/>
                </a:endParaRPr>
              </a:p>
              <a:p>
                <a:endParaRPr lang="en-US" altLang="zh-CN" dirty="0">
                  <a:solidFill>
                    <a:schemeClr val="bg1"/>
                  </a:solidFill>
                  <a:latin typeface="Arial" panose="020B0604020202020204" pitchFamily="34" charset="0"/>
                  <a:cs typeface="Arial" panose="020B0604020202020204" pitchFamily="34" charset="0"/>
                </a:endParaRPr>
              </a:p>
              <a:p>
                <a:endParaRPr lang="en-US" altLang="zh-CN" dirty="0">
                  <a:solidFill>
                    <a:schemeClr val="bg1"/>
                  </a:solidFill>
                  <a:latin typeface="Arial" panose="020B0604020202020204" pitchFamily="34" charset="0"/>
                  <a:cs typeface="Arial" panose="020B0604020202020204" pitchFamily="34" charset="0"/>
                </a:endParaRPr>
              </a:p>
              <a:p>
                <a:r>
                  <a:rPr lang="en-US" altLang="zh-CN" dirty="0">
                    <a:solidFill>
                      <a:schemeClr val="bg1"/>
                    </a:solidFill>
                    <a:latin typeface="Arial" panose="020B0604020202020204" pitchFamily="34" charset="0"/>
                    <a:cs typeface="Arial" panose="020B0604020202020204" pitchFamily="34" charset="0"/>
                  </a:rPr>
                  <a:t>An optimal policy can be found by maximizing over </a:t>
                </a:r>
                <a14:m>
                  <m:oMath xmlns:m="http://schemas.openxmlformats.org/officeDocument/2006/math">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𝑞</m:t>
                        </m:r>
                      </m:e>
                      <m:sup>
                        <m:r>
                          <a:rPr lang="en-US" altLang="zh-CN" b="0" i="1" smtClean="0">
                            <a:solidFill>
                              <a:schemeClr val="bg1"/>
                            </a:solidFill>
                            <a:latin typeface="Cambria Math" panose="02040503050406030204" pitchFamily="18" charset="0"/>
                            <a:cs typeface="Arial" panose="020B0604020202020204" pitchFamily="34" charset="0"/>
                          </a:rPr>
                          <m:t>∗</m:t>
                        </m:r>
                      </m:sup>
                    </m:sSup>
                    <m:d>
                      <m:dPr>
                        <m:ctrlPr>
                          <a:rPr lang="en-US" altLang="zh-CN" b="0" i="1" smtClean="0">
                            <a:solidFill>
                              <a:schemeClr val="bg1"/>
                            </a:solidFill>
                            <a:latin typeface="Cambria Math" panose="02040503050406030204" pitchFamily="18" charset="0"/>
                            <a:cs typeface="Arial" panose="020B0604020202020204" pitchFamily="34" charset="0"/>
                          </a:rPr>
                        </m:ctrlPr>
                      </m:dPr>
                      <m:e>
                        <m:r>
                          <a:rPr lang="en-US" altLang="zh-CN" b="0" i="1" smtClean="0">
                            <a:solidFill>
                              <a:schemeClr val="bg1"/>
                            </a:solidFill>
                            <a:latin typeface="Cambria Math" panose="02040503050406030204" pitchFamily="18" charset="0"/>
                            <a:cs typeface="Arial" panose="020B0604020202020204" pitchFamily="34" charset="0"/>
                          </a:rPr>
                          <m:t>𝑠</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𝑎</m:t>
                        </m:r>
                      </m:e>
                    </m:d>
                  </m:oMath>
                </a14:m>
                <a:endParaRPr lang="en-US" altLang="zh-CN" b="0" dirty="0">
                  <a:solidFill>
                    <a:schemeClr val="bg1"/>
                  </a:solidFill>
                  <a:latin typeface="Arial" panose="020B0604020202020204" pitchFamily="34" charset="0"/>
                  <a:cs typeface="Arial" panose="020B0604020202020204" pitchFamily="34" charset="0"/>
                </a:endParaRPr>
              </a:p>
              <a:p>
                <a:endParaRPr lang="en-US" altLang="zh-CN" b="0"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𝜋</m:t>
                          </m:r>
                        </m:e>
                        <m:sup>
                          <m:r>
                            <a:rPr lang="en-US" altLang="zh-CN" b="0" i="1" smtClean="0">
                              <a:solidFill>
                                <a:schemeClr val="bg1"/>
                              </a:solidFill>
                              <a:latin typeface="Cambria Math" panose="02040503050406030204" pitchFamily="18" charset="0"/>
                              <a:cs typeface="Arial" panose="020B0604020202020204" pitchFamily="34" charset="0"/>
                            </a:rPr>
                            <m:t>∗</m:t>
                          </m:r>
                        </m:sup>
                      </m:sSup>
                      <m:d>
                        <m:dPr>
                          <m:ctrlPr>
                            <a:rPr lang="en-US" altLang="zh-CN" b="0" i="1" smtClean="0">
                              <a:solidFill>
                                <a:schemeClr val="bg1"/>
                              </a:solidFill>
                              <a:latin typeface="Cambria Math" panose="02040503050406030204" pitchFamily="18" charset="0"/>
                              <a:cs typeface="Arial" panose="020B0604020202020204" pitchFamily="34" charset="0"/>
                            </a:rPr>
                          </m:ctrlPr>
                        </m:dPr>
                        <m:e>
                          <m:r>
                            <a:rPr lang="en-US" altLang="zh-CN" b="0" i="1" smtClean="0">
                              <a:solidFill>
                                <a:schemeClr val="bg1"/>
                              </a:solidFill>
                              <a:latin typeface="Cambria Math" panose="02040503050406030204" pitchFamily="18" charset="0"/>
                              <a:cs typeface="Arial" panose="020B0604020202020204" pitchFamily="34" charset="0"/>
                            </a:rPr>
                            <m:t>𝑎</m:t>
                          </m:r>
                        </m:e>
                        <m:e>
                          <m:r>
                            <a:rPr lang="en-US" altLang="zh-CN" b="0" i="1" smtClean="0">
                              <a:solidFill>
                                <a:schemeClr val="bg1"/>
                              </a:solidFill>
                              <a:latin typeface="Cambria Math" panose="02040503050406030204" pitchFamily="18" charset="0"/>
                              <a:cs typeface="Arial" panose="020B0604020202020204" pitchFamily="34" charset="0"/>
                            </a:rPr>
                            <m:t>𝑠</m:t>
                          </m:r>
                        </m:e>
                      </m:d>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𝑓</m:t>
                      </m:r>
                      <m:d>
                        <m:dPr>
                          <m:ctrlPr>
                            <a:rPr lang="en-US" altLang="zh-CN" b="0" i="1" smtClean="0">
                              <a:solidFill>
                                <a:schemeClr val="bg1"/>
                              </a:solidFill>
                              <a:latin typeface="Cambria Math" panose="02040503050406030204" pitchFamily="18" charset="0"/>
                              <a:cs typeface="Arial" panose="020B0604020202020204" pitchFamily="34" charset="0"/>
                            </a:rPr>
                          </m:ctrlPr>
                        </m:dPr>
                        <m:e>
                          <m:r>
                            <a:rPr lang="en-US" altLang="zh-CN" b="0" i="1" smtClean="0">
                              <a:solidFill>
                                <a:schemeClr val="bg1"/>
                              </a:solidFill>
                              <a:latin typeface="Cambria Math" panose="02040503050406030204" pitchFamily="18" charset="0"/>
                              <a:cs typeface="Arial" panose="020B0604020202020204" pitchFamily="34" charset="0"/>
                            </a:rPr>
                            <m:t>𝑥</m:t>
                          </m:r>
                        </m:e>
                      </m:d>
                      <m:r>
                        <a:rPr lang="en-US" altLang="zh-CN" b="0" i="1" smtClean="0">
                          <a:solidFill>
                            <a:schemeClr val="bg1"/>
                          </a:solidFill>
                          <a:latin typeface="Cambria Math" panose="02040503050406030204" pitchFamily="18" charset="0"/>
                          <a:cs typeface="Arial" panose="020B0604020202020204" pitchFamily="34" charset="0"/>
                        </a:rPr>
                        <m:t>=</m:t>
                      </m:r>
                      <m:d>
                        <m:dPr>
                          <m:begChr m:val="{"/>
                          <m:endChr m:val=""/>
                          <m:ctrlPr>
                            <a:rPr lang="en-US" altLang="zh-CN" b="0" i="1" smtClean="0">
                              <a:solidFill>
                                <a:schemeClr val="bg1"/>
                              </a:solidFill>
                              <a:latin typeface="Cambria Math" panose="02040503050406030204" pitchFamily="18" charset="0"/>
                              <a:cs typeface="Arial" panose="020B0604020202020204" pitchFamily="34" charset="0"/>
                            </a:rPr>
                          </m:ctrlPr>
                        </m:dPr>
                        <m:e>
                          <m:eqArr>
                            <m:eqArrPr>
                              <m:ctrlPr>
                                <a:rPr lang="en-US" altLang="zh-CN" b="0" i="1" smtClean="0">
                                  <a:solidFill>
                                    <a:schemeClr val="bg1"/>
                                  </a:solidFill>
                                  <a:latin typeface="Cambria Math" panose="02040503050406030204" pitchFamily="18" charset="0"/>
                                  <a:cs typeface="Arial" panose="020B0604020202020204" pitchFamily="34" charset="0"/>
                                </a:rPr>
                              </m:ctrlPr>
                            </m:eqArrPr>
                            <m:e>
                              <m:r>
                                <a:rPr lang="en-US" altLang="zh-CN" b="0" i="1" smtClean="0">
                                  <a:solidFill>
                                    <a:schemeClr val="bg1"/>
                                  </a:solidFill>
                                  <a:latin typeface="Cambria Math" panose="02040503050406030204" pitchFamily="18" charset="0"/>
                                  <a:cs typeface="Arial" panose="020B0604020202020204" pitchFamily="34" charset="0"/>
                                </a:rPr>
                                <m:t>1,  </m:t>
                              </m:r>
                              <m:r>
                                <a:rPr lang="en-US" altLang="zh-CN" b="0" i="1" smtClean="0">
                                  <a:solidFill>
                                    <a:schemeClr val="bg1"/>
                                  </a:solidFill>
                                  <a:latin typeface="Cambria Math" panose="02040503050406030204" pitchFamily="18" charset="0"/>
                                  <a:cs typeface="Arial" panose="020B0604020202020204" pitchFamily="34" charset="0"/>
                                </a:rPr>
                                <m:t>𝑖𝑓</m:t>
                              </m:r>
                              <m:r>
                                <a:rPr lang="en-US" altLang="zh-CN" b="0" i="1" smtClean="0">
                                  <a:solidFill>
                                    <a:schemeClr val="bg1"/>
                                  </a:solidFill>
                                  <a:latin typeface="Cambria Math" panose="02040503050406030204" pitchFamily="18" charset="0"/>
                                  <a:cs typeface="Arial" panose="020B0604020202020204" pitchFamily="34" charset="0"/>
                                </a:rPr>
                                <m:t> </m:t>
                              </m:r>
                              <m:r>
                                <a:rPr lang="en-US" altLang="zh-CN" b="0" i="1" smtClean="0">
                                  <a:solidFill>
                                    <a:schemeClr val="bg1"/>
                                  </a:solidFill>
                                  <a:latin typeface="Cambria Math" panose="02040503050406030204" pitchFamily="18" charset="0"/>
                                  <a:cs typeface="Arial" panose="020B0604020202020204" pitchFamily="34" charset="0"/>
                                </a:rPr>
                                <m:t>𝑎</m:t>
                              </m:r>
                              <m:r>
                                <a:rPr lang="en-US" altLang="zh-CN" b="0" i="1" smtClean="0">
                                  <a:solidFill>
                                    <a:schemeClr val="bg1"/>
                                  </a:solidFill>
                                  <a:latin typeface="Cambria Math" panose="02040503050406030204" pitchFamily="18" charset="0"/>
                                  <a:cs typeface="Arial" panose="020B0604020202020204" pitchFamily="34" charset="0"/>
                                </a:rPr>
                                <m:t>=</m:t>
                              </m:r>
                              <m:func>
                                <m:funcPr>
                                  <m:ctrlPr>
                                    <a:rPr lang="en-US" altLang="zh-CN" b="0" i="1" smtClean="0">
                                      <a:solidFill>
                                        <a:schemeClr val="bg1"/>
                                      </a:solidFill>
                                      <a:latin typeface="Cambria Math" panose="02040503050406030204" pitchFamily="18" charset="0"/>
                                      <a:cs typeface="Arial" panose="020B0604020202020204" pitchFamily="34" charset="0"/>
                                    </a:rPr>
                                  </m:ctrlPr>
                                </m:funcPr>
                                <m:fName>
                                  <m:r>
                                    <m:rPr>
                                      <m:sty m:val="p"/>
                                    </m:rPr>
                                    <a:rPr lang="en-US" altLang="zh-CN" b="0" i="0" smtClean="0">
                                      <a:solidFill>
                                        <a:schemeClr val="bg1"/>
                                      </a:solidFill>
                                      <a:latin typeface="Cambria Math" panose="02040503050406030204" pitchFamily="18" charset="0"/>
                                      <a:cs typeface="Arial" panose="020B0604020202020204" pitchFamily="34" charset="0"/>
                                    </a:rPr>
                                    <m:t>arg</m:t>
                                  </m:r>
                                </m:fName>
                                <m:e>
                                  <m:func>
                                    <m:funcPr>
                                      <m:ctrlPr>
                                        <a:rPr lang="en-US" altLang="zh-CN" b="0" i="1" smtClean="0">
                                          <a:solidFill>
                                            <a:schemeClr val="bg1"/>
                                          </a:solidFill>
                                          <a:latin typeface="Cambria Math" panose="02040503050406030204" pitchFamily="18" charset="0"/>
                                          <a:cs typeface="Arial" panose="020B0604020202020204" pitchFamily="34" charset="0"/>
                                        </a:rPr>
                                      </m:ctrlPr>
                                    </m:funcPr>
                                    <m:fName>
                                      <m:limLow>
                                        <m:limLowPr>
                                          <m:ctrlPr>
                                            <a:rPr lang="en-US" altLang="zh-CN" b="0" i="1" smtClean="0">
                                              <a:solidFill>
                                                <a:schemeClr val="bg1"/>
                                              </a:solidFill>
                                              <a:latin typeface="Cambria Math" panose="02040503050406030204" pitchFamily="18" charset="0"/>
                                              <a:cs typeface="Arial" panose="020B0604020202020204" pitchFamily="34" charset="0"/>
                                            </a:rPr>
                                          </m:ctrlPr>
                                        </m:limLowPr>
                                        <m:e>
                                          <m:r>
                                            <m:rPr>
                                              <m:sty m:val="p"/>
                                            </m:rPr>
                                            <a:rPr lang="en-US" altLang="zh-CN" b="0" i="0" smtClean="0">
                                              <a:solidFill>
                                                <a:schemeClr val="bg1"/>
                                              </a:solidFill>
                                              <a:latin typeface="Cambria Math" panose="02040503050406030204" pitchFamily="18" charset="0"/>
                                              <a:cs typeface="Arial" panose="020B0604020202020204" pitchFamily="34" charset="0"/>
                                            </a:rPr>
                                            <m:t>max</m:t>
                                          </m:r>
                                        </m:e>
                                        <m:lim>
                                          <m:r>
                                            <a:rPr lang="en-US" altLang="zh-CN" b="0" i="1" smtClean="0">
                                              <a:solidFill>
                                                <a:schemeClr val="bg1"/>
                                              </a:solidFill>
                                              <a:latin typeface="Cambria Math" panose="02040503050406030204" pitchFamily="18" charset="0"/>
                                              <a:cs typeface="Arial" panose="020B0604020202020204" pitchFamily="34" charset="0"/>
                                            </a:rPr>
                                            <m:t>𝑎</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𝐴</m:t>
                                          </m:r>
                                        </m:lim>
                                      </m:limLow>
                                    </m:fName>
                                    <m:e>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𝑞</m:t>
                                          </m:r>
                                        </m:e>
                                        <m:sup>
                                          <m:r>
                                            <a:rPr lang="en-US" altLang="zh-CN" b="0" i="1" smtClean="0">
                                              <a:solidFill>
                                                <a:schemeClr val="bg1"/>
                                              </a:solidFill>
                                              <a:latin typeface="Cambria Math" panose="02040503050406030204" pitchFamily="18" charset="0"/>
                                              <a:cs typeface="Arial" panose="020B0604020202020204" pitchFamily="34" charset="0"/>
                                            </a:rPr>
                                            <m:t>∗</m:t>
                                          </m:r>
                                        </m:sup>
                                      </m:sSup>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𝑠</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𝑎</m:t>
                                      </m:r>
                                      <m:r>
                                        <a:rPr lang="en-US" altLang="zh-CN" b="0" i="1" smtClean="0">
                                          <a:solidFill>
                                            <a:schemeClr val="bg1"/>
                                          </a:solidFill>
                                          <a:latin typeface="Cambria Math" panose="02040503050406030204" pitchFamily="18" charset="0"/>
                                          <a:cs typeface="Arial" panose="020B0604020202020204" pitchFamily="34" charset="0"/>
                                        </a:rPr>
                                        <m:t>)</m:t>
                                      </m:r>
                                    </m:e>
                                  </m:func>
                                </m:e>
                              </m:func>
                            </m:e>
                            <m:e>
                              <m:r>
                                <a:rPr lang="en-US" altLang="zh-CN" b="0" i="1" smtClean="0">
                                  <a:solidFill>
                                    <a:schemeClr val="bg1"/>
                                  </a:solidFill>
                                  <a:latin typeface="Cambria Math" panose="02040503050406030204" pitchFamily="18" charset="0"/>
                                  <a:cs typeface="Arial" panose="020B0604020202020204" pitchFamily="34" charset="0"/>
                                </a:rPr>
                                <m:t>0,                          </m:t>
                              </m:r>
                              <m:r>
                                <a:rPr lang="en-US" altLang="zh-CN" b="0" i="1" smtClean="0">
                                  <a:solidFill>
                                    <a:schemeClr val="bg1"/>
                                  </a:solidFill>
                                  <a:latin typeface="Cambria Math" panose="02040503050406030204" pitchFamily="18" charset="0"/>
                                  <a:cs typeface="Arial" panose="020B0604020202020204" pitchFamily="34" charset="0"/>
                                </a:rPr>
                                <m:t>𝑜𝑡h𝑒𝑟𝑤𝑖𝑠𝑒</m:t>
                              </m:r>
                            </m:e>
                          </m:eqArr>
                        </m:e>
                      </m:d>
                    </m:oMath>
                  </m:oMathPara>
                </a14:m>
                <a:endParaRPr lang="en-US" altLang="zh-CN" b="0" dirty="0">
                  <a:solidFill>
                    <a:schemeClr val="bg1"/>
                  </a:solidFill>
                  <a:latin typeface="Arial" panose="020B0604020202020204" pitchFamily="34" charset="0"/>
                  <a:cs typeface="Arial" panose="020B0604020202020204" pitchFamily="34" charset="0"/>
                </a:endParaRPr>
              </a:p>
              <a:p>
                <a:endParaRPr lang="en-US" altLang="zh-CN" dirty="0">
                  <a:solidFill>
                    <a:schemeClr val="bg1"/>
                  </a:solidFill>
                  <a:latin typeface="Arial" panose="020B0604020202020204" pitchFamily="34" charset="0"/>
                  <a:cs typeface="Arial" panose="020B0604020202020204" pitchFamily="34" charset="0"/>
                </a:endParaRPr>
              </a:p>
              <a:p>
                <a:endParaRPr lang="en-US" altLang="zh-CN" dirty="0">
                  <a:solidFill>
                    <a:schemeClr val="bg1"/>
                  </a:solidFill>
                  <a:latin typeface="Arial" panose="020B0604020202020204" pitchFamily="34" charset="0"/>
                  <a:cs typeface="Arial" panose="020B0604020202020204" pitchFamily="34" charset="0"/>
                </a:endParaRPr>
              </a:p>
              <a:p>
                <a:r>
                  <a:rPr lang="en-US" altLang="zh-CN" dirty="0">
                    <a:solidFill>
                      <a:schemeClr val="bg1"/>
                    </a:solidFill>
                    <a:latin typeface="Arial" panose="020B0604020202020204" pitchFamily="34" charset="0"/>
                    <a:cs typeface="Arial" panose="020B0604020202020204" pitchFamily="34" charset="0"/>
                  </a:rPr>
                  <a:t>Noting that </a:t>
                </a:r>
                <a14:m>
                  <m:oMath xmlns:m="http://schemas.openxmlformats.org/officeDocument/2006/math">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𝑞</m:t>
                        </m:r>
                      </m:e>
                      <m:sup>
                        <m:r>
                          <a:rPr kumimoji="1" lang="en-US" altLang="zh-CN" b="0" i="1" smtClean="0">
                            <a:solidFill>
                              <a:schemeClr val="bg1"/>
                            </a:solidFill>
                            <a:latin typeface="Cambria Math" panose="02040503050406030204" pitchFamily="18" charset="0"/>
                            <a:ea typeface="Microsoft YaHei" panose="020B0503020204020204" pitchFamily="34" charset="-122"/>
                          </a:rPr>
                          <m:t>∗</m:t>
                        </m:r>
                      </m:sup>
                    </m:sSup>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𝑅</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𝛾</m:t>
                    </m:r>
                    <m:nary>
                      <m:naryPr>
                        <m:chr m:val="∑"/>
                        <m:limLoc m:val="subSup"/>
                        <m:supHide m:val="on"/>
                        <m:ctrlPr>
                          <a:rPr kumimoji="1" lang="en-US" altLang="zh-CN" i="1">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m:rPr>
                                <m:brk m:alnAt="9"/>
                              </m:rPr>
                              <a:rPr kumimoji="1" lang="en-US" altLang="zh-CN" i="1">
                                <a:solidFill>
                                  <a:schemeClr val="bg1"/>
                                </a:solidFill>
                                <a:latin typeface="Cambria Math" panose="02040503050406030204" pitchFamily="18" charset="0"/>
                                <a:ea typeface="Microsoft YaHei" panose="020B0503020204020204" pitchFamily="34" charset="-122"/>
                              </a:rPr>
                              <m:t>𝑠</m:t>
                            </m:r>
                          </m:e>
                          <m:sup>
                            <m:r>
                              <a:rPr kumimoji="1" lang="en-US" altLang="zh-CN" i="1">
                                <a:solidFill>
                                  <a:schemeClr val="bg1"/>
                                </a:solidFill>
                                <a:latin typeface="Cambria Math" panose="02040503050406030204" pitchFamily="18" charset="0"/>
                                <a:ea typeface="Microsoft YaHei" panose="020B0503020204020204" pitchFamily="34" charset="-122"/>
                              </a:rPr>
                              <m:t>′</m:t>
                            </m:r>
                          </m:sup>
                        </m:sSup>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𝑆</m:t>
                        </m:r>
                      </m:sub>
                      <m:sup/>
                      <m:e>
                        <m:r>
                          <a:rPr kumimoji="1" lang="en-US" altLang="zh-CN" i="1">
                            <a:solidFill>
                              <a:schemeClr val="bg1"/>
                            </a:solidFill>
                            <a:latin typeface="Cambria Math" panose="02040503050406030204" pitchFamily="18" charset="0"/>
                            <a:ea typeface="Microsoft YaHei" panose="020B0503020204020204" pitchFamily="34" charset="-122"/>
                          </a:rPr>
                          <m:t>𝑃</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𝑠</m:t>
                                </m:r>
                              </m:e>
                              <m:sup>
                                <m:r>
                                  <a:rPr kumimoji="1" lang="en-US" altLang="zh-CN" i="1">
                                    <a:solidFill>
                                      <a:schemeClr val="bg1"/>
                                    </a:solidFill>
                                    <a:latin typeface="Cambria Math" panose="02040503050406030204" pitchFamily="18" charset="0"/>
                                    <a:ea typeface="Microsoft YaHei" panose="020B0503020204020204" pitchFamily="34" charset="-122"/>
                                  </a:rPr>
                                  <m:t>′</m:t>
                                </m:r>
                              </m:sup>
                            </m:sSup>
                          </m:e>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𝑣</m:t>
                            </m:r>
                          </m:e>
                          <m:sup>
                            <m:r>
                              <a:rPr kumimoji="1" lang="en-US" altLang="zh-CN" b="0" i="1" smtClean="0">
                                <a:solidFill>
                                  <a:schemeClr val="bg1"/>
                                </a:solidFill>
                                <a:latin typeface="Cambria Math" panose="02040503050406030204" pitchFamily="18" charset="0"/>
                                <a:ea typeface="Microsoft YaHei" panose="020B0503020204020204" pitchFamily="34" charset="-122"/>
                              </a:rPr>
                              <m:t>∗</m:t>
                            </m:r>
                          </m:sup>
                        </m:sSup>
                        <m:r>
                          <a:rPr kumimoji="1" lang="en-US" altLang="zh-CN" i="1">
                            <a:solidFill>
                              <a:schemeClr val="bg1"/>
                            </a:solidFill>
                            <a:latin typeface="Cambria Math" panose="02040503050406030204" pitchFamily="18" charset="0"/>
                            <a:ea typeface="Microsoft YaHei" panose="020B0503020204020204" pitchFamily="34" charset="-122"/>
                          </a:rPr>
                          <m:t>(</m:t>
                        </m:r>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𝑠</m:t>
                            </m:r>
                          </m:e>
                          <m:sup>
                            <m:r>
                              <a:rPr kumimoji="1" lang="en-US" altLang="zh-CN" i="1">
                                <a:solidFill>
                                  <a:schemeClr val="bg1"/>
                                </a:solidFill>
                                <a:latin typeface="Cambria Math" panose="02040503050406030204" pitchFamily="18" charset="0"/>
                                <a:ea typeface="Microsoft YaHei" panose="020B0503020204020204" pitchFamily="34" charset="-122"/>
                              </a:rPr>
                              <m:t>′</m:t>
                            </m:r>
                          </m:sup>
                        </m:sSup>
                        <m:r>
                          <a:rPr kumimoji="1" lang="en-US" altLang="zh-CN" i="1">
                            <a:solidFill>
                              <a:schemeClr val="bg1"/>
                            </a:solidFill>
                            <a:latin typeface="Cambria Math" panose="02040503050406030204" pitchFamily="18" charset="0"/>
                            <a:ea typeface="Microsoft YaHei" panose="020B0503020204020204" pitchFamily="34" charset="-122"/>
                          </a:rPr>
                          <m:t>)</m:t>
                        </m:r>
                      </m:e>
                    </m:nary>
                  </m:oMath>
                </a14:m>
                <a:endParaRPr lang="zh-CN" altLang="en-US"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文本框 2">
                <a:extLst>
                  <a:ext uri="{FF2B5EF4-FFF2-40B4-BE49-F238E27FC236}">
                    <a16:creationId xmlns:a16="http://schemas.microsoft.com/office/drawing/2014/main" id="{D8DD2691-70F3-47E1-91A2-7F4D5CF64B6B}"/>
                  </a:ext>
                </a:extLst>
              </p:cNvPr>
              <p:cNvSpPr txBox="1">
                <a:spLocks noRot="1" noChangeAspect="1" noMove="1" noResize="1" noEditPoints="1" noAdjustHandles="1" noChangeArrowheads="1" noChangeShapeType="1" noTextEdit="1"/>
              </p:cNvSpPr>
              <p:nvPr/>
            </p:nvSpPr>
            <p:spPr>
              <a:xfrm>
                <a:off x="522513" y="1320799"/>
                <a:ext cx="8952421" cy="4601068"/>
              </a:xfrm>
              <a:prstGeom prst="rect">
                <a:avLst/>
              </a:prstGeom>
              <a:blipFill>
                <a:blip r:embed="rId3"/>
                <a:stretch>
                  <a:fillRect l="-613" t="-796" b="-140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192782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3489420" y="486096"/>
            <a:ext cx="5213223"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Policy Iteration for MDP Control</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1941966"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709081"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8DD2691-70F3-47E1-91A2-7F4D5CF64B6B}"/>
                  </a:ext>
                </a:extLst>
              </p:cNvPr>
              <p:cNvSpPr txBox="1"/>
              <p:nvPr/>
            </p:nvSpPr>
            <p:spPr>
              <a:xfrm>
                <a:off x="522513" y="1320799"/>
                <a:ext cx="8952421" cy="2626104"/>
              </a:xfrm>
              <a:prstGeom prst="rect">
                <a:avLst/>
              </a:prstGeom>
              <a:noFill/>
            </p:spPr>
            <p:txBody>
              <a:bodyPr wrap="square" rtlCol="0">
                <a:spAutoFit/>
              </a:bodyPr>
              <a:lstStyle/>
              <a:p>
                <a:r>
                  <a:rPr lang="en-US" altLang="zh-CN" sz="2000" dirty="0">
                    <a:solidFill>
                      <a:schemeClr val="bg1"/>
                    </a:solidFill>
                    <a:latin typeface="Arial" panose="020B0604020202020204" pitchFamily="34" charset="0"/>
                    <a:cs typeface="Arial" panose="020B0604020202020204" pitchFamily="34" charset="0"/>
                  </a:rPr>
                  <a:t>Iterate between the two steps:</a:t>
                </a:r>
              </a:p>
              <a:p>
                <a:endParaRPr lang="en-US" altLang="zh-CN" dirty="0">
                  <a:solidFill>
                    <a:schemeClr val="bg1"/>
                  </a:solidFill>
                  <a:latin typeface="Arial" panose="020B0604020202020204" pitchFamily="34" charset="0"/>
                  <a:cs typeface="Arial" panose="020B0604020202020204" pitchFamily="34" charset="0"/>
                </a:endParaRPr>
              </a:p>
              <a:p>
                <a:pPr marL="800100" lvl="1" indent="-342900">
                  <a:buFont typeface="+mj-lt"/>
                  <a:buAutoNum type="arabicPeriod"/>
                </a:pPr>
                <a:r>
                  <a:rPr lang="en-US" altLang="zh-CN" dirty="0">
                    <a:solidFill>
                      <a:schemeClr val="bg1"/>
                    </a:solidFill>
                    <a:latin typeface="Arial" panose="020B0604020202020204" pitchFamily="34" charset="0"/>
                    <a:cs typeface="Arial" panose="020B0604020202020204" pitchFamily="34" charset="0"/>
                  </a:rPr>
                  <a:t>Evaluate the policy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𝜋</m:t>
                    </m:r>
                  </m:oMath>
                </a14:m>
                <a:r>
                  <a:rPr lang="en-US" altLang="zh-CN" dirty="0">
                    <a:solidFill>
                      <a:schemeClr val="bg1"/>
                    </a:solidFill>
                    <a:latin typeface="Arial" panose="020B0604020202020204" pitchFamily="34" charset="0"/>
                    <a:cs typeface="Arial" panose="020B0604020202020204" pitchFamily="34" charset="0"/>
                  </a:rPr>
                  <a:t> (compute v given current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𝜋</m:t>
                    </m:r>
                    <m:r>
                      <a:rPr lang="en-US" altLang="zh-CN" b="0" i="1" smtClean="0">
                        <a:solidFill>
                          <a:schemeClr val="bg1"/>
                        </a:solidFill>
                        <a:latin typeface="Cambria Math" panose="02040503050406030204" pitchFamily="18" charset="0"/>
                        <a:cs typeface="Arial" panose="020B0604020202020204" pitchFamily="34" charset="0"/>
                      </a:rPr>
                      <m:t>)</m:t>
                    </m:r>
                  </m:oMath>
                </a14:m>
                <a:endParaRPr lang="en-US" altLang="zh-CN" b="0" dirty="0">
                  <a:solidFill>
                    <a:schemeClr val="bg1"/>
                  </a:solidFill>
                  <a:latin typeface="Arial" panose="020B0604020202020204" pitchFamily="34" charset="0"/>
                  <a:cs typeface="Arial" panose="020B0604020202020204" pitchFamily="34" charset="0"/>
                </a:endParaRPr>
              </a:p>
              <a:p>
                <a:pPr marL="800100" lvl="1" indent="-342900">
                  <a:buFont typeface="+mj-lt"/>
                  <a:buAutoNum type="arabicPeriod"/>
                </a:pPr>
                <a:endParaRPr lang="en-US" altLang="zh-CN" b="0" dirty="0">
                  <a:solidFill>
                    <a:schemeClr val="bg1"/>
                  </a:solidFill>
                  <a:latin typeface="Arial" panose="020B0604020202020204" pitchFamily="34" charset="0"/>
                  <a:cs typeface="Arial" panose="020B0604020202020204" pitchFamily="34" charset="0"/>
                </a:endParaRPr>
              </a:p>
              <a:p>
                <a:pPr marL="800100" lvl="1" indent="-342900">
                  <a:buFont typeface="+mj-lt"/>
                  <a:buAutoNum type="arabicPeriod"/>
                </a:pPr>
                <a:r>
                  <a:rPr lang="en-US" altLang="zh-CN" dirty="0">
                    <a:solidFill>
                      <a:schemeClr val="bg1"/>
                    </a:solidFill>
                    <a:latin typeface="Arial" panose="020B0604020202020204" pitchFamily="34" charset="0"/>
                    <a:cs typeface="Arial" panose="020B0604020202020204" pitchFamily="34" charset="0"/>
                  </a:rPr>
                  <a:t>Improve policy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𝜋</m:t>
                    </m:r>
                  </m:oMath>
                </a14:m>
                <a:r>
                  <a:rPr lang="en-US" altLang="zh-CN" dirty="0">
                    <a:solidFill>
                      <a:schemeClr val="bg1"/>
                    </a:solidFill>
                    <a:latin typeface="Arial" panose="020B0604020202020204" pitchFamily="34" charset="0"/>
                    <a:cs typeface="Arial" panose="020B0604020202020204" pitchFamily="34" charset="0"/>
                  </a:rPr>
                  <a:t> by acting greedily with respect to </a:t>
                </a:r>
                <a14:m>
                  <m:oMath xmlns:m="http://schemas.openxmlformats.org/officeDocument/2006/math">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𝑣</m:t>
                        </m:r>
                      </m:e>
                      <m:sup>
                        <m:r>
                          <a:rPr lang="en-US" altLang="zh-CN" b="0" i="1" smtClean="0">
                            <a:solidFill>
                              <a:schemeClr val="bg1"/>
                            </a:solidFill>
                            <a:latin typeface="Cambria Math" panose="02040503050406030204" pitchFamily="18" charset="0"/>
                            <a:cs typeface="Arial" panose="020B0604020202020204" pitchFamily="34" charset="0"/>
                          </a:rPr>
                          <m:t>𝜋</m:t>
                        </m:r>
                      </m:sup>
                    </m:sSup>
                  </m:oMath>
                </a14:m>
                <a:endParaRPr lang="en-US" altLang="zh-CN" b="0" dirty="0">
                  <a:solidFill>
                    <a:schemeClr val="bg1"/>
                  </a:solidFill>
                  <a:latin typeface="Arial" panose="020B0604020202020204" pitchFamily="34" charset="0"/>
                  <a:cs typeface="Arial" panose="020B0604020202020204" pitchFamily="34" charset="0"/>
                </a:endParaRPr>
              </a:p>
              <a:p>
                <a:pPr marL="800100" lvl="1" indent="-342900">
                  <a:buFont typeface="+mj-lt"/>
                  <a:buAutoNum type="arabicPeriod"/>
                </a:pPr>
                <a:endParaRPr lang="en-US" altLang="zh-CN" b="0" dirty="0">
                  <a:solidFill>
                    <a:schemeClr val="bg1"/>
                  </a:solidFill>
                  <a:latin typeface="Arial" panose="020B0604020202020204" pitchFamily="34" charset="0"/>
                  <a:cs typeface="Arial" panose="020B0604020202020204" pitchFamily="34" charset="0"/>
                </a:endParaRPr>
              </a:p>
              <a:p>
                <a:pPr marL="1257300" lvl="2" indent="-342900">
                  <a:buFont typeface="+mj-lt"/>
                  <a:buAutoNum type="arabicPeriod"/>
                </a:pPr>
                <a14:m>
                  <m:oMath xmlns:m="http://schemas.openxmlformats.org/officeDocument/2006/math">
                    <m:sSup>
                      <m:sSupPr>
                        <m:ctrlPr>
                          <a:rPr kumimoji="1" lang="en-US" altLang="zh-CN" i="1" smtClean="0">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𝑞</m:t>
                        </m:r>
                      </m:e>
                      <m:sup>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𝜋</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sub>
                        </m:sSub>
                      </m:sup>
                    </m:sSup>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𝑅</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𝛾</m:t>
                    </m:r>
                    <m:nary>
                      <m:naryPr>
                        <m:chr m:val="∑"/>
                        <m:limLoc m:val="subSup"/>
                        <m:supHide m:val="on"/>
                        <m:ctrlPr>
                          <a:rPr kumimoji="1" lang="en-US" altLang="zh-CN" i="1">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m:rPr>
                                <m:brk m:alnAt="9"/>
                              </m:rPr>
                              <a:rPr kumimoji="1" lang="en-US" altLang="zh-CN" i="1">
                                <a:solidFill>
                                  <a:schemeClr val="bg1"/>
                                </a:solidFill>
                                <a:latin typeface="Cambria Math" panose="02040503050406030204" pitchFamily="18" charset="0"/>
                                <a:ea typeface="Microsoft YaHei" panose="020B0503020204020204" pitchFamily="34" charset="-122"/>
                              </a:rPr>
                              <m:t>𝑠</m:t>
                            </m:r>
                          </m:e>
                          <m:sup>
                            <m:r>
                              <a:rPr kumimoji="1" lang="en-US" altLang="zh-CN" i="1">
                                <a:solidFill>
                                  <a:schemeClr val="bg1"/>
                                </a:solidFill>
                                <a:latin typeface="Cambria Math" panose="02040503050406030204" pitchFamily="18" charset="0"/>
                                <a:ea typeface="Microsoft YaHei" panose="020B0503020204020204" pitchFamily="34" charset="-122"/>
                              </a:rPr>
                              <m:t>′</m:t>
                            </m:r>
                          </m:sup>
                        </m:sSup>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𝑆</m:t>
                        </m:r>
                      </m:sub>
                      <m:sup/>
                      <m:e>
                        <m:r>
                          <a:rPr kumimoji="1" lang="en-US" altLang="zh-CN" i="1">
                            <a:solidFill>
                              <a:schemeClr val="bg1"/>
                            </a:solidFill>
                            <a:latin typeface="Cambria Math" panose="02040503050406030204" pitchFamily="18" charset="0"/>
                            <a:ea typeface="Microsoft YaHei" panose="020B0503020204020204" pitchFamily="34" charset="-122"/>
                          </a:rPr>
                          <m:t>𝑃</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𝑠</m:t>
                                </m:r>
                              </m:e>
                              <m:sup>
                                <m:r>
                                  <a:rPr kumimoji="1" lang="en-US" altLang="zh-CN" i="1">
                                    <a:solidFill>
                                      <a:schemeClr val="bg1"/>
                                    </a:solidFill>
                                    <a:latin typeface="Cambria Math" panose="02040503050406030204" pitchFamily="18" charset="0"/>
                                    <a:ea typeface="Microsoft YaHei" panose="020B0503020204020204" pitchFamily="34" charset="-122"/>
                                  </a:rPr>
                                  <m:t>′</m:t>
                                </m:r>
                              </m:sup>
                            </m:sSup>
                          </m:e>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𝑣</m:t>
                            </m:r>
                          </m:e>
                          <m:sup>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𝜋</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sub>
                            </m:sSub>
                          </m:sup>
                        </m:sSup>
                        <m:r>
                          <a:rPr kumimoji="1" lang="en-US" altLang="zh-CN" i="1">
                            <a:solidFill>
                              <a:schemeClr val="bg1"/>
                            </a:solidFill>
                            <a:latin typeface="Cambria Math" panose="02040503050406030204" pitchFamily="18" charset="0"/>
                            <a:ea typeface="Microsoft YaHei" panose="020B0503020204020204" pitchFamily="34" charset="-122"/>
                          </a:rPr>
                          <m:t>(</m:t>
                        </m:r>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𝑠</m:t>
                            </m:r>
                          </m:e>
                          <m:sup>
                            <m:r>
                              <a:rPr kumimoji="1" lang="en-US" altLang="zh-CN" i="1">
                                <a:solidFill>
                                  <a:schemeClr val="bg1"/>
                                </a:solidFill>
                                <a:latin typeface="Cambria Math" panose="02040503050406030204" pitchFamily="18" charset="0"/>
                                <a:ea typeface="Microsoft YaHei" panose="020B0503020204020204" pitchFamily="34" charset="-122"/>
                              </a:rPr>
                              <m:t>′</m:t>
                            </m:r>
                          </m:sup>
                        </m:sSup>
                        <m:r>
                          <a:rPr kumimoji="1" lang="en-US" altLang="zh-CN" i="1">
                            <a:solidFill>
                              <a:schemeClr val="bg1"/>
                            </a:solidFill>
                            <a:latin typeface="Cambria Math" panose="02040503050406030204" pitchFamily="18" charset="0"/>
                            <a:ea typeface="Microsoft YaHei" panose="020B0503020204020204" pitchFamily="34" charset="-122"/>
                          </a:rPr>
                          <m:t>)</m:t>
                        </m:r>
                      </m:e>
                    </m:nary>
                  </m:oMath>
                </a14:m>
                <a:endParaRPr kumimoji="1" lang="en-US" altLang="zh-CN" dirty="0">
                  <a:solidFill>
                    <a:schemeClr val="bg1"/>
                  </a:solidFill>
                  <a:latin typeface="Arial" panose="020B0604020202020204" pitchFamily="34" charset="0"/>
                  <a:ea typeface="Microsoft YaHei" panose="020B0503020204020204" pitchFamily="34" charset="-122"/>
                </a:endParaRPr>
              </a:p>
              <a:p>
                <a:pPr marL="1257300" lvl="2" indent="-342900">
                  <a:buFont typeface="+mj-lt"/>
                  <a:buAutoNum type="arabicPeriod"/>
                </a:pPr>
                <a:endParaRPr kumimoji="1" lang="en-US" altLang="zh-CN" dirty="0">
                  <a:solidFill>
                    <a:schemeClr val="bg1"/>
                  </a:solidFill>
                  <a:latin typeface="Arial" panose="020B0604020202020204" pitchFamily="34" charset="0"/>
                  <a:ea typeface="Microsoft YaHei" panose="020B0503020204020204" pitchFamily="34" charset="-122"/>
                </a:endParaRPr>
              </a:p>
              <a:p>
                <a:pPr marL="1257300" lvl="2" indent="-342900">
                  <a:buFont typeface="+mj-lt"/>
                  <a:buAutoNum type="arabicPeriod"/>
                </a:pPr>
                <a14:m>
                  <m:oMath xmlns:m="http://schemas.openxmlformats.org/officeDocument/2006/math">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𝜋</m:t>
                        </m:r>
                      </m:e>
                      <m:sub>
                        <m:r>
                          <a:rPr lang="en-US" altLang="zh-CN" b="0" i="1" smtClean="0">
                            <a:solidFill>
                              <a:schemeClr val="bg1"/>
                            </a:solidFill>
                            <a:latin typeface="Cambria Math" panose="02040503050406030204" pitchFamily="18" charset="0"/>
                            <a:cs typeface="Arial" panose="020B0604020202020204" pitchFamily="34" charset="0"/>
                          </a:rPr>
                          <m:t>𝑡</m:t>
                        </m:r>
                        <m:r>
                          <a:rPr lang="en-US" altLang="zh-CN" b="0" i="1" smtClean="0">
                            <a:solidFill>
                              <a:schemeClr val="bg1"/>
                            </a:solidFill>
                            <a:latin typeface="Cambria Math" panose="02040503050406030204" pitchFamily="18" charset="0"/>
                            <a:cs typeface="Arial" panose="020B0604020202020204" pitchFamily="34" charset="0"/>
                          </a:rPr>
                          <m:t>+1</m:t>
                        </m:r>
                      </m:sub>
                    </m:sSub>
                    <m:d>
                      <m:dPr>
                        <m:ctrlPr>
                          <a:rPr lang="en-US" altLang="zh-CN" b="0" i="1" smtClean="0">
                            <a:solidFill>
                              <a:schemeClr val="bg1"/>
                            </a:solidFill>
                            <a:latin typeface="Cambria Math" panose="02040503050406030204" pitchFamily="18" charset="0"/>
                            <a:cs typeface="Arial" panose="020B0604020202020204" pitchFamily="34" charset="0"/>
                          </a:rPr>
                        </m:ctrlPr>
                      </m:dPr>
                      <m:e>
                        <m:r>
                          <a:rPr lang="en-US" altLang="zh-CN" b="0" i="1" smtClean="0">
                            <a:solidFill>
                              <a:schemeClr val="bg1"/>
                            </a:solidFill>
                            <a:latin typeface="Cambria Math" panose="02040503050406030204" pitchFamily="18" charset="0"/>
                            <a:cs typeface="Arial" panose="020B0604020202020204" pitchFamily="34" charset="0"/>
                          </a:rPr>
                          <m:t>𝑠</m:t>
                        </m:r>
                      </m:e>
                    </m:d>
                    <m:r>
                      <a:rPr lang="en-US" altLang="zh-CN" b="0" i="1" smtClean="0">
                        <a:solidFill>
                          <a:schemeClr val="bg1"/>
                        </a:solidFill>
                        <a:latin typeface="Cambria Math" panose="02040503050406030204" pitchFamily="18" charset="0"/>
                        <a:cs typeface="Arial" panose="020B0604020202020204" pitchFamily="34" charset="0"/>
                      </a:rPr>
                      <m:t>=</m:t>
                    </m:r>
                    <m:func>
                      <m:funcPr>
                        <m:ctrlPr>
                          <a:rPr lang="en-US" altLang="zh-CN" b="0" i="1" smtClean="0">
                            <a:solidFill>
                              <a:schemeClr val="bg1"/>
                            </a:solidFill>
                            <a:latin typeface="Cambria Math" panose="02040503050406030204" pitchFamily="18" charset="0"/>
                            <a:cs typeface="Arial" panose="020B0604020202020204" pitchFamily="34" charset="0"/>
                          </a:rPr>
                        </m:ctrlPr>
                      </m:funcPr>
                      <m:fName>
                        <m:r>
                          <m:rPr>
                            <m:sty m:val="p"/>
                          </m:rPr>
                          <a:rPr lang="en-US" altLang="zh-CN" b="0" i="0" smtClean="0">
                            <a:solidFill>
                              <a:schemeClr val="bg1"/>
                            </a:solidFill>
                            <a:latin typeface="Cambria Math" panose="02040503050406030204" pitchFamily="18" charset="0"/>
                            <a:cs typeface="Arial" panose="020B0604020202020204" pitchFamily="34" charset="0"/>
                          </a:rPr>
                          <m:t>arg</m:t>
                        </m:r>
                      </m:fName>
                      <m:e>
                        <m:func>
                          <m:funcPr>
                            <m:ctrlPr>
                              <a:rPr lang="en-US" altLang="zh-CN" b="0" i="1" smtClean="0">
                                <a:solidFill>
                                  <a:schemeClr val="bg1"/>
                                </a:solidFill>
                                <a:latin typeface="Cambria Math" panose="02040503050406030204" pitchFamily="18" charset="0"/>
                                <a:cs typeface="Arial" panose="020B0604020202020204" pitchFamily="34" charset="0"/>
                              </a:rPr>
                            </m:ctrlPr>
                          </m:funcPr>
                          <m:fName>
                            <m:limLow>
                              <m:limLowPr>
                                <m:ctrlPr>
                                  <a:rPr lang="en-US" altLang="zh-CN" b="0" i="1" smtClean="0">
                                    <a:solidFill>
                                      <a:schemeClr val="bg1"/>
                                    </a:solidFill>
                                    <a:latin typeface="Cambria Math" panose="02040503050406030204" pitchFamily="18" charset="0"/>
                                    <a:cs typeface="Arial" panose="020B0604020202020204" pitchFamily="34" charset="0"/>
                                  </a:rPr>
                                </m:ctrlPr>
                              </m:limLowPr>
                              <m:e>
                                <m:r>
                                  <m:rPr>
                                    <m:sty m:val="p"/>
                                  </m:rPr>
                                  <a:rPr lang="en-US" altLang="zh-CN" b="0" i="0" smtClean="0">
                                    <a:solidFill>
                                      <a:schemeClr val="bg1"/>
                                    </a:solidFill>
                                    <a:latin typeface="Cambria Math" panose="02040503050406030204" pitchFamily="18" charset="0"/>
                                    <a:cs typeface="Arial" panose="020B0604020202020204" pitchFamily="34" charset="0"/>
                                  </a:rPr>
                                  <m:t>max</m:t>
                                </m:r>
                              </m:e>
                              <m:lim>
                                <m:r>
                                  <a:rPr lang="en-US" altLang="zh-CN" b="0" i="1" smtClean="0">
                                    <a:solidFill>
                                      <a:schemeClr val="bg1"/>
                                    </a:solidFill>
                                    <a:latin typeface="Cambria Math" panose="02040503050406030204" pitchFamily="18" charset="0"/>
                                    <a:cs typeface="Arial" panose="020B0604020202020204" pitchFamily="34" charset="0"/>
                                  </a:rPr>
                                  <m:t>𝑎</m:t>
                                </m:r>
                              </m:lim>
                            </m:limLow>
                          </m:fName>
                          <m:e>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𝑞</m:t>
                                </m:r>
                              </m:e>
                              <m:sup>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𝜋</m:t>
                                    </m:r>
                                  </m:e>
                                  <m:sub>
                                    <m:r>
                                      <a:rPr kumimoji="1" lang="en-US" altLang="zh-CN" i="1">
                                        <a:solidFill>
                                          <a:schemeClr val="bg1"/>
                                        </a:solidFill>
                                        <a:latin typeface="Cambria Math" panose="02040503050406030204" pitchFamily="18" charset="0"/>
                                        <a:ea typeface="Microsoft YaHei" panose="020B0503020204020204" pitchFamily="34" charset="-122"/>
                                      </a:rPr>
                                      <m:t>𝑡</m:t>
                                    </m:r>
                                  </m:sub>
                                </m:sSub>
                              </m:sup>
                            </m:sSup>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e>
                        </m:func>
                      </m:e>
                    </m:func>
                  </m:oMath>
                </a14:m>
                <a:endParaRPr lang="en-US" altLang="zh-CN" dirty="0">
                  <a:solidFill>
                    <a:schemeClr val="bg1"/>
                  </a:solidFill>
                  <a:latin typeface="Arial" panose="020B0604020202020204" pitchFamily="34" charset="0"/>
                  <a:cs typeface="Arial" panose="020B0604020202020204" pitchFamily="34" charset="0"/>
                </a:endParaRPr>
              </a:p>
            </p:txBody>
          </p:sp>
        </mc:Choice>
        <mc:Fallback xmlns="">
          <p:sp>
            <p:nvSpPr>
              <p:cNvPr id="3" name="文本框 2">
                <a:extLst>
                  <a:ext uri="{FF2B5EF4-FFF2-40B4-BE49-F238E27FC236}">
                    <a16:creationId xmlns:a16="http://schemas.microsoft.com/office/drawing/2014/main" id="{D8DD2691-70F3-47E1-91A2-7F4D5CF64B6B}"/>
                  </a:ext>
                </a:extLst>
              </p:cNvPr>
              <p:cNvSpPr txBox="1">
                <a:spLocks noRot="1" noChangeAspect="1" noMove="1" noResize="1" noEditPoints="1" noAdjustHandles="1" noChangeArrowheads="1" noChangeShapeType="1" noTextEdit="1"/>
              </p:cNvSpPr>
              <p:nvPr/>
            </p:nvSpPr>
            <p:spPr>
              <a:xfrm>
                <a:off x="522513" y="1320799"/>
                <a:ext cx="8952421" cy="2626104"/>
              </a:xfrm>
              <a:prstGeom prst="rect">
                <a:avLst/>
              </a:prstGeom>
              <a:blipFill>
                <a:blip r:embed="rId3"/>
                <a:stretch>
                  <a:fillRect l="-749" t="-1163" b="-441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72E0064-6A27-43F2-BB3B-CEF250622D49}"/>
              </a:ext>
            </a:extLst>
          </p:cNvPr>
          <p:cNvPicPr>
            <a:picLocks noChangeAspect="1"/>
          </p:cNvPicPr>
          <p:nvPr/>
        </p:nvPicPr>
        <p:blipFill>
          <a:blip r:embed="rId4"/>
          <a:stretch>
            <a:fillRect/>
          </a:stretch>
        </p:blipFill>
        <p:spPr>
          <a:xfrm>
            <a:off x="2610755" y="4034950"/>
            <a:ext cx="6473992" cy="2336954"/>
          </a:xfrm>
          <a:prstGeom prst="rect">
            <a:avLst/>
          </a:prstGeom>
        </p:spPr>
      </p:pic>
    </p:spTree>
    <p:extLst>
      <p:ext uri="{BB962C8B-B14F-4D97-AF65-F5344CB8AC3E}">
        <p14:creationId xmlns:p14="http://schemas.microsoft.com/office/powerpoint/2010/main" val="18294102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06AD150-CBCA-4993-8F30-2B6F384EF49F}"/>
              </a:ext>
            </a:extLst>
          </p:cNvPr>
          <p:cNvSpPr/>
          <p:nvPr/>
        </p:nvSpPr>
        <p:spPr>
          <a:xfrm>
            <a:off x="0" y="0"/>
            <a:ext cx="12192000" cy="6858000"/>
          </a:xfrm>
          <a:prstGeom prst="rect">
            <a:avLst/>
          </a:prstGeom>
          <a:gradFill>
            <a:gsLst>
              <a:gs pos="37000">
                <a:srgbClr val="112A44"/>
              </a:gs>
              <a:gs pos="93000">
                <a:schemeClr val="tx1">
                  <a:alpha val="67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36E565C6-9E69-45AA-A438-310B29CEC3A2}"/>
              </a:ext>
            </a:extLst>
          </p:cNvPr>
          <p:cNvSpPr/>
          <p:nvPr/>
        </p:nvSpPr>
        <p:spPr>
          <a:xfrm flipV="1">
            <a:off x="0" y="0"/>
            <a:ext cx="12192000" cy="6858000"/>
          </a:xfrm>
          <a:prstGeom prst="rect">
            <a:avLst/>
          </a:prstGeom>
          <a:blipFill dpi="0" rotWithShape="1">
            <a:blip r:embed="rId2">
              <a:alphaModFix amt="5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55BFEE22-8D5E-40E5-A0AF-98B2DCC783D3}"/>
              </a:ext>
            </a:extLst>
          </p:cNvPr>
          <p:cNvSpPr/>
          <p:nvPr/>
        </p:nvSpPr>
        <p:spPr>
          <a:xfrm>
            <a:off x="0" y="270163"/>
            <a:ext cx="12192000" cy="6858000"/>
          </a:xfrm>
          <a:prstGeom prst="rect">
            <a:avLst/>
          </a:prstGeom>
          <a:gradFill flip="none" rotWithShape="1">
            <a:gsLst>
              <a:gs pos="0">
                <a:srgbClr val="1E293A">
                  <a:alpha val="66000"/>
                </a:srgbClr>
              </a:gs>
              <a:gs pos="53000">
                <a:schemeClr val="tx1"/>
              </a:gs>
            </a:gsLst>
            <a:lin ang="15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Freeform 9">
            <a:extLst>
              <a:ext uri="{FF2B5EF4-FFF2-40B4-BE49-F238E27FC236}">
                <a16:creationId xmlns:a16="http://schemas.microsoft.com/office/drawing/2014/main" id="{669BD71E-119E-4EE9-A73C-E1F71C55269C}"/>
              </a:ext>
            </a:extLst>
          </p:cNvPr>
          <p:cNvSpPr>
            <a:spLocks/>
          </p:cNvSpPr>
          <p:nvPr/>
        </p:nvSpPr>
        <p:spPr bwMode="auto">
          <a:xfrm>
            <a:off x="-852215" y="2269651"/>
            <a:ext cx="4186237" cy="3514247"/>
          </a:xfrm>
          <a:custGeom>
            <a:avLst/>
            <a:gdLst>
              <a:gd name="T0" fmla="*/ 54 w 107"/>
              <a:gd name="T1" fmla="*/ 68 h 88"/>
              <a:gd name="T2" fmla="*/ 87 w 107"/>
              <a:gd name="T3" fmla="*/ 35 h 88"/>
              <a:gd name="T4" fmla="*/ 87 w 107"/>
              <a:gd name="T5" fmla="*/ 19 h 88"/>
              <a:gd name="T6" fmla="*/ 107 w 107"/>
              <a:gd name="T7" fmla="*/ 19 h 88"/>
              <a:gd name="T8" fmla="*/ 107 w 107"/>
              <a:gd name="T9" fmla="*/ 37 h 88"/>
              <a:gd name="T10" fmla="*/ 54 w 107"/>
              <a:gd name="T11" fmla="*/ 88 h 88"/>
              <a:gd name="T12" fmla="*/ 54 w 107"/>
              <a:gd name="T13" fmla="*/ 88 h 88"/>
              <a:gd name="T14" fmla="*/ 0 w 107"/>
              <a:gd name="T15" fmla="*/ 37 h 88"/>
              <a:gd name="T16" fmla="*/ 0 w 107"/>
              <a:gd name="T17" fmla="*/ 6 h 88"/>
              <a:gd name="T18" fmla="*/ 5 w 107"/>
              <a:gd name="T19" fmla="*/ 0 h 88"/>
              <a:gd name="T20" fmla="*/ 5 w 107"/>
              <a:gd name="T21" fmla="*/ 0 h 88"/>
              <a:gd name="T22" fmla="*/ 87 w 107"/>
              <a:gd name="T23" fmla="*/ 0 h 88"/>
              <a:gd name="T24" fmla="*/ 87 w 107"/>
              <a:gd name="T25" fmla="*/ 19 h 88"/>
              <a:gd name="T26" fmla="*/ 23 w 107"/>
              <a:gd name="T27" fmla="*/ 19 h 88"/>
              <a:gd name="T28" fmla="*/ 20 w 107"/>
              <a:gd name="T29" fmla="*/ 22 h 88"/>
              <a:gd name="T30" fmla="*/ 20 w 107"/>
              <a:gd name="T31" fmla="*/ 22 h 88"/>
              <a:gd name="T32" fmla="*/ 20 w 107"/>
              <a:gd name="T33" fmla="*/ 35 h 88"/>
              <a:gd name="T34" fmla="*/ 53 w 107"/>
              <a:gd name="T35" fmla="*/ 68 h 88"/>
              <a:gd name="T36" fmla="*/ 54 w 107"/>
              <a:gd name="T3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88">
                <a:moveTo>
                  <a:pt x="54" y="68"/>
                </a:moveTo>
                <a:cubicBezTo>
                  <a:pt x="72" y="68"/>
                  <a:pt x="86" y="53"/>
                  <a:pt x="87" y="35"/>
                </a:cubicBezTo>
                <a:cubicBezTo>
                  <a:pt x="87" y="19"/>
                  <a:pt x="87" y="19"/>
                  <a:pt x="87" y="19"/>
                </a:cubicBezTo>
                <a:cubicBezTo>
                  <a:pt x="107" y="19"/>
                  <a:pt x="107" y="19"/>
                  <a:pt x="107" y="19"/>
                </a:cubicBezTo>
                <a:cubicBezTo>
                  <a:pt x="107" y="37"/>
                  <a:pt x="107" y="37"/>
                  <a:pt x="107" y="37"/>
                </a:cubicBezTo>
                <a:cubicBezTo>
                  <a:pt x="107" y="65"/>
                  <a:pt x="82" y="87"/>
                  <a:pt x="54" y="88"/>
                </a:cubicBezTo>
                <a:cubicBezTo>
                  <a:pt x="54" y="88"/>
                  <a:pt x="54" y="88"/>
                  <a:pt x="54" y="88"/>
                </a:cubicBezTo>
                <a:cubicBezTo>
                  <a:pt x="25" y="88"/>
                  <a:pt x="0" y="65"/>
                  <a:pt x="0" y="37"/>
                </a:cubicBezTo>
                <a:cubicBezTo>
                  <a:pt x="0" y="6"/>
                  <a:pt x="0" y="6"/>
                  <a:pt x="0" y="6"/>
                </a:cubicBezTo>
                <a:cubicBezTo>
                  <a:pt x="0" y="3"/>
                  <a:pt x="2" y="1"/>
                  <a:pt x="5" y="0"/>
                </a:cubicBezTo>
                <a:cubicBezTo>
                  <a:pt x="5" y="0"/>
                  <a:pt x="5" y="0"/>
                  <a:pt x="5" y="0"/>
                </a:cubicBezTo>
                <a:cubicBezTo>
                  <a:pt x="87" y="0"/>
                  <a:pt x="87" y="0"/>
                  <a:pt x="87" y="0"/>
                </a:cubicBezTo>
                <a:cubicBezTo>
                  <a:pt x="87" y="19"/>
                  <a:pt x="87" y="19"/>
                  <a:pt x="87" y="19"/>
                </a:cubicBezTo>
                <a:cubicBezTo>
                  <a:pt x="23" y="19"/>
                  <a:pt x="23" y="19"/>
                  <a:pt x="23" y="19"/>
                </a:cubicBezTo>
                <a:cubicBezTo>
                  <a:pt x="22" y="19"/>
                  <a:pt x="20" y="20"/>
                  <a:pt x="20" y="22"/>
                </a:cubicBezTo>
                <a:cubicBezTo>
                  <a:pt x="20" y="22"/>
                  <a:pt x="20" y="22"/>
                  <a:pt x="20" y="22"/>
                </a:cubicBezTo>
                <a:cubicBezTo>
                  <a:pt x="20" y="35"/>
                  <a:pt x="20" y="35"/>
                  <a:pt x="20" y="35"/>
                </a:cubicBezTo>
                <a:cubicBezTo>
                  <a:pt x="20" y="53"/>
                  <a:pt x="34" y="68"/>
                  <a:pt x="53" y="68"/>
                </a:cubicBezTo>
                <a:cubicBezTo>
                  <a:pt x="53" y="68"/>
                  <a:pt x="53" y="68"/>
                  <a:pt x="54" y="68"/>
                </a:cubicBezTo>
                <a:close/>
              </a:path>
            </a:pathLst>
          </a:custGeom>
          <a:solidFill>
            <a:srgbClr val="FF7C41">
              <a:alpha val="14000"/>
            </a:srgb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 name="组合 1">
            <a:extLst>
              <a:ext uri="{FF2B5EF4-FFF2-40B4-BE49-F238E27FC236}">
                <a16:creationId xmlns:a16="http://schemas.microsoft.com/office/drawing/2014/main" id="{A7B5913D-5FBF-054E-9F40-AF88C92BC3FC}"/>
              </a:ext>
            </a:extLst>
          </p:cNvPr>
          <p:cNvGrpSpPr/>
          <p:nvPr/>
        </p:nvGrpSpPr>
        <p:grpSpPr>
          <a:xfrm>
            <a:off x="3823342" y="1613651"/>
            <a:ext cx="8219189" cy="4012761"/>
            <a:chOff x="3905403" y="1059671"/>
            <a:chExt cx="8219189" cy="4012761"/>
          </a:xfrm>
        </p:grpSpPr>
        <p:sp>
          <p:nvSpPr>
            <p:cNvPr id="33" name="内容占位符 2">
              <a:extLst>
                <a:ext uri="{FF2B5EF4-FFF2-40B4-BE49-F238E27FC236}">
                  <a16:creationId xmlns:a16="http://schemas.microsoft.com/office/drawing/2014/main" id="{6B25154E-86EE-469C-A36B-217B7D5909E5}"/>
                </a:ext>
              </a:extLst>
            </p:cNvPr>
            <p:cNvSpPr txBox="1">
              <a:spLocks/>
            </p:cNvSpPr>
            <p:nvPr/>
          </p:nvSpPr>
          <p:spPr>
            <a:xfrm>
              <a:off x="3905403" y="1059671"/>
              <a:ext cx="8219189" cy="724333"/>
            </a:xfrm>
            <a:prstGeom prst="rect">
              <a:avLst/>
            </a:prstGeom>
          </p:spPr>
          <p:txBody>
            <a:bodyPr vert="horz" lIns="91440" tIns="45720" rIns="91440" bIns="45720" rtlCol="0">
              <a:noAutofit/>
            </a:bodyPr>
            <a:lstStyle>
              <a:defPPr>
                <a:defRPr lang="zh-CN"/>
              </a:defPPr>
              <a:lvl1pPr indent="0">
                <a:lnSpc>
                  <a:spcPct val="120000"/>
                </a:lnSpc>
                <a:spcBef>
                  <a:spcPts val="1000"/>
                </a:spcBef>
                <a:buFont typeface="Arial" panose="020B0604020202020204" pitchFamily="34" charset="0"/>
                <a:buNone/>
                <a:defRPr sz="5400">
                  <a:solidFill>
                    <a:prstClr val="white"/>
                  </a:solidFill>
                  <a:latin typeface="Impact" panose="020B0806030902050204" pitchFamily="34" charset="0"/>
                  <a:ea typeface="Calibri" charset="0"/>
                  <a:cs typeface="Calibri"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000" b="1" dirty="0">
                  <a:latin typeface="Times New Roman" panose="02020603050405020304" pitchFamily="18" charset="0"/>
                  <a:cs typeface="Times New Roman" panose="02020603050405020304" pitchFamily="18" charset="0"/>
                  <a:hlinkClick r:id="rId3" action="ppaction://hlinksldjump"/>
                </a:rPr>
                <a:t>Lecture 1: Introduction to Reinforcement learning</a:t>
              </a:r>
              <a:endParaRPr lang="en-US" altLang="zh-CN" sz="2000" b="1" dirty="0">
                <a:latin typeface="Times New Roman" panose="02020603050405020304" pitchFamily="18" charset="0"/>
                <a:cs typeface="Times New Roman" panose="02020603050405020304" pitchFamily="18" charset="0"/>
              </a:endParaRPr>
            </a:p>
          </p:txBody>
        </p:sp>
        <p:grpSp>
          <p:nvGrpSpPr>
            <p:cNvPr id="24" name="组 94">
              <a:extLst>
                <a:ext uri="{FF2B5EF4-FFF2-40B4-BE49-F238E27FC236}">
                  <a16:creationId xmlns:a16="http://schemas.microsoft.com/office/drawing/2014/main" id="{F5DD82B2-0918-44D5-A777-EFD03F1E454F}"/>
                </a:ext>
              </a:extLst>
            </p:cNvPr>
            <p:cNvGrpSpPr/>
            <p:nvPr/>
          </p:nvGrpSpPr>
          <p:grpSpPr>
            <a:xfrm>
              <a:off x="3987291" y="5003021"/>
              <a:ext cx="2359399" cy="69411"/>
              <a:chOff x="334454" y="967505"/>
              <a:chExt cx="2320019" cy="78378"/>
            </a:xfrm>
          </p:grpSpPr>
          <p:grpSp>
            <p:nvGrpSpPr>
              <p:cNvPr id="25" name="组 95">
                <a:extLst>
                  <a:ext uri="{FF2B5EF4-FFF2-40B4-BE49-F238E27FC236}">
                    <a16:creationId xmlns:a16="http://schemas.microsoft.com/office/drawing/2014/main" id="{8B9779E5-1F52-4F35-AEEF-47B1E8BD35CE}"/>
                  </a:ext>
                </a:extLst>
              </p:cNvPr>
              <p:cNvGrpSpPr/>
              <p:nvPr/>
            </p:nvGrpSpPr>
            <p:grpSpPr>
              <a:xfrm>
                <a:off x="334454" y="967505"/>
                <a:ext cx="2320019" cy="78378"/>
                <a:chOff x="334454" y="938477"/>
                <a:chExt cx="2320019" cy="78378"/>
              </a:xfrm>
            </p:grpSpPr>
            <p:sp>
              <p:nvSpPr>
                <p:cNvPr id="27" name="平行四边形 26">
                  <a:extLst>
                    <a:ext uri="{FF2B5EF4-FFF2-40B4-BE49-F238E27FC236}">
                      <a16:creationId xmlns:a16="http://schemas.microsoft.com/office/drawing/2014/main" id="{039C9FE5-B4CD-4EFE-8679-BBB79A7E0C5F}"/>
                    </a:ext>
                  </a:extLst>
                </p:cNvPr>
                <p:cNvSpPr/>
                <p:nvPr/>
              </p:nvSpPr>
              <p:spPr>
                <a:xfrm flipV="1">
                  <a:off x="334454" y="938477"/>
                  <a:ext cx="1033431" cy="78378"/>
                </a:xfrm>
                <a:prstGeom prst="parallelogram">
                  <a:avLst>
                    <a:gd name="adj" fmla="val 163205"/>
                  </a:avLst>
                </a:prstGeom>
                <a:solidFill>
                  <a:srgbClr val="FD8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28" name="平行四边形 27">
                  <a:extLst>
                    <a:ext uri="{FF2B5EF4-FFF2-40B4-BE49-F238E27FC236}">
                      <a16:creationId xmlns:a16="http://schemas.microsoft.com/office/drawing/2014/main" id="{B27AD73F-263B-4D12-8F71-2035FE03DBC9}"/>
                    </a:ext>
                  </a:extLst>
                </p:cNvPr>
                <p:cNvSpPr/>
                <p:nvPr/>
              </p:nvSpPr>
              <p:spPr>
                <a:xfrm flipV="1">
                  <a:off x="1342038" y="938477"/>
                  <a:ext cx="454710" cy="78378"/>
                </a:xfrm>
                <a:prstGeom prst="parallelogram">
                  <a:avLst>
                    <a:gd name="adj" fmla="val 163205"/>
                  </a:avLst>
                </a:prstGeom>
                <a:solidFill>
                  <a:srgbClr val="FD80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29" name="平行四边形 28">
                  <a:extLst>
                    <a:ext uri="{FF2B5EF4-FFF2-40B4-BE49-F238E27FC236}">
                      <a16:creationId xmlns:a16="http://schemas.microsoft.com/office/drawing/2014/main" id="{7AC81C67-31F7-4C95-AE0F-323395701A13}"/>
                    </a:ext>
                  </a:extLst>
                </p:cNvPr>
                <p:cNvSpPr/>
                <p:nvPr/>
              </p:nvSpPr>
              <p:spPr>
                <a:xfrm flipV="1">
                  <a:off x="1770901" y="938477"/>
                  <a:ext cx="454710" cy="78378"/>
                </a:xfrm>
                <a:prstGeom prst="parallelogram">
                  <a:avLst>
                    <a:gd name="adj" fmla="val 163205"/>
                  </a:avLst>
                </a:prstGeom>
                <a:solidFill>
                  <a:srgbClr val="FD803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31" name="平行四边形 30">
                  <a:extLst>
                    <a:ext uri="{FF2B5EF4-FFF2-40B4-BE49-F238E27FC236}">
                      <a16:creationId xmlns:a16="http://schemas.microsoft.com/office/drawing/2014/main" id="{55CFDD45-B6E5-4602-8037-42CE1A7E48FD}"/>
                    </a:ext>
                  </a:extLst>
                </p:cNvPr>
                <p:cNvSpPr/>
                <p:nvPr/>
              </p:nvSpPr>
              <p:spPr>
                <a:xfrm flipV="1">
                  <a:off x="2199763" y="938477"/>
                  <a:ext cx="454710" cy="78378"/>
                </a:xfrm>
                <a:prstGeom prst="parallelogram">
                  <a:avLst>
                    <a:gd name="adj" fmla="val 163205"/>
                  </a:avLst>
                </a:prstGeom>
                <a:solidFill>
                  <a:srgbClr val="FD803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grpSp>
          <p:sp>
            <p:nvSpPr>
              <p:cNvPr id="26" name="矩形 25">
                <a:extLst>
                  <a:ext uri="{FF2B5EF4-FFF2-40B4-BE49-F238E27FC236}">
                    <a16:creationId xmlns:a16="http://schemas.microsoft.com/office/drawing/2014/main" id="{F7B9D8FF-A8AD-4B07-8D3F-498EEB9D95AD}"/>
                  </a:ext>
                </a:extLst>
              </p:cNvPr>
              <p:cNvSpPr/>
              <p:nvPr/>
            </p:nvSpPr>
            <p:spPr>
              <a:xfrm>
                <a:off x="336550" y="967505"/>
                <a:ext cx="246617" cy="78378"/>
              </a:xfrm>
              <a:prstGeom prst="rect">
                <a:avLst/>
              </a:prstGeom>
              <a:solidFill>
                <a:srgbClr val="FD8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kumimoji="1" lang="zh-CN" altLang="en-US" sz="1500" kern="0">
                  <a:solidFill>
                    <a:srgbClr val="FFFFFF"/>
                  </a:solidFill>
                  <a:latin typeface="Arial"/>
                  <a:ea typeface="黑体" panose="02010609060101010101" pitchFamily="49" charset="-122"/>
                  <a:sym typeface="PingFang SC Regular"/>
                </a:endParaRPr>
              </a:p>
            </p:txBody>
          </p:sp>
        </p:grpSp>
        <p:sp>
          <p:nvSpPr>
            <p:cNvPr id="14" name="内容占位符 2">
              <a:extLst>
                <a:ext uri="{FF2B5EF4-FFF2-40B4-BE49-F238E27FC236}">
                  <a16:creationId xmlns:a16="http://schemas.microsoft.com/office/drawing/2014/main" id="{4C50C731-1B51-0E43-AA7C-ACEDA655838D}"/>
                </a:ext>
              </a:extLst>
            </p:cNvPr>
            <p:cNvSpPr txBox="1">
              <a:spLocks/>
            </p:cNvSpPr>
            <p:nvPr/>
          </p:nvSpPr>
          <p:spPr>
            <a:xfrm>
              <a:off x="3905403" y="1582912"/>
              <a:ext cx="8219189" cy="724333"/>
            </a:xfrm>
            <a:prstGeom prst="rect">
              <a:avLst/>
            </a:prstGeom>
          </p:spPr>
          <p:txBody>
            <a:bodyPr vert="horz" lIns="91440" tIns="45720" rIns="91440" bIns="45720" rtlCol="0">
              <a:noAutofit/>
            </a:bodyPr>
            <a:lstStyle>
              <a:defPPr>
                <a:defRPr lang="zh-CN"/>
              </a:defPPr>
              <a:lvl1pPr indent="0">
                <a:lnSpc>
                  <a:spcPct val="120000"/>
                </a:lnSpc>
                <a:spcBef>
                  <a:spcPts val="1000"/>
                </a:spcBef>
                <a:buFont typeface="Arial" panose="020B0604020202020204" pitchFamily="34" charset="0"/>
                <a:buNone/>
                <a:defRPr sz="5400">
                  <a:solidFill>
                    <a:prstClr val="white"/>
                  </a:solidFill>
                  <a:latin typeface="Impact" panose="020B0806030902050204" pitchFamily="34" charset="0"/>
                  <a:ea typeface="Calibri" charset="0"/>
                  <a:cs typeface="Calibri"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000" b="1" dirty="0">
                  <a:latin typeface="Times New Roman" panose="02020603050405020304" pitchFamily="18" charset="0"/>
                  <a:cs typeface="Times New Roman" panose="02020603050405020304" pitchFamily="18" charset="0"/>
                  <a:hlinkClick r:id="rId4" action="ppaction://hlinksldjump"/>
                </a:rPr>
                <a:t>Lecture 2: Markov Decision Process</a:t>
              </a:r>
              <a:endParaRPr lang="en-US" altLang="zh-CN" sz="2000" b="1" dirty="0">
                <a:latin typeface="Times New Roman" panose="02020603050405020304" pitchFamily="18" charset="0"/>
                <a:cs typeface="Times New Roman" panose="02020603050405020304" pitchFamily="18" charset="0"/>
              </a:endParaRPr>
            </a:p>
          </p:txBody>
        </p:sp>
        <p:sp>
          <p:nvSpPr>
            <p:cNvPr id="15" name="内容占位符 2">
              <a:extLst>
                <a:ext uri="{FF2B5EF4-FFF2-40B4-BE49-F238E27FC236}">
                  <a16:creationId xmlns:a16="http://schemas.microsoft.com/office/drawing/2014/main" id="{C906A307-CED4-0F44-9B5F-9E9BABABE432}"/>
                </a:ext>
              </a:extLst>
            </p:cNvPr>
            <p:cNvSpPr txBox="1">
              <a:spLocks/>
            </p:cNvSpPr>
            <p:nvPr/>
          </p:nvSpPr>
          <p:spPr>
            <a:xfrm>
              <a:off x="3905403" y="3675876"/>
              <a:ext cx="8219189" cy="724333"/>
            </a:xfrm>
            <a:prstGeom prst="rect">
              <a:avLst/>
            </a:prstGeom>
          </p:spPr>
          <p:txBody>
            <a:bodyPr vert="horz" lIns="91440" tIns="45720" rIns="91440" bIns="45720" rtlCol="0">
              <a:noAutofit/>
            </a:bodyPr>
            <a:lstStyle>
              <a:defPPr>
                <a:defRPr lang="zh-CN"/>
              </a:defPPr>
              <a:lvl1pPr indent="0">
                <a:lnSpc>
                  <a:spcPct val="120000"/>
                </a:lnSpc>
                <a:spcBef>
                  <a:spcPts val="1000"/>
                </a:spcBef>
                <a:buFont typeface="Arial" panose="020B0604020202020204" pitchFamily="34" charset="0"/>
                <a:buNone/>
                <a:defRPr sz="5400">
                  <a:solidFill>
                    <a:prstClr val="white"/>
                  </a:solidFill>
                  <a:latin typeface="Impact" panose="020B0806030902050204" pitchFamily="34" charset="0"/>
                  <a:ea typeface="Calibri" charset="0"/>
                  <a:cs typeface="Calibri"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000" b="1" dirty="0">
                  <a:latin typeface="Times New Roman" panose="02020603050405020304" pitchFamily="18" charset="0"/>
                  <a:cs typeface="Times New Roman" panose="02020603050405020304" pitchFamily="18" charset="0"/>
                  <a:hlinkClick r:id="rId5" action="ppaction://hlinksldjump"/>
                </a:rPr>
                <a:t>Lecture 6: Model-based Reinforcement Learning</a:t>
              </a:r>
              <a:endParaRPr lang="en-US" altLang="zh-CN" sz="2000" b="1" dirty="0">
                <a:latin typeface="Times New Roman" panose="02020603050405020304" pitchFamily="18" charset="0"/>
                <a:cs typeface="Times New Roman" panose="02020603050405020304" pitchFamily="18" charset="0"/>
              </a:endParaRPr>
            </a:p>
          </p:txBody>
        </p:sp>
        <p:sp>
          <p:nvSpPr>
            <p:cNvPr id="16" name="内容占位符 2">
              <a:extLst>
                <a:ext uri="{FF2B5EF4-FFF2-40B4-BE49-F238E27FC236}">
                  <a16:creationId xmlns:a16="http://schemas.microsoft.com/office/drawing/2014/main" id="{C55A0445-6C47-3243-9D63-B5E9022F0CEB}"/>
                </a:ext>
              </a:extLst>
            </p:cNvPr>
            <p:cNvSpPr txBox="1">
              <a:spLocks/>
            </p:cNvSpPr>
            <p:nvPr/>
          </p:nvSpPr>
          <p:spPr>
            <a:xfrm>
              <a:off x="3905403" y="2629394"/>
              <a:ext cx="8219189" cy="724333"/>
            </a:xfrm>
            <a:prstGeom prst="rect">
              <a:avLst/>
            </a:prstGeom>
          </p:spPr>
          <p:txBody>
            <a:bodyPr vert="horz" lIns="91440" tIns="45720" rIns="91440" bIns="45720" rtlCol="0">
              <a:noAutofit/>
            </a:bodyPr>
            <a:lstStyle>
              <a:defPPr>
                <a:defRPr lang="zh-CN"/>
              </a:defPPr>
              <a:lvl1pPr indent="0">
                <a:lnSpc>
                  <a:spcPct val="120000"/>
                </a:lnSpc>
                <a:spcBef>
                  <a:spcPts val="1000"/>
                </a:spcBef>
                <a:buFont typeface="Arial" panose="020B0604020202020204" pitchFamily="34" charset="0"/>
                <a:buNone/>
                <a:defRPr sz="5400">
                  <a:solidFill>
                    <a:prstClr val="white"/>
                  </a:solidFill>
                  <a:latin typeface="Impact" panose="020B0806030902050204" pitchFamily="34" charset="0"/>
                  <a:ea typeface="Calibri" charset="0"/>
                  <a:cs typeface="Calibri"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000" b="1" dirty="0">
                  <a:latin typeface="Times New Roman" panose="02020603050405020304" pitchFamily="18" charset="0"/>
                  <a:cs typeface="Times New Roman" panose="02020603050405020304" pitchFamily="18" charset="0"/>
                  <a:hlinkClick r:id="rId6" action="ppaction://hlinksldjump"/>
                </a:rPr>
                <a:t>Lecture 4: Function Approximation and DQN</a:t>
              </a:r>
              <a:endParaRPr lang="en-US" altLang="zh-CN" sz="2000" b="1" dirty="0">
                <a:latin typeface="Times New Roman" panose="02020603050405020304" pitchFamily="18" charset="0"/>
                <a:cs typeface="Times New Roman" panose="02020603050405020304" pitchFamily="18" charset="0"/>
              </a:endParaRPr>
            </a:p>
          </p:txBody>
        </p:sp>
        <p:sp>
          <p:nvSpPr>
            <p:cNvPr id="17" name="内容占位符 2">
              <a:extLst>
                <a:ext uri="{FF2B5EF4-FFF2-40B4-BE49-F238E27FC236}">
                  <a16:creationId xmlns:a16="http://schemas.microsoft.com/office/drawing/2014/main" id="{8F3FD26E-C812-964B-9DD2-9E411BD28290}"/>
                </a:ext>
              </a:extLst>
            </p:cNvPr>
            <p:cNvSpPr txBox="1">
              <a:spLocks/>
            </p:cNvSpPr>
            <p:nvPr/>
          </p:nvSpPr>
          <p:spPr>
            <a:xfrm>
              <a:off x="3905403" y="3152635"/>
              <a:ext cx="8219189" cy="724333"/>
            </a:xfrm>
            <a:prstGeom prst="rect">
              <a:avLst/>
            </a:prstGeom>
          </p:spPr>
          <p:txBody>
            <a:bodyPr vert="horz" lIns="91440" tIns="45720" rIns="91440" bIns="45720" rtlCol="0">
              <a:noAutofit/>
            </a:bodyPr>
            <a:lstStyle>
              <a:defPPr>
                <a:defRPr lang="zh-CN"/>
              </a:defPPr>
              <a:lvl1pPr indent="0">
                <a:lnSpc>
                  <a:spcPct val="120000"/>
                </a:lnSpc>
                <a:spcBef>
                  <a:spcPts val="1000"/>
                </a:spcBef>
                <a:buFont typeface="Arial" panose="020B0604020202020204" pitchFamily="34" charset="0"/>
                <a:buNone/>
                <a:defRPr sz="5400">
                  <a:solidFill>
                    <a:prstClr val="white"/>
                  </a:solidFill>
                  <a:latin typeface="Impact" panose="020B0806030902050204" pitchFamily="34" charset="0"/>
                  <a:ea typeface="Calibri" charset="0"/>
                  <a:cs typeface="Calibri"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000" b="1" dirty="0">
                  <a:latin typeface="Times New Roman" panose="02020603050405020304" pitchFamily="18" charset="0"/>
                  <a:cs typeface="Times New Roman" panose="02020603050405020304" pitchFamily="18" charset="0"/>
                  <a:hlinkClick r:id="rId7" action="ppaction://hlinksldjump"/>
                </a:rPr>
                <a:t>Lecture 5: Policy-based Reinforcement Learning</a:t>
              </a:r>
              <a:endParaRPr lang="en-US" altLang="zh-CN" sz="2000" b="1" dirty="0">
                <a:latin typeface="Times New Roman" panose="02020603050405020304" pitchFamily="18" charset="0"/>
                <a:cs typeface="Times New Roman" panose="02020603050405020304" pitchFamily="18" charset="0"/>
              </a:endParaRPr>
            </a:p>
          </p:txBody>
        </p:sp>
        <p:sp>
          <p:nvSpPr>
            <p:cNvPr id="18" name="内容占位符 2">
              <a:extLst>
                <a:ext uri="{FF2B5EF4-FFF2-40B4-BE49-F238E27FC236}">
                  <a16:creationId xmlns:a16="http://schemas.microsoft.com/office/drawing/2014/main" id="{EF71B1B6-4FD0-E241-B26C-5FD59E7B4184}"/>
                </a:ext>
              </a:extLst>
            </p:cNvPr>
            <p:cNvSpPr txBox="1">
              <a:spLocks/>
            </p:cNvSpPr>
            <p:nvPr/>
          </p:nvSpPr>
          <p:spPr>
            <a:xfrm>
              <a:off x="3905403" y="2106153"/>
              <a:ext cx="8219189" cy="724333"/>
            </a:xfrm>
            <a:prstGeom prst="rect">
              <a:avLst/>
            </a:prstGeom>
          </p:spPr>
          <p:txBody>
            <a:bodyPr vert="horz" lIns="91440" tIns="45720" rIns="91440" bIns="45720" rtlCol="0">
              <a:noAutofit/>
            </a:bodyPr>
            <a:lstStyle>
              <a:defPPr>
                <a:defRPr lang="zh-CN"/>
              </a:defPPr>
              <a:lvl1pPr indent="0">
                <a:lnSpc>
                  <a:spcPct val="120000"/>
                </a:lnSpc>
                <a:spcBef>
                  <a:spcPts val="1000"/>
                </a:spcBef>
                <a:buFont typeface="Arial" panose="020B0604020202020204" pitchFamily="34" charset="0"/>
                <a:buNone/>
                <a:defRPr sz="5400">
                  <a:solidFill>
                    <a:prstClr val="white"/>
                  </a:solidFill>
                  <a:latin typeface="Impact" panose="020B0806030902050204" pitchFamily="34" charset="0"/>
                  <a:ea typeface="Calibri" charset="0"/>
                  <a:cs typeface="Calibri"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000" b="1" dirty="0">
                  <a:latin typeface="Times New Roman" panose="02020603050405020304" pitchFamily="18" charset="0"/>
                  <a:cs typeface="Times New Roman" panose="02020603050405020304" pitchFamily="18" charset="0"/>
                  <a:hlinkClick r:id="rId8" action="ppaction://hlinksldjump"/>
                </a:rPr>
                <a:t>Lecture 3: Model-free Reinforcement Learning</a:t>
              </a:r>
              <a:endParaRPr lang="en-US" altLang="zh-CN" sz="2000" b="1" dirty="0">
                <a:latin typeface="Times New Roman" panose="02020603050405020304" pitchFamily="18" charset="0"/>
                <a:cs typeface="Times New Roman" panose="02020603050405020304" pitchFamily="18" charset="0"/>
              </a:endParaRPr>
            </a:p>
          </p:txBody>
        </p:sp>
        <p:sp>
          <p:nvSpPr>
            <p:cNvPr id="19" name="内容占位符 2">
              <a:extLst>
                <a:ext uri="{FF2B5EF4-FFF2-40B4-BE49-F238E27FC236}">
                  <a16:creationId xmlns:a16="http://schemas.microsoft.com/office/drawing/2014/main" id="{F8030A0D-C9EA-1040-AC16-63738545650A}"/>
                </a:ext>
              </a:extLst>
            </p:cNvPr>
            <p:cNvSpPr txBox="1">
              <a:spLocks/>
            </p:cNvSpPr>
            <p:nvPr/>
          </p:nvSpPr>
          <p:spPr>
            <a:xfrm>
              <a:off x="3905403" y="4199117"/>
              <a:ext cx="8219189" cy="724333"/>
            </a:xfrm>
            <a:prstGeom prst="rect">
              <a:avLst/>
            </a:prstGeom>
          </p:spPr>
          <p:txBody>
            <a:bodyPr vert="horz" lIns="91440" tIns="45720" rIns="91440" bIns="45720" rtlCol="0">
              <a:noAutofit/>
            </a:bodyPr>
            <a:lstStyle>
              <a:defPPr>
                <a:defRPr lang="zh-CN"/>
              </a:defPPr>
              <a:lvl1pPr indent="0">
                <a:lnSpc>
                  <a:spcPct val="120000"/>
                </a:lnSpc>
                <a:spcBef>
                  <a:spcPts val="1000"/>
                </a:spcBef>
                <a:buFont typeface="Arial" panose="020B0604020202020204" pitchFamily="34" charset="0"/>
                <a:buNone/>
                <a:defRPr sz="5400">
                  <a:solidFill>
                    <a:prstClr val="white"/>
                  </a:solidFill>
                  <a:latin typeface="Impact" panose="020B0806030902050204" pitchFamily="34" charset="0"/>
                  <a:ea typeface="Calibri" charset="0"/>
                  <a:cs typeface="Calibri"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000" b="1" dirty="0">
                  <a:latin typeface="Times New Roman" panose="02020603050405020304" pitchFamily="18" charset="0"/>
                  <a:cs typeface="Times New Roman" panose="02020603050405020304" pitchFamily="18" charset="0"/>
                  <a:hlinkClick r:id="rId9" action="ppaction://hlinksldjump"/>
                </a:rPr>
                <a:t>Lecture 7: AlphaGo Zero</a:t>
              </a:r>
              <a:endParaRPr lang="en-US" altLang="zh-CN" sz="2000" b="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660826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3745073" y="486096"/>
            <a:ext cx="4701929"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Bellman Optimality Equation</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124846"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541441"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8DD2691-70F3-47E1-91A2-7F4D5CF64B6B}"/>
                  </a:ext>
                </a:extLst>
              </p:cNvPr>
              <p:cNvSpPr txBox="1"/>
              <p:nvPr/>
            </p:nvSpPr>
            <p:spPr>
              <a:xfrm>
                <a:off x="788844" y="1320799"/>
                <a:ext cx="8952421" cy="4893584"/>
              </a:xfrm>
              <a:prstGeom prst="rect">
                <a:avLst/>
              </a:prstGeom>
              <a:noFill/>
            </p:spPr>
            <p:txBody>
              <a:bodyPr wrap="square" rtlCol="0">
                <a:spAutoFit/>
              </a:bodyPr>
              <a:lstStyle/>
              <a:p>
                <a:r>
                  <a:rPr lang="en-US" altLang="zh-CN" b="0" dirty="0">
                    <a:solidFill>
                      <a:schemeClr val="bg1"/>
                    </a:solidFill>
                    <a:latin typeface="Arial" panose="020B0604020202020204" pitchFamily="34" charset="0"/>
                    <a:cs typeface="Arial" panose="020B0604020202020204" pitchFamily="34" charset="0"/>
                  </a:rPr>
                  <a:t>If improvements stops, we have</a:t>
                </a:r>
              </a:p>
              <a:p>
                <a:endParaRPr lang="en-US" altLang="zh-CN" b="0"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p>
                        <m:sSupPr>
                          <m:ctrlPr>
                            <a:rPr kumimoji="1" lang="en-US" altLang="zh-CN" i="1" smtClean="0">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𝑞</m:t>
                          </m:r>
                        </m:e>
                        <m:sup>
                          <m:r>
                            <a:rPr kumimoji="1" lang="en-US" altLang="zh-CN" b="0" i="1" smtClean="0">
                              <a:solidFill>
                                <a:schemeClr val="bg1"/>
                              </a:solidFill>
                              <a:latin typeface="Cambria Math" panose="02040503050406030204" pitchFamily="18" charset="0"/>
                              <a:ea typeface="Microsoft YaHei" panose="020B0503020204020204" pitchFamily="34" charset="-122"/>
                            </a:rPr>
                            <m:t>𝜋</m:t>
                          </m:r>
                        </m:sup>
                      </m:sSup>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𝜋</m:t>
                          </m:r>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𝑠</m:t>
                          </m:r>
                          <m:r>
                            <a:rPr kumimoji="1" lang="en-US" altLang="zh-CN" b="0" i="1" smtClean="0">
                              <a:solidFill>
                                <a:schemeClr val="bg1"/>
                              </a:solidFill>
                              <a:latin typeface="Cambria Math" panose="02040503050406030204" pitchFamily="18" charset="0"/>
                              <a:ea typeface="Microsoft YaHei" panose="020B0503020204020204" pitchFamily="34" charset="-122"/>
                            </a:rPr>
                            <m:t>)</m:t>
                          </m:r>
                        </m:e>
                      </m:d>
                      <m:r>
                        <a:rPr kumimoji="1" lang="en-US" altLang="zh-CN" i="1">
                          <a:solidFill>
                            <a:schemeClr val="bg1"/>
                          </a:solidFill>
                          <a:latin typeface="Cambria Math" panose="02040503050406030204" pitchFamily="18" charset="0"/>
                          <a:ea typeface="Microsoft YaHei" panose="020B0503020204020204" pitchFamily="34" charset="-122"/>
                        </a:rPr>
                        <m:t>=</m:t>
                      </m:r>
                      <m:func>
                        <m:funcPr>
                          <m:ctrlPr>
                            <a:rPr kumimoji="1" lang="en-US" altLang="zh-CN" i="1" smtClean="0">
                              <a:solidFill>
                                <a:schemeClr val="bg1"/>
                              </a:solidFill>
                              <a:latin typeface="Cambria Math" panose="02040503050406030204" pitchFamily="18" charset="0"/>
                              <a:ea typeface="Microsoft YaHei" panose="020B0503020204020204" pitchFamily="34" charset="-122"/>
                            </a:rPr>
                          </m:ctrlPr>
                        </m:funcPr>
                        <m:fName>
                          <m:limLow>
                            <m:limLowPr>
                              <m:ctrlPr>
                                <a:rPr kumimoji="1" lang="en-US" altLang="zh-CN" i="1" smtClean="0">
                                  <a:solidFill>
                                    <a:schemeClr val="bg1"/>
                                  </a:solidFill>
                                  <a:latin typeface="Cambria Math" panose="02040503050406030204" pitchFamily="18" charset="0"/>
                                  <a:ea typeface="Microsoft YaHei" panose="020B0503020204020204" pitchFamily="34" charset="-122"/>
                                </a:rPr>
                              </m:ctrlPr>
                            </m:limLowPr>
                            <m:e>
                              <m:r>
                                <m:rPr>
                                  <m:sty m:val="p"/>
                                </m:rPr>
                                <a:rPr kumimoji="1" lang="en-US" altLang="zh-CN" i="0" smtClean="0">
                                  <a:solidFill>
                                    <a:schemeClr val="bg1"/>
                                  </a:solidFill>
                                  <a:latin typeface="Cambria Math" panose="02040503050406030204" pitchFamily="18" charset="0"/>
                                  <a:ea typeface="Microsoft YaHei" panose="020B0503020204020204" pitchFamily="34" charset="-122"/>
                                </a:rPr>
                                <m:t>max</m:t>
                              </m:r>
                            </m:e>
                            <m:lim>
                              <m:r>
                                <a:rPr kumimoji="1" lang="en-US" altLang="zh-CN" b="0" i="1" smtClean="0">
                                  <a:solidFill>
                                    <a:schemeClr val="bg1"/>
                                  </a:solidFill>
                                  <a:latin typeface="Cambria Math" panose="02040503050406030204" pitchFamily="18" charset="0"/>
                                  <a:ea typeface="Microsoft YaHei" panose="020B0503020204020204" pitchFamily="34" charset="-122"/>
                                </a:rPr>
                                <m:t>𝑎</m:t>
                              </m:r>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𝐴</m:t>
                              </m:r>
                            </m:lim>
                          </m:limLow>
                        </m:fName>
                        <m:e>
                          <m:sSup>
                            <m:s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pPr>
                            <m:e>
                              <m:r>
                                <a:rPr kumimoji="1" lang="en-US" altLang="zh-CN" b="0" i="1" smtClean="0">
                                  <a:solidFill>
                                    <a:schemeClr val="bg1"/>
                                  </a:solidFill>
                                  <a:latin typeface="Cambria Math" panose="02040503050406030204" pitchFamily="18" charset="0"/>
                                  <a:ea typeface="Microsoft YaHei" panose="020B0503020204020204" pitchFamily="34" charset="-122"/>
                                </a:rPr>
                                <m:t>𝑞</m:t>
                              </m:r>
                            </m:e>
                            <m:sup>
                              <m:r>
                                <a:rPr kumimoji="1" lang="en-US" altLang="zh-CN" b="0" i="1" smtClean="0">
                                  <a:solidFill>
                                    <a:schemeClr val="bg1"/>
                                  </a:solidFill>
                                  <a:latin typeface="Cambria Math" panose="02040503050406030204" pitchFamily="18" charset="0"/>
                                  <a:ea typeface="Microsoft YaHei" panose="020B0503020204020204" pitchFamily="34" charset="-122"/>
                                </a:rPr>
                                <m:t>𝜋</m:t>
                              </m:r>
                            </m:sup>
                          </m:sSup>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𝑠</m:t>
                              </m:r>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𝑎</m:t>
                              </m:r>
                            </m:e>
                          </m:d>
                          <m:r>
                            <a:rPr kumimoji="1" lang="en-US" altLang="zh-CN"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𝑞</m:t>
                              </m:r>
                            </m:e>
                            <m:sup>
                              <m:r>
                                <a:rPr kumimoji="1" lang="en-US" altLang="zh-CN" i="1">
                                  <a:solidFill>
                                    <a:schemeClr val="bg1"/>
                                  </a:solidFill>
                                  <a:latin typeface="Cambria Math" panose="02040503050406030204" pitchFamily="18" charset="0"/>
                                  <a:ea typeface="Microsoft YaHei" panose="020B0503020204020204" pitchFamily="34" charset="-122"/>
                                </a:rPr>
                                <m:t>𝜋</m:t>
                              </m:r>
                            </m:sup>
                          </m:sSup>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𝜋</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e>
                          </m:d>
                          <m:r>
                            <a:rPr kumimoji="1" lang="en-US" altLang="zh-CN" b="0" i="1"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pPr>
                            <m:e>
                              <m:r>
                                <a:rPr kumimoji="1" lang="en-US" altLang="zh-CN" b="0" i="1" smtClean="0">
                                  <a:solidFill>
                                    <a:schemeClr val="bg1"/>
                                  </a:solidFill>
                                  <a:latin typeface="Cambria Math" panose="02040503050406030204" pitchFamily="18" charset="0"/>
                                  <a:ea typeface="Microsoft YaHei" panose="020B0503020204020204" pitchFamily="34" charset="-122"/>
                                </a:rPr>
                                <m:t>𝑣</m:t>
                              </m:r>
                            </m:e>
                            <m:sup>
                              <m:r>
                                <a:rPr kumimoji="1" lang="en-US" altLang="zh-CN" b="0" i="1" smtClean="0">
                                  <a:solidFill>
                                    <a:schemeClr val="bg1"/>
                                  </a:solidFill>
                                  <a:latin typeface="Cambria Math" panose="02040503050406030204" pitchFamily="18" charset="0"/>
                                  <a:ea typeface="Microsoft YaHei" panose="020B0503020204020204" pitchFamily="34" charset="-122"/>
                                </a:rPr>
                                <m:t>𝜋</m:t>
                              </m:r>
                            </m:sup>
                          </m:sSup>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𝑠</m:t>
                          </m:r>
                          <m:r>
                            <a:rPr kumimoji="1" lang="en-US" altLang="zh-CN" b="0" i="1" smtClean="0">
                              <a:solidFill>
                                <a:schemeClr val="bg1"/>
                              </a:solidFill>
                              <a:latin typeface="Cambria Math" panose="02040503050406030204" pitchFamily="18" charset="0"/>
                              <a:ea typeface="Microsoft YaHei" panose="020B0503020204020204" pitchFamily="34" charset="-122"/>
                            </a:rPr>
                            <m:t>)</m:t>
                          </m:r>
                        </m:e>
                      </m:func>
                    </m:oMath>
                  </m:oMathPara>
                </a14:m>
                <a:endParaRPr kumimoji="1"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endParaRPr kumimoji="1"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r>
                  <a:rPr kumimoji="1"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rPr>
                  <a:t>Thus we get </a:t>
                </a:r>
                <a:r>
                  <a:rPr lang="en-US" altLang="zh-CN" dirty="0">
                    <a:solidFill>
                      <a:schemeClr val="bg1"/>
                    </a:solidFill>
                    <a:latin typeface="Arial" panose="020B0604020202020204" pitchFamily="34" charset="0"/>
                    <a:cs typeface="Arial" panose="020B0604020202020204" pitchFamily="34" charset="0"/>
                  </a:rPr>
                  <a:t>Bellman optimality equations:</a:t>
                </a:r>
                <a:endParaRPr kumimoji="1"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endParaRPr kumimoji="1" lang="en-US" altLang="zh-CN" b="0" i="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pPr/>
                <a14:m>
                  <m:oMathPara xmlns:m="http://schemas.openxmlformats.org/officeDocument/2006/math">
                    <m:oMathParaPr>
                      <m:jc m:val="centerGroup"/>
                    </m:oMathParaPr>
                    <m:oMath xmlns:m="http://schemas.openxmlformats.org/officeDocument/2006/math">
                      <m:sSup>
                        <m:s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pPr>
                        <m:e>
                          <m:r>
                            <a:rPr kumimoji="1" lang="en-US" altLang="zh-CN" b="0" i="1" smtClean="0">
                              <a:solidFill>
                                <a:schemeClr val="bg1"/>
                              </a:solidFill>
                              <a:latin typeface="Cambria Math" panose="02040503050406030204" pitchFamily="18" charset="0"/>
                              <a:ea typeface="Microsoft YaHei" panose="020B0503020204020204" pitchFamily="34" charset="-122"/>
                            </a:rPr>
                            <m:t>𝑣</m:t>
                          </m:r>
                        </m:e>
                        <m:sup>
                          <m:r>
                            <a:rPr kumimoji="1" lang="en-US" altLang="zh-CN" b="0" i="1" smtClean="0">
                              <a:solidFill>
                                <a:schemeClr val="bg1"/>
                              </a:solidFill>
                              <a:latin typeface="Cambria Math" panose="02040503050406030204" pitchFamily="18" charset="0"/>
                              <a:ea typeface="Microsoft YaHei" panose="020B0503020204020204" pitchFamily="34" charset="-122"/>
                            </a:rPr>
                            <m:t>∗</m:t>
                          </m:r>
                        </m:sup>
                      </m:sSup>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𝑠</m:t>
                          </m:r>
                        </m:e>
                      </m:d>
                      <m:r>
                        <a:rPr kumimoji="1" lang="en-US" altLang="zh-CN"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b="0" i="1" smtClean="0">
                              <a:solidFill>
                                <a:schemeClr val="bg1"/>
                              </a:solidFill>
                              <a:latin typeface="Cambria Math" panose="02040503050406030204" pitchFamily="18" charset="0"/>
                              <a:ea typeface="Microsoft YaHei" panose="020B0503020204020204" pitchFamily="34" charset="-122"/>
                            </a:rPr>
                          </m:ctrlPr>
                        </m:funcPr>
                        <m:fName>
                          <m:limLow>
                            <m:limLowPr>
                              <m:ctrlPr>
                                <a:rPr kumimoji="1" lang="en-US" altLang="zh-CN" b="0" i="1" smtClean="0">
                                  <a:solidFill>
                                    <a:schemeClr val="bg1"/>
                                  </a:solidFill>
                                  <a:latin typeface="Cambria Math" panose="02040503050406030204" pitchFamily="18" charset="0"/>
                                  <a:ea typeface="Microsoft YaHei" panose="020B0503020204020204" pitchFamily="34" charset="-122"/>
                                </a:rPr>
                              </m:ctrlPr>
                            </m:limLowPr>
                            <m:e>
                              <m:r>
                                <m:rPr>
                                  <m:sty m:val="p"/>
                                </m:rPr>
                                <a:rPr kumimoji="1" lang="en-US" altLang="zh-CN" b="0" i="0" smtClean="0">
                                  <a:solidFill>
                                    <a:schemeClr val="bg1"/>
                                  </a:solidFill>
                                  <a:latin typeface="Cambria Math" panose="02040503050406030204" pitchFamily="18" charset="0"/>
                                  <a:ea typeface="Microsoft YaHei" panose="020B0503020204020204" pitchFamily="34" charset="-122"/>
                                </a:rPr>
                                <m:t>max</m:t>
                              </m:r>
                            </m:e>
                            <m:lim>
                              <m:r>
                                <a:rPr kumimoji="1" lang="en-US" altLang="zh-CN" b="0" i="1" smtClean="0">
                                  <a:solidFill>
                                    <a:schemeClr val="bg1"/>
                                  </a:solidFill>
                                  <a:latin typeface="Cambria Math" panose="02040503050406030204" pitchFamily="18" charset="0"/>
                                  <a:ea typeface="Microsoft YaHei" panose="020B0503020204020204" pitchFamily="34" charset="-122"/>
                                </a:rPr>
                                <m:t>𝑎</m:t>
                              </m:r>
                            </m:lim>
                          </m:limLow>
                        </m:fName>
                        <m:e>
                          <m:sSup>
                            <m:s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pPr>
                            <m:e>
                              <m:r>
                                <a:rPr kumimoji="1" lang="en-US" altLang="zh-CN" b="0" i="1" smtClean="0">
                                  <a:solidFill>
                                    <a:schemeClr val="bg1"/>
                                  </a:solidFill>
                                  <a:latin typeface="Cambria Math" panose="02040503050406030204" pitchFamily="18" charset="0"/>
                                  <a:ea typeface="Microsoft YaHei" panose="020B0503020204020204" pitchFamily="34" charset="-122"/>
                                </a:rPr>
                                <m:t>𝑞</m:t>
                              </m:r>
                            </m:e>
                            <m:sup>
                              <m:r>
                                <a:rPr kumimoji="1" lang="en-US" altLang="zh-CN" b="0" i="1" smtClean="0">
                                  <a:solidFill>
                                    <a:schemeClr val="bg1"/>
                                  </a:solidFill>
                                  <a:latin typeface="Cambria Math" panose="02040503050406030204" pitchFamily="18" charset="0"/>
                                  <a:ea typeface="Microsoft YaHei" panose="020B0503020204020204" pitchFamily="34" charset="-122"/>
                                </a:rPr>
                                <m:t>∗</m:t>
                              </m:r>
                            </m:sup>
                          </m:sSup>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𝑠</m:t>
                          </m:r>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𝑎</m:t>
                          </m:r>
                          <m:r>
                            <a:rPr kumimoji="1" lang="en-US" altLang="zh-CN" b="0" i="1" smtClean="0">
                              <a:solidFill>
                                <a:schemeClr val="bg1"/>
                              </a:solidFill>
                              <a:latin typeface="Cambria Math" panose="02040503050406030204" pitchFamily="18" charset="0"/>
                              <a:ea typeface="Microsoft YaHei" panose="020B0503020204020204" pitchFamily="34" charset="-122"/>
                            </a:rPr>
                            <m:t>)</m:t>
                          </m:r>
                        </m:e>
                      </m:func>
                    </m:oMath>
                  </m:oMathPara>
                </a14:m>
                <a:endParaRPr kumimoji="1" lang="en-US" altLang="zh-CN" b="0" i="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endParaRPr kumimoji="1" lang="en-US" altLang="zh-CN" b="0" i="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pPr algn="ctr"/>
                <a14:m>
                  <m:oMath xmlns:m="http://schemas.openxmlformats.org/officeDocument/2006/math">
                    <m:sSup>
                      <m:s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pPr>
                      <m:e>
                        <m:r>
                          <a:rPr kumimoji="1" lang="en-US" altLang="zh-CN" b="0" i="1" smtClean="0">
                            <a:solidFill>
                              <a:schemeClr val="bg1"/>
                            </a:solidFill>
                            <a:latin typeface="Cambria Math" panose="02040503050406030204" pitchFamily="18" charset="0"/>
                            <a:ea typeface="Microsoft YaHei" panose="020B0503020204020204" pitchFamily="34" charset="-122"/>
                          </a:rPr>
                          <m:t>𝑞</m:t>
                        </m:r>
                      </m:e>
                      <m:sup>
                        <m:r>
                          <a:rPr kumimoji="1" lang="en-US" altLang="zh-CN" b="0" i="1" smtClean="0">
                            <a:solidFill>
                              <a:schemeClr val="bg1"/>
                            </a:solidFill>
                            <a:latin typeface="Cambria Math" panose="02040503050406030204" pitchFamily="18" charset="0"/>
                            <a:ea typeface="Microsoft YaHei" panose="020B0503020204020204" pitchFamily="34" charset="-122"/>
                          </a:rPr>
                          <m:t>∗</m:t>
                        </m:r>
                      </m:sup>
                    </m:sSup>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𝑠</m:t>
                        </m:r>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𝑎</m:t>
                        </m:r>
                      </m:e>
                    </m:d>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𝑅</m:t>
                    </m:r>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𝑠</m:t>
                        </m:r>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𝑎</m:t>
                        </m:r>
                      </m:e>
                    </m:d>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𝛾</m:t>
                    </m:r>
                  </m:oMath>
                </a14:m>
                <a:r>
                  <a:rPr kumimoji="1"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rPr>
                  <a:t> </a:t>
                </a:r>
                <a14:m>
                  <m:oMath xmlns:m="http://schemas.openxmlformats.org/officeDocument/2006/math">
                    <m:nary>
                      <m:naryPr>
                        <m:chr m:val="∑"/>
                        <m:supHide m:val="on"/>
                        <m:ctrlPr>
                          <a:rPr kumimoji="1" lang="en-US" altLang="zh-CN" i="1">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m:rPr>
                                <m:brk m:alnAt="7"/>
                              </m:rPr>
                              <a:rPr kumimoji="1" lang="en-US" altLang="zh-CN" i="1">
                                <a:solidFill>
                                  <a:schemeClr val="bg1"/>
                                </a:solidFill>
                                <a:latin typeface="Cambria Math" panose="02040503050406030204" pitchFamily="18" charset="0"/>
                                <a:ea typeface="Microsoft YaHei" panose="020B0503020204020204" pitchFamily="34" charset="-122"/>
                              </a:rPr>
                              <m:t>𝑠</m:t>
                            </m:r>
                          </m:e>
                          <m:sup>
                            <m:r>
                              <a:rPr kumimoji="1" lang="en-US" altLang="zh-CN" i="1">
                                <a:solidFill>
                                  <a:schemeClr val="bg1"/>
                                </a:solidFill>
                                <a:latin typeface="Cambria Math" panose="02040503050406030204" pitchFamily="18" charset="0"/>
                                <a:ea typeface="Microsoft YaHei" panose="020B0503020204020204" pitchFamily="34" charset="-122"/>
                              </a:rPr>
                              <m:t>′</m:t>
                            </m:r>
                          </m:sup>
                        </m:sSup>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𝑆</m:t>
                        </m:r>
                      </m:sub>
                      <m:sup/>
                      <m:e>
                        <m:r>
                          <a:rPr kumimoji="1" lang="en-US" altLang="zh-CN" i="1">
                            <a:solidFill>
                              <a:schemeClr val="bg1"/>
                            </a:solidFill>
                            <a:latin typeface="Cambria Math" panose="02040503050406030204" pitchFamily="18" charset="0"/>
                            <a:ea typeface="Microsoft YaHei" panose="020B0503020204020204" pitchFamily="34" charset="-122"/>
                          </a:rPr>
                          <m:t>𝑃</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𝑠</m:t>
                                </m:r>
                              </m:e>
                              <m:sup>
                                <m:r>
                                  <a:rPr kumimoji="1" lang="en-US" altLang="zh-CN" i="1">
                                    <a:solidFill>
                                      <a:schemeClr val="bg1"/>
                                    </a:solidFill>
                                    <a:latin typeface="Cambria Math" panose="02040503050406030204" pitchFamily="18" charset="0"/>
                                    <a:ea typeface="Microsoft YaHei" panose="020B0503020204020204" pitchFamily="34" charset="-122"/>
                                  </a:rPr>
                                  <m:t>′</m:t>
                                </m:r>
                              </m:sup>
                            </m:sSup>
                          </m:e>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𝑣</m:t>
                            </m:r>
                          </m:e>
                          <m:sup>
                            <m:r>
                              <a:rPr kumimoji="1" lang="en-US" altLang="zh-CN" i="1">
                                <a:solidFill>
                                  <a:schemeClr val="bg1"/>
                                </a:solidFill>
                                <a:latin typeface="Cambria Math" panose="02040503050406030204" pitchFamily="18" charset="0"/>
                                <a:ea typeface="Microsoft YaHei" panose="020B0503020204020204" pitchFamily="34" charset="-122"/>
                              </a:rPr>
                              <m:t>∗</m:t>
                            </m:r>
                          </m:sup>
                        </m:sSup>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e>
                    </m:nary>
                  </m:oMath>
                </a14:m>
                <a:endParaRPr kumimoji="1" lang="en-US" altLang="zh-CN" i="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endParaRPr kumimoji="1" lang="en-US" altLang="zh-CN" i="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r>
                  <a:rPr kumimoji="1"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rPr>
                  <a:t>then</a:t>
                </a:r>
                <a:endParaRPr kumimoji="1" lang="en-US" altLang="zh-CN" b="0"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pPr/>
                <a14:m>
                  <m:oMathPara xmlns:m="http://schemas.openxmlformats.org/officeDocument/2006/math">
                    <m:oMathParaPr>
                      <m:jc m:val="centerGroup"/>
                    </m:oMathParaPr>
                    <m:oMath xmlns:m="http://schemas.openxmlformats.org/officeDocument/2006/math">
                      <m:sSup>
                        <m:sSupPr>
                          <m:ctrlPr>
                            <a:rPr kumimoji="1" lang="en-US" altLang="zh-CN" b="0" i="1" smtClean="0">
                              <a:solidFill>
                                <a:srgbClr val="42F7FF"/>
                              </a:solidFill>
                              <a:latin typeface="Cambria Math" panose="02040503050406030204" pitchFamily="18" charset="0"/>
                              <a:ea typeface="Microsoft YaHei" panose="020B0503020204020204" pitchFamily="34" charset="-122"/>
                            </a:rPr>
                          </m:ctrlPr>
                        </m:sSupPr>
                        <m:e>
                          <m:r>
                            <a:rPr kumimoji="1" lang="en-US" altLang="zh-CN" b="0" i="1" smtClean="0">
                              <a:solidFill>
                                <a:srgbClr val="42F7FF"/>
                              </a:solidFill>
                              <a:latin typeface="Cambria Math" panose="02040503050406030204" pitchFamily="18" charset="0"/>
                              <a:ea typeface="Microsoft YaHei" panose="020B0503020204020204" pitchFamily="34" charset="-122"/>
                            </a:rPr>
                            <m:t>𝑣</m:t>
                          </m:r>
                        </m:e>
                        <m:sup>
                          <m:r>
                            <a:rPr kumimoji="1" lang="en-US" altLang="zh-CN" b="0" i="1" smtClean="0">
                              <a:solidFill>
                                <a:srgbClr val="42F7FF"/>
                              </a:solidFill>
                              <a:latin typeface="Cambria Math" panose="02040503050406030204" pitchFamily="18" charset="0"/>
                              <a:ea typeface="Microsoft YaHei" panose="020B0503020204020204" pitchFamily="34" charset="-122"/>
                            </a:rPr>
                            <m:t>∗</m:t>
                          </m:r>
                        </m:sup>
                      </m:sSup>
                      <m:d>
                        <m:dPr>
                          <m:ctrlPr>
                            <a:rPr kumimoji="1" lang="en-US" altLang="zh-CN" b="0" i="1" smtClean="0">
                              <a:solidFill>
                                <a:srgbClr val="42F7FF"/>
                              </a:solidFill>
                              <a:latin typeface="Cambria Math" panose="02040503050406030204" pitchFamily="18" charset="0"/>
                              <a:ea typeface="Microsoft YaHei" panose="020B0503020204020204" pitchFamily="34" charset="-122"/>
                            </a:rPr>
                          </m:ctrlPr>
                        </m:dPr>
                        <m:e>
                          <m:r>
                            <a:rPr kumimoji="1" lang="en-US" altLang="zh-CN" b="0" i="1" smtClean="0">
                              <a:solidFill>
                                <a:srgbClr val="42F7FF"/>
                              </a:solidFill>
                              <a:latin typeface="Cambria Math" panose="02040503050406030204" pitchFamily="18" charset="0"/>
                              <a:ea typeface="Microsoft YaHei" panose="020B0503020204020204" pitchFamily="34" charset="-122"/>
                            </a:rPr>
                            <m:t>𝑠</m:t>
                          </m:r>
                        </m:e>
                      </m:d>
                      <m:r>
                        <a:rPr kumimoji="1" lang="en-US" altLang="zh-CN" b="0" i="1" smtClean="0">
                          <a:solidFill>
                            <a:srgbClr val="42F7FF"/>
                          </a:solidFill>
                          <a:latin typeface="Cambria Math" panose="02040503050406030204" pitchFamily="18" charset="0"/>
                          <a:ea typeface="Microsoft YaHei" panose="020B0503020204020204" pitchFamily="34" charset="-122"/>
                        </a:rPr>
                        <m:t>=</m:t>
                      </m:r>
                      <m:func>
                        <m:funcPr>
                          <m:ctrlPr>
                            <a:rPr kumimoji="1" lang="en-US" altLang="zh-CN" b="0" i="1" smtClean="0">
                              <a:solidFill>
                                <a:srgbClr val="42F7FF"/>
                              </a:solidFill>
                              <a:latin typeface="Cambria Math" panose="02040503050406030204" pitchFamily="18" charset="0"/>
                              <a:ea typeface="Microsoft YaHei" panose="020B0503020204020204" pitchFamily="34" charset="-122"/>
                            </a:rPr>
                          </m:ctrlPr>
                        </m:funcPr>
                        <m:fName>
                          <m:limLow>
                            <m:limLowPr>
                              <m:ctrlPr>
                                <a:rPr kumimoji="1" lang="en-US" altLang="zh-CN" b="0" i="1" smtClean="0">
                                  <a:solidFill>
                                    <a:srgbClr val="42F7FF"/>
                                  </a:solidFill>
                                  <a:latin typeface="Cambria Math" panose="02040503050406030204" pitchFamily="18" charset="0"/>
                                  <a:ea typeface="Microsoft YaHei" panose="020B0503020204020204" pitchFamily="34" charset="-122"/>
                                </a:rPr>
                              </m:ctrlPr>
                            </m:limLowPr>
                            <m:e>
                              <m:r>
                                <m:rPr>
                                  <m:sty m:val="p"/>
                                </m:rPr>
                                <a:rPr kumimoji="1" lang="en-US" altLang="zh-CN" b="0" i="0" smtClean="0">
                                  <a:solidFill>
                                    <a:srgbClr val="42F7FF"/>
                                  </a:solidFill>
                                  <a:latin typeface="Cambria Math" panose="02040503050406030204" pitchFamily="18" charset="0"/>
                                  <a:ea typeface="Microsoft YaHei" panose="020B0503020204020204" pitchFamily="34" charset="-122"/>
                                </a:rPr>
                                <m:t>max</m:t>
                              </m:r>
                            </m:e>
                            <m:lim>
                              <m:r>
                                <a:rPr kumimoji="1" lang="en-US" altLang="zh-CN" b="0" i="1" smtClean="0">
                                  <a:solidFill>
                                    <a:srgbClr val="42F7FF"/>
                                  </a:solidFill>
                                  <a:latin typeface="Cambria Math" panose="02040503050406030204" pitchFamily="18" charset="0"/>
                                  <a:ea typeface="Microsoft YaHei" panose="020B0503020204020204" pitchFamily="34" charset="-122"/>
                                </a:rPr>
                                <m:t>𝑎</m:t>
                              </m:r>
                            </m:lim>
                          </m:limLow>
                        </m:fName>
                        <m:e>
                          <m:d>
                            <m:dPr>
                              <m:ctrlPr>
                                <a:rPr kumimoji="1" lang="en-US" altLang="zh-CN" b="0" i="1" smtClean="0">
                                  <a:solidFill>
                                    <a:srgbClr val="42F7FF"/>
                                  </a:solidFill>
                                  <a:latin typeface="Cambria Math" panose="02040503050406030204" pitchFamily="18" charset="0"/>
                                  <a:ea typeface="Microsoft YaHei" panose="020B0503020204020204" pitchFamily="34" charset="-122"/>
                                </a:rPr>
                              </m:ctrlPr>
                            </m:dPr>
                            <m:e>
                              <m:r>
                                <a:rPr kumimoji="1" lang="en-US" altLang="zh-CN" i="1">
                                  <a:solidFill>
                                    <a:srgbClr val="42F7FF"/>
                                  </a:solidFill>
                                  <a:latin typeface="Cambria Math" panose="02040503050406030204" pitchFamily="18" charset="0"/>
                                  <a:ea typeface="Microsoft YaHei" panose="020B0503020204020204" pitchFamily="34" charset="-122"/>
                                </a:rPr>
                                <m:t>𝑅</m:t>
                              </m:r>
                              <m:d>
                                <m:dPr>
                                  <m:ctrlPr>
                                    <a:rPr kumimoji="1" lang="en-US" altLang="zh-CN" i="1">
                                      <a:solidFill>
                                        <a:srgbClr val="42F7FF"/>
                                      </a:solidFill>
                                      <a:latin typeface="Cambria Math" panose="02040503050406030204" pitchFamily="18" charset="0"/>
                                      <a:ea typeface="Microsoft YaHei" panose="020B0503020204020204" pitchFamily="34" charset="-122"/>
                                    </a:rPr>
                                  </m:ctrlPr>
                                </m:dPr>
                                <m:e>
                                  <m:r>
                                    <a:rPr kumimoji="1" lang="en-US" altLang="zh-CN" i="1">
                                      <a:solidFill>
                                        <a:srgbClr val="42F7FF"/>
                                      </a:solidFill>
                                      <a:latin typeface="Cambria Math" panose="02040503050406030204" pitchFamily="18" charset="0"/>
                                      <a:ea typeface="Microsoft YaHei" panose="020B0503020204020204" pitchFamily="34" charset="-122"/>
                                    </a:rPr>
                                    <m:t>𝑠</m:t>
                                  </m:r>
                                  <m:r>
                                    <a:rPr kumimoji="1" lang="en-US" altLang="zh-CN" i="1">
                                      <a:solidFill>
                                        <a:srgbClr val="42F7FF"/>
                                      </a:solidFill>
                                      <a:latin typeface="Cambria Math" panose="02040503050406030204" pitchFamily="18" charset="0"/>
                                      <a:ea typeface="Microsoft YaHei" panose="020B0503020204020204" pitchFamily="34" charset="-122"/>
                                    </a:rPr>
                                    <m:t>,</m:t>
                                  </m:r>
                                  <m:r>
                                    <a:rPr kumimoji="1" lang="en-US" altLang="zh-CN" i="1">
                                      <a:solidFill>
                                        <a:srgbClr val="42F7FF"/>
                                      </a:solidFill>
                                      <a:latin typeface="Cambria Math" panose="02040503050406030204" pitchFamily="18" charset="0"/>
                                      <a:ea typeface="Microsoft YaHei" panose="020B0503020204020204" pitchFamily="34" charset="-122"/>
                                    </a:rPr>
                                    <m:t>𝑎</m:t>
                                  </m:r>
                                </m:e>
                              </m:d>
                              <m:r>
                                <a:rPr kumimoji="1" lang="en-US" altLang="zh-CN" b="0" i="1" smtClean="0">
                                  <a:solidFill>
                                    <a:srgbClr val="42F7FF"/>
                                  </a:solidFill>
                                  <a:latin typeface="Cambria Math" panose="02040503050406030204" pitchFamily="18" charset="0"/>
                                  <a:ea typeface="Microsoft YaHei" panose="020B0503020204020204" pitchFamily="34" charset="-122"/>
                                </a:rPr>
                                <m:t>+</m:t>
                              </m:r>
                              <m:r>
                                <a:rPr kumimoji="1" lang="en-US" altLang="zh-CN" b="0" i="1" smtClean="0">
                                  <a:solidFill>
                                    <a:srgbClr val="42F7FF"/>
                                  </a:solidFill>
                                  <a:latin typeface="Cambria Math" panose="02040503050406030204" pitchFamily="18" charset="0"/>
                                  <a:ea typeface="Microsoft YaHei" panose="020B0503020204020204" pitchFamily="34" charset="-122"/>
                                </a:rPr>
                                <m:t>𝛾</m:t>
                              </m:r>
                              <m:nary>
                                <m:naryPr>
                                  <m:chr m:val="∑"/>
                                  <m:supHide m:val="on"/>
                                  <m:ctrlPr>
                                    <a:rPr kumimoji="1" lang="en-US" altLang="zh-CN" i="1">
                                      <a:solidFill>
                                        <a:srgbClr val="42F7FF"/>
                                      </a:solidFill>
                                      <a:latin typeface="Cambria Math" panose="02040503050406030204" pitchFamily="18" charset="0"/>
                                      <a:ea typeface="Microsoft YaHei" panose="020B0503020204020204" pitchFamily="34" charset="-122"/>
                                    </a:rPr>
                                  </m:ctrlPr>
                                </m:naryPr>
                                <m:sub>
                                  <m:sSup>
                                    <m:sSupPr>
                                      <m:ctrlPr>
                                        <a:rPr kumimoji="1" lang="en-US" altLang="zh-CN" i="1">
                                          <a:solidFill>
                                            <a:srgbClr val="42F7FF"/>
                                          </a:solidFill>
                                          <a:latin typeface="Cambria Math" panose="02040503050406030204" pitchFamily="18" charset="0"/>
                                          <a:ea typeface="Microsoft YaHei" panose="020B0503020204020204" pitchFamily="34" charset="-122"/>
                                        </a:rPr>
                                      </m:ctrlPr>
                                    </m:sSupPr>
                                    <m:e>
                                      <m:r>
                                        <m:rPr>
                                          <m:brk m:alnAt="7"/>
                                        </m:rPr>
                                        <a:rPr kumimoji="1" lang="en-US" altLang="zh-CN" i="1">
                                          <a:solidFill>
                                            <a:srgbClr val="42F7FF"/>
                                          </a:solidFill>
                                          <a:latin typeface="Cambria Math" panose="02040503050406030204" pitchFamily="18" charset="0"/>
                                          <a:ea typeface="Microsoft YaHei" panose="020B0503020204020204" pitchFamily="34" charset="-122"/>
                                        </a:rPr>
                                        <m:t>𝑠</m:t>
                                      </m:r>
                                    </m:e>
                                    <m:sup>
                                      <m:r>
                                        <a:rPr kumimoji="1" lang="en-US" altLang="zh-CN" i="1">
                                          <a:solidFill>
                                            <a:srgbClr val="42F7FF"/>
                                          </a:solidFill>
                                          <a:latin typeface="Cambria Math" panose="02040503050406030204" pitchFamily="18" charset="0"/>
                                          <a:ea typeface="Microsoft YaHei" panose="020B0503020204020204" pitchFamily="34" charset="-122"/>
                                        </a:rPr>
                                        <m:t>′</m:t>
                                      </m:r>
                                    </m:sup>
                                  </m:sSup>
                                  <m:r>
                                    <a:rPr kumimoji="1" lang="en-US" altLang="zh-CN" i="1">
                                      <a:solidFill>
                                        <a:srgbClr val="42F7FF"/>
                                      </a:solidFill>
                                      <a:latin typeface="Cambria Math" panose="02040503050406030204" pitchFamily="18" charset="0"/>
                                      <a:ea typeface="Microsoft YaHei" panose="020B0503020204020204" pitchFamily="34" charset="-122"/>
                                    </a:rPr>
                                    <m:t>∈</m:t>
                                  </m:r>
                                  <m:r>
                                    <a:rPr kumimoji="1" lang="en-US" altLang="zh-CN" i="1">
                                      <a:solidFill>
                                        <a:srgbClr val="42F7FF"/>
                                      </a:solidFill>
                                      <a:latin typeface="Cambria Math" panose="02040503050406030204" pitchFamily="18" charset="0"/>
                                      <a:ea typeface="Microsoft YaHei" panose="020B0503020204020204" pitchFamily="34" charset="-122"/>
                                    </a:rPr>
                                    <m:t>𝑆</m:t>
                                  </m:r>
                                </m:sub>
                                <m:sup/>
                                <m:e>
                                  <m:r>
                                    <a:rPr kumimoji="1" lang="en-US" altLang="zh-CN" i="1">
                                      <a:solidFill>
                                        <a:srgbClr val="42F7FF"/>
                                      </a:solidFill>
                                      <a:latin typeface="Cambria Math" panose="02040503050406030204" pitchFamily="18" charset="0"/>
                                      <a:ea typeface="Microsoft YaHei" panose="020B0503020204020204" pitchFamily="34" charset="-122"/>
                                    </a:rPr>
                                    <m:t>𝑃</m:t>
                                  </m:r>
                                  <m:d>
                                    <m:dPr>
                                      <m:ctrlPr>
                                        <a:rPr kumimoji="1" lang="en-US" altLang="zh-CN" i="1">
                                          <a:solidFill>
                                            <a:srgbClr val="42F7FF"/>
                                          </a:solidFill>
                                          <a:latin typeface="Cambria Math" panose="02040503050406030204" pitchFamily="18" charset="0"/>
                                          <a:ea typeface="Microsoft YaHei" panose="020B0503020204020204" pitchFamily="34" charset="-122"/>
                                        </a:rPr>
                                      </m:ctrlPr>
                                    </m:dPr>
                                    <m:e>
                                      <m:sSup>
                                        <m:sSupPr>
                                          <m:ctrlPr>
                                            <a:rPr kumimoji="1" lang="en-US" altLang="zh-CN" i="1">
                                              <a:solidFill>
                                                <a:srgbClr val="42F7FF"/>
                                              </a:solidFill>
                                              <a:latin typeface="Cambria Math" panose="02040503050406030204" pitchFamily="18" charset="0"/>
                                              <a:ea typeface="Microsoft YaHei" panose="020B0503020204020204" pitchFamily="34" charset="-122"/>
                                            </a:rPr>
                                          </m:ctrlPr>
                                        </m:sSupPr>
                                        <m:e>
                                          <m:r>
                                            <a:rPr kumimoji="1" lang="en-US" altLang="zh-CN" i="1">
                                              <a:solidFill>
                                                <a:srgbClr val="42F7FF"/>
                                              </a:solidFill>
                                              <a:latin typeface="Cambria Math" panose="02040503050406030204" pitchFamily="18" charset="0"/>
                                              <a:ea typeface="Microsoft YaHei" panose="020B0503020204020204" pitchFamily="34" charset="-122"/>
                                            </a:rPr>
                                            <m:t>𝑠</m:t>
                                          </m:r>
                                        </m:e>
                                        <m:sup>
                                          <m:r>
                                            <a:rPr kumimoji="1" lang="en-US" altLang="zh-CN" i="1">
                                              <a:solidFill>
                                                <a:srgbClr val="42F7FF"/>
                                              </a:solidFill>
                                              <a:latin typeface="Cambria Math" panose="02040503050406030204" pitchFamily="18" charset="0"/>
                                              <a:ea typeface="Microsoft YaHei" panose="020B0503020204020204" pitchFamily="34" charset="-122"/>
                                            </a:rPr>
                                            <m:t>′</m:t>
                                          </m:r>
                                        </m:sup>
                                      </m:sSup>
                                    </m:e>
                                    <m:e>
                                      <m:r>
                                        <a:rPr kumimoji="1" lang="en-US" altLang="zh-CN" i="1">
                                          <a:solidFill>
                                            <a:srgbClr val="42F7FF"/>
                                          </a:solidFill>
                                          <a:latin typeface="Cambria Math" panose="02040503050406030204" pitchFamily="18" charset="0"/>
                                          <a:ea typeface="Microsoft YaHei" panose="020B0503020204020204" pitchFamily="34" charset="-122"/>
                                        </a:rPr>
                                        <m:t>𝑠</m:t>
                                      </m:r>
                                      <m:r>
                                        <a:rPr kumimoji="1" lang="en-US" altLang="zh-CN" i="1">
                                          <a:solidFill>
                                            <a:srgbClr val="42F7FF"/>
                                          </a:solidFill>
                                          <a:latin typeface="Cambria Math" panose="02040503050406030204" pitchFamily="18" charset="0"/>
                                          <a:ea typeface="Microsoft YaHei" panose="020B0503020204020204" pitchFamily="34" charset="-122"/>
                                        </a:rPr>
                                        <m:t>,</m:t>
                                      </m:r>
                                      <m:r>
                                        <a:rPr kumimoji="1" lang="en-US" altLang="zh-CN" i="1">
                                          <a:solidFill>
                                            <a:srgbClr val="42F7FF"/>
                                          </a:solidFill>
                                          <a:latin typeface="Cambria Math" panose="02040503050406030204" pitchFamily="18" charset="0"/>
                                          <a:ea typeface="Microsoft YaHei" panose="020B0503020204020204" pitchFamily="34" charset="-122"/>
                                        </a:rPr>
                                        <m:t>𝑎</m:t>
                                      </m:r>
                                    </m:e>
                                  </m:d>
                                  <m:sSup>
                                    <m:sSupPr>
                                      <m:ctrlPr>
                                        <a:rPr kumimoji="1" lang="en-US" altLang="zh-CN" b="0" i="1" smtClean="0">
                                          <a:solidFill>
                                            <a:srgbClr val="42F7FF"/>
                                          </a:solidFill>
                                          <a:latin typeface="Cambria Math" panose="02040503050406030204" pitchFamily="18" charset="0"/>
                                          <a:ea typeface="Microsoft YaHei" panose="020B0503020204020204" pitchFamily="34" charset="-122"/>
                                        </a:rPr>
                                      </m:ctrlPr>
                                    </m:sSupPr>
                                    <m:e>
                                      <m:r>
                                        <a:rPr kumimoji="1" lang="en-US" altLang="zh-CN" b="0" i="1" smtClean="0">
                                          <a:solidFill>
                                            <a:srgbClr val="42F7FF"/>
                                          </a:solidFill>
                                          <a:latin typeface="Cambria Math" panose="02040503050406030204" pitchFamily="18" charset="0"/>
                                          <a:ea typeface="Microsoft YaHei" panose="020B0503020204020204" pitchFamily="34" charset="-122"/>
                                        </a:rPr>
                                        <m:t>𝑣</m:t>
                                      </m:r>
                                    </m:e>
                                    <m:sup>
                                      <m:r>
                                        <a:rPr kumimoji="1" lang="en-US" altLang="zh-CN" b="0" i="1" smtClean="0">
                                          <a:solidFill>
                                            <a:srgbClr val="42F7FF"/>
                                          </a:solidFill>
                                          <a:latin typeface="Cambria Math" panose="02040503050406030204" pitchFamily="18" charset="0"/>
                                          <a:ea typeface="Microsoft YaHei" panose="020B0503020204020204" pitchFamily="34" charset="-122"/>
                                        </a:rPr>
                                        <m:t>∗</m:t>
                                      </m:r>
                                    </m:sup>
                                  </m:sSup>
                                  <m:r>
                                    <a:rPr kumimoji="1" lang="en-US" altLang="zh-CN" b="0" i="1" smtClean="0">
                                      <a:solidFill>
                                        <a:srgbClr val="42F7FF"/>
                                      </a:solidFill>
                                      <a:latin typeface="Cambria Math" panose="02040503050406030204" pitchFamily="18" charset="0"/>
                                      <a:ea typeface="Microsoft YaHei" panose="020B0503020204020204" pitchFamily="34" charset="-122"/>
                                    </a:rPr>
                                    <m:t>(</m:t>
                                  </m:r>
                                  <m:r>
                                    <a:rPr kumimoji="1" lang="en-US" altLang="zh-CN" b="0" i="1" smtClean="0">
                                      <a:solidFill>
                                        <a:srgbClr val="42F7FF"/>
                                      </a:solidFill>
                                      <a:latin typeface="Cambria Math" panose="02040503050406030204" pitchFamily="18" charset="0"/>
                                      <a:ea typeface="Microsoft YaHei" panose="020B0503020204020204" pitchFamily="34" charset="-122"/>
                                    </a:rPr>
                                    <m:t>𝑠</m:t>
                                  </m:r>
                                  <m:r>
                                    <a:rPr kumimoji="1" lang="en-US" altLang="zh-CN" b="0" i="1" smtClean="0">
                                      <a:solidFill>
                                        <a:srgbClr val="42F7FF"/>
                                      </a:solidFill>
                                      <a:latin typeface="Cambria Math" panose="02040503050406030204" pitchFamily="18" charset="0"/>
                                      <a:ea typeface="Microsoft YaHei" panose="020B0503020204020204" pitchFamily="34" charset="-122"/>
                                    </a:rPr>
                                    <m:t>′)</m:t>
                                  </m:r>
                                </m:e>
                              </m:nary>
                            </m:e>
                          </m:d>
                        </m:e>
                      </m:func>
                    </m:oMath>
                  </m:oMathPara>
                </a14:m>
                <a:endParaRPr kumimoji="1" lang="en-US" altLang="zh-CN" i="1" dirty="0">
                  <a:solidFill>
                    <a:srgbClr val="42F7FF"/>
                  </a:solidFill>
                  <a:latin typeface="Arial" panose="020B0604020202020204" pitchFamily="34" charset="0"/>
                  <a:ea typeface="Microsoft YaHei" panose="020B0503020204020204" pitchFamily="34" charset="-122"/>
                  <a:cs typeface="Arial" panose="020B0604020202020204" pitchFamily="34" charset="0"/>
                </a:endParaRPr>
              </a:p>
              <a:p>
                <a:pPr/>
                <a14:m>
                  <m:oMathPara xmlns:m="http://schemas.openxmlformats.org/officeDocument/2006/math">
                    <m:oMathParaPr>
                      <m:jc m:val="centerGroup"/>
                    </m:oMathParaPr>
                    <m:oMath xmlns:m="http://schemas.openxmlformats.org/officeDocument/2006/math">
                      <m:sSup>
                        <m:sSupPr>
                          <m:ctrlPr>
                            <a:rPr kumimoji="1" lang="en-US" altLang="zh-CN" b="0" i="1" smtClean="0">
                              <a:solidFill>
                                <a:srgbClr val="42F7FF"/>
                              </a:solidFill>
                              <a:latin typeface="Cambria Math" panose="02040503050406030204" pitchFamily="18" charset="0"/>
                              <a:ea typeface="Microsoft YaHei" panose="020B0503020204020204" pitchFamily="34" charset="-122"/>
                            </a:rPr>
                          </m:ctrlPr>
                        </m:sSupPr>
                        <m:e>
                          <m:r>
                            <a:rPr kumimoji="1" lang="en-US" altLang="zh-CN" b="0" i="1" smtClean="0">
                              <a:solidFill>
                                <a:srgbClr val="42F7FF"/>
                              </a:solidFill>
                              <a:latin typeface="Cambria Math" panose="02040503050406030204" pitchFamily="18" charset="0"/>
                              <a:ea typeface="Microsoft YaHei" panose="020B0503020204020204" pitchFamily="34" charset="-122"/>
                            </a:rPr>
                            <m:t>𝑞</m:t>
                          </m:r>
                        </m:e>
                        <m:sup>
                          <m:r>
                            <a:rPr kumimoji="1" lang="en-US" altLang="zh-CN" b="0" i="1" smtClean="0">
                              <a:solidFill>
                                <a:srgbClr val="42F7FF"/>
                              </a:solidFill>
                              <a:latin typeface="Cambria Math" panose="02040503050406030204" pitchFamily="18" charset="0"/>
                              <a:ea typeface="Microsoft YaHei" panose="020B0503020204020204" pitchFamily="34" charset="-122"/>
                            </a:rPr>
                            <m:t>∗</m:t>
                          </m:r>
                        </m:sup>
                      </m:sSup>
                      <m:d>
                        <m:dPr>
                          <m:ctrlPr>
                            <a:rPr kumimoji="1" lang="en-US" altLang="zh-CN" b="0" i="1" smtClean="0">
                              <a:solidFill>
                                <a:srgbClr val="42F7FF"/>
                              </a:solidFill>
                              <a:latin typeface="Cambria Math" panose="02040503050406030204" pitchFamily="18" charset="0"/>
                              <a:ea typeface="Microsoft YaHei" panose="020B0503020204020204" pitchFamily="34" charset="-122"/>
                            </a:rPr>
                          </m:ctrlPr>
                        </m:dPr>
                        <m:e>
                          <m:r>
                            <a:rPr kumimoji="1" lang="en-US" altLang="zh-CN" b="0" i="1" smtClean="0">
                              <a:solidFill>
                                <a:srgbClr val="42F7FF"/>
                              </a:solidFill>
                              <a:latin typeface="Cambria Math" panose="02040503050406030204" pitchFamily="18" charset="0"/>
                              <a:ea typeface="Microsoft YaHei" panose="020B0503020204020204" pitchFamily="34" charset="-122"/>
                            </a:rPr>
                            <m:t>𝑠</m:t>
                          </m:r>
                          <m:r>
                            <a:rPr kumimoji="1" lang="en-US" altLang="zh-CN" b="0" i="1" smtClean="0">
                              <a:solidFill>
                                <a:srgbClr val="42F7FF"/>
                              </a:solidFill>
                              <a:latin typeface="Cambria Math" panose="02040503050406030204" pitchFamily="18" charset="0"/>
                              <a:ea typeface="Microsoft YaHei" panose="020B0503020204020204" pitchFamily="34" charset="-122"/>
                            </a:rPr>
                            <m:t>,</m:t>
                          </m:r>
                          <m:r>
                            <a:rPr kumimoji="1" lang="en-US" altLang="zh-CN" b="0" i="1" smtClean="0">
                              <a:solidFill>
                                <a:srgbClr val="42F7FF"/>
                              </a:solidFill>
                              <a:latin typeface="Cambria Math" panose="02040503050406030204" pitchFamily="18" charset="0"/>
                              <a:ea typeface="Microsoft YaHei" panose="020B0503020204020204" pitchFamily="34" charset="-122"/>
                            </a:rPr>
                            <m:t>𝑎</m:t>
                          </m:r>
                        </m:e>
                      </m:d>
                      <m:r>
                        <a:rPr kumimoji="1" lang="en-US" altLang="zh-CN" b="0" i="1" smtClean="0">
                          <a:solidFill>
                            <a:srgbClr val="42F7FF"/>
                          </a:solidFill>
                          <a:latin typeface="Cambria Math" panose="02040503050406030204" pitchFamily="18" charset="0"/>
                          <a:ea typeface="Microsoft YaHei" panose="020B0503020204020204" pitchFamily="34" charset="-122"/>
                        </a:rPr>
                        <m:t>=</m:t>
                      </m:r>
                      <m:r>
                        <a:rPr kumimoji="1" lang="en-US" altLang="zh-CN" i="1">
                          <a:solidFill>
                            <a:srgbClr val="42F7FF"/>
                          </a:solidFill>
                          <a:latin typeface="Cambria Math" panose="02040503050406030204" pitchFamily="18" charset="0"/>
                          <a:ea typeface="Microsoft YaHei" panose="020B0503020204020204" pitchFamily="34" charset="-122"/>
                        </a:rPr>
                        <m:t>𝑅</m:t>
                      </m:r>
                      <m:d>
                        <m:dPr>
                          <m:ctrlPr>
                            <a:rPr kumimoji="1" lang="en-US" altLang="zh-CN" i="1">
                              <a:solidFill>
                                <a:srgbClr val="42F7FF"/>
                              </a:solidFill>
                              <a:latin typeface="Cambria Math" panose="02040503050406030204" pitchFamily="18" charset="0"/>
                              <a:ea typeface="Microsoft YaHei" panose="020B0503020204020204" pitchFamily="34" charset="-122"/>
                            </a:rPr>
                          </m:ctrlPr>
                        </m:dPr>
                        <m:e>
                          <m:r>
                            <a:rPr kumimoji="1" lang="en-US" altLang="zh-CN" i="1">
                              <a:solidFill>
                                <a:srgbClr val="42F7FF"/>
                              </a:solidFill>
                              <a:latin typeface="Cambria Math" panose="02040503050406030204" pitchFamily="18" charset="0"/>
                              <a:ea typeface="Microsoft YaHei" panose="020B0503020204020204" pitchFamily="34" charset="-122"/>
                            </a:rPr>
                            <m:t>𝑠</m:t>
                          </m:r>
                          <m:r>
                            <a:rPr kumimoji="1" lang="en-US" altLang="zh-CN" i="1">
                              <a:solidFill>
                                <a:srgbClr val="42F7FF"/>
                              </a:solidFill>
                              <a:latin typeface="Cambria Math" panose="02040503050406030204" pitchFamily="18" charset="0"/>
                              <a:ea typeface="Microsoft YaHei" panose="020B0503020204020204" pitchFamily="34" charset="-122"/>
                            </a:rPr>
                            <m:t>,</m:t>
                          </m:r>
                          <m:r>
                            <a:rPr kumimoji="1" lang="en-US" altLang="zh-CN" i="1">
                              <a:solidFill>
                                <a:srgbClr val="42F7FF"/>
                              </a:solidFill>
                              <a:latin typeface="Cambria Math" panose="02040503050406030204" pitchFamily="18" charset="0"/>
                              <a:ea typeface="Microsoft YaHei" panose="020B0503020204020204" pitchFamily="34" charset="-122"/>
                            </a:rPr>
                            <m:t>𝑎</m:t>
                          </m:r>
                        </m:e>
                      </m:d>
                      <m:r>
                        <a:rPr kumimoji="1" lang="en-US" altLang="zh-CN" i="1">
                          <a:solidFill>
                            <a:srgbClr val="42F7FF"/>
                          </a:solidFill>
                          <a:latin typeface="Cambria Math" panose="02040503050406030204" pitchFamily="18" charset="0"/>
                          <a:ea typeface="Microsoft YaHei" panose="020B0503020204020204" pitchFamily="34" charset="-122"/>
                        </a:rPr>
                        <m:t>+</m:t>
                      </m:r>
                      <m:r>
                        <a:rPr kumimoji="1" lang="en-US" altLang="zh-CN" i="1">
                          <a:solidFill>
                            <a:srgbClr val="42F7FF"/>
                          </a:solidFill>
                          <a:latin typeface="Cambria Math" panose="02040503050406030204" pitchFamily="18" charset="0"/>
                          <a:ea typeface="Microsoft YaHei" panose="020B0503020204020204" pitchFamily="34" charset="-122"/>
                        </a:rPr>
                        <m:t>𝛾</m:t>
                      </m:r>
                      <m:nary>
                        <m:naryPr>
                          <m:chr m:val="∑"/>
                          <m:supHide m:val="on"/>
                          <m:ctrlPr>
                            <a:rPr kumimoji="1" lang="en-US" altLang="zh-CN" i="1">
                              <a:solidFill>
                                <a:srgbClr val="42F7FF"/>
                              </a:solidFill>
                              <a:latin typeface="Cambria Math" panose="02040503050406030204" pitchFamily="18" charset="0"/>
                              <a:ea typeface="Microsoft YaHei" panose="020B0503020204020204" pitchFamily="34" charset="-122"/>
                            </a:rPr>
                          </m:ctrlPr>
                        </m:naryPr>
                        <m:sub>
                          <m:sSup>
                            <m:sSupPr>
                              <m:ctrlPr>
                                <a:rPr kumimoji="1" lang="en-US" altLang="zh-CN" i="1">
                                  <a:solidFill>
                                    <a:srgbClr val="42F7FF"/>
                                  </a:solidFill>
                                  <a:latin typeface="Cambria Math" panose="02040503050406030204" pitchFamily="18" charset="0"/>
                                  <a:ea typeface="Microsoft YaHei" panose="020B0503020204020204" pitchFamily="34" charset="-122"/>
                                </a:rPr>
                              </m:ctrlPr>
                            </m:sSupPr>
                            <m:e>
                              <m:r>
                                <m:rPr>
                                  <m:brk m:alnAt="7"/>
                                </m:rPr>
                                <a:rPr kumimoji="1" lang="en-US" altLang="zh-CN" i="1">
                                  <a:solidFill>
                                    <a:srgbClr val="42F7FF"/>
                                  </a:solidFill>
                                  <a:latin typeface="Cambria Math" panose="02040503050406030204" pitchFamily="18" charset="0"/>
                                  <a:ea typeface="Microsoft YaHei" panose="020B0503020204020204" pitchFamily="34" charset="-122"/>
                                </a:rPr>
                                <m:t>𝑠</m:t>
                              </m:r>
                            </m:e>
                            <m:sup>
                              <m:r>
                                <a:rPr kumimoji="1" lang="en-US" altLang="zh-CN" i="1">
                                  <a:solidFill>
                                    <a:srgbClr val="42F7FF"/>
                                  </a:solidFill>
                                  <a:latin typeface="Cambria Math" panose="02040503050406030204" pitchFamily="18" charset="0"/>
                                  <a:ea typeface="Microsoft YaHei" panose="020B0503020204020204" pitchFamily="34" charset="-122"/>
                                </a:rPr>
                                <m:t>′</m:t>
                              </m:r>
                            </m:sup>
                          </m:sSup>
                          <m:r>
                            <a:rPr kumimoji="1" lang="en-US" altLang="zh-CN" i="1">
                              <a:solidFill>
                                <a:srgbClr val="42F7FF"/>
                              </a:solidFill>
                              <a:latin typeface="Cambria Math" panose="02040503050406030204" pitchFamily="18" charset="0"/>
                              <a:ea typeface="Microsoft YaHei" panose="020B0503020204020204" pitchFamily="34" charset="-122"/>
                            </a:rPr>
                            <m:t>∈</m:t>
                          </m:r>
                          <m:r>
                            <a:rPr kumimoji="1" lang="en-US" altLang="zh-CN" i="1">
                              <a:solidFill>
                                <a:srgbClr val="42F7FF"/>
                              </a:solidFill>
                              <a:latin typeface="Cambria Math" panose="02040503050406030204" pitchFamily="18" charset="0"/>
                              <a:ea typeface="Microsoft YaHei" panose="020B0503020204020204" pitchFamily="34" charset="-122"/>
                            </a:rPr>
                            <m:t>𝑆</m:t>
                          </m:r>
                        </m:sub>
                        <m:sup/>
                        <m:e>
                          <m:r>
                            <a:rPr kumimoji="1" lang="en-US" altLang="zh-CN" i="1">
                              <a:solidFill>
                                <a:srgbClr val="42F7FF"/>
                              </a:solidFill>
                              <a:latin typeface="Cambria Math" panose="02040503050406030204" pitchFamily="18" charset="0"/>
                              <a:ea typeface="Microsoft YaHei" panose="020B0503020204020204" pitchFamily="34" charset="-122"/>
                            </a:rPr>
                            <m:t>𝑃</m:t>
                          </m:r>
                          <m:r>
                            <a:rPr kumimoji="1" lang="en-US" altLang="zh-CN" i="1">
                              <a:solidFill>
                                <a:srgbClr val="42F7FF"/>
                              </a:solidFill>
                              <a:latin typeface="Cambria Math" panose="02040503050406030204" pitchFamily="18" charset="0"/>
                              <a:ea typeface="Microsoft YaHei" panose="020B0503020204020204" pitchFamily="34" charset="-122"/>
                            </a:rPr>
                            <m:t>(</m:t>
                          </m:r>
                          <m:sSup>
                            <m:sSupPr>
                              <m:ctrlPr>
                                <a:rPr kumimoji="1" lang="en-US" altLang="zh-CN" i="1">
                                  <a:solidFill>
                                    <a:srgbClr val="42F7FF"/>
                                  </a:solidFill>
                                  <a:latin typeface="Cambria Math" panose="02040503050406030204" pitchFamily="18" charset="0"/>
                                  <a:ea typeface="Microsoft YaHei" panose="020B0503020204020204" pitchFamily="34" charset="-122"/>
                                </a:rPr>
                              </m:ctrlPr>
                            </m:sSupPr>
                            <m:e>
                              <m:r>
                                <a:rPr kumimoji="1" lang="en-US" altLang="zh-CN" i="1">
                                  <a:solidFill>
                                    <a:srgbClr val="42F7FF"/>
                                  </a:solidFill>
                                  <a:latin typeface="Cambria Math" panose="02040503050406030204" pitchFamily="18" charset="0"/>
                                  <a:ea typeface="Microsoft YaHei" panose="020B0503020204020204" pitchFamily="34" charset="-122"/>
                                </a:rPr>
                                <m:t>𝑠</m:t>
                              </m:r>
                            </m:e>
                            <m:sup>
                              <m:r>
                                <a:rPr kumimoji="1" lang="en-US" altLang="zh-CN" i="1">
                                  <a:solidFill>
                                    <a:srgbClr val="42F7FF"/>
                                  </a:solidFill>
                                  <a:latin typeface="Cambria Math" panose="02040503050406030204" pitchFamily="18" charset="0"/>
                                  <a:ea typeface="Microsoft YaHei" panose="020B0503020204020204" pitchFamily="34" charset="-122"/>
                                </a:rPr>
                                <m:t>′</m:t>
                              </m:r>
                            </m:sup>
                          </m:sSup>
                          <m:r>
                            <a:rPr kumimoji="1" lang="en-US" altLang="zh-CN" i="1">
                              <a:solidFill>
                                <a:srgbClr val="42F7FF"/>
                              </a:solidFill>
                              <a:latin typeface="Cambria Math" panose="02040503050406030204" pitchFamily="18" charset="0"/>
                              <a:ea typeface="Microsoft YaHei" panose="020B0503020204020204" pitchFamily="34" charset="-122"/>
                            </a:rPr>
                            <m:t>|</m:t>
                          </m:r>
                          <m:r>
                            <a:rPr kumimoji="1" lang="en-US" altLang="zh-CN" i="1">
                              <a:solidFill>
                                <a:srgbClr val="42F7FF"/>
                              </a:solidFill>
                              <a:latin typeface="Cambria Math" panose="02040503050406030204" pitchFamily="18" charset="0"/>
                              <a:ea typeface="Microsoft YaHei" panose="020B0503020204020204" pitchFamily="34" charset="-122"/>
                            </a:rPr>
                            <m:t>𝑠</m:t>
                          </m:r>
                          <m:r>
                            <a:rPr kumimoji="1" lang="en-US" altLang="zh-CN" i="1">
                              <a:solidFill>
                                <a:srgbClr val="42F7FF"/>
                              </a:solidFill>
                              <a:latin typeface="Cambria Math" panose="02040503050406030204" pitchFamily="18" charset="0"/>
                              <a:ea typeface="Microsoft YaHei" panose="020B0503020204020204" pitchFamily="34" charset="-122"/>
                            </a:rPr>
                            <m:t>,</m:t>
                          </m:r>
                          <m:r>
                            <a:rPr kumimoji="1" lang="en-US" altLang="zh-CN" i="1">
                              <a:solidFill>
                                <a:srgbClr val="42F7FF"/>
                              </a:solidFill>
                              <a:latin typeface="Cambria Math" panose="02040503050406030204" pitchFamily="18" charset="0"/>
                              <a:ea typeface="Microsoft YaHei" panose="020B0503020204020204" pitchFamily="34" charset="-122"/>
                            </a:rPr>
                            <m:t>𝑎</m:t>
                          </m:r>
                          <m:r>
                            <a:rPr kumimoji="1" lang="en-US" altLang="zh-CN" i="1">
                              <a:solidFill>
                                <a:srgbClr val="42F7FF"/>
                              </a:solidFill>
                              <a:latin typeface="Cambria Math" panose="02040503050406030204" pitchFamily="18" charset="0"/>
                              <a:ea typeface="Microsoft YaHei" panose="020B0503020204020204" pitchFamily="34" charset="-122"/>
                            </a:rPr>
                            <m:t>) </m:t>
                          </m:r>
                          <m:func>
                            <m:funcPr>
                              <m:ctrlPr>
                                <a:rPr kumimoji="1" lang="en-US" altLang="zh-CN" i="1" smtClean="0">
                                  <a:solidFill>
                                    <a:srgbClr val="42F7FF"/>
                                  </a:solidFill>
                                  <a:latin typeface="Cambria Math" panose="02040503050406030204" pitchFamily="18" charset="0"/>
                                  <a:ea typeface="Microsoft YaHei" panose="020B0503020204020204" pitchFamily="34" charset="-122"/>
                                </a:rPr>
                              </m:ctrlPr>
                            </m:funcPr>
                            <m:fName>
                              <m:limLow>
                                <m:limLowPr>
                                  <m:ctrlPr>
                                    <a:rPr kumimoji="1" lang="en-US" altLang="zh-CN" i="1" smtClean="0">
                                      <a:solidFill>
                                        <a:srgbClr val="42F7FF"/>
                                      </a:solidFill>
                                      <a:latin typeface="Cambria Math" panose="02040503050406030204" pitchFamily="18" charset="0"/>
                                      <a:ea typeface="Microsoft YaHei" panose="020B0503020204020204" pitchFamily="34" charset="-122"/>
                                    </a:rPr>
                                  </m:ctrlPr>
                                </m:limLowPr>
                                <m:e>
                                  <m:r>
                                    <m:rPr>
                                      <m:sty m:val="p"/>
                                    </m:rPr>
                                    <a:rPr kumimoji="1" lang="en-US" altLang="zh-CN" i="0" smtClean="0">
                                      <a:solidFill>
                                        <a:srgbClr val="42F7FF"/>
                                      </a:solidFill>
                                      <a:latin typeface="Cambria Math" panose="02040503050406030204" pitchFamily="18" charset="0"/>
                                      <a:ea typeface="Microsoft YaHei" panose="020B0503020204020204" pitchFamily="34" charset="-122"/>
                                    </a:rPr>
                                    <m:t>max</m:t>
                                  </m:r>
                                </m:e>
                                <m:lim>
                                  <m:r>
                                    <a:rPr kumimoji="1" lang="en-US" altLang="zh-CN" b="0" i="1" smtClean="0">
                                      <a:solidFill>
                                        <a:srgbClr val="42F7FF"/>
                                      </a:solidFill>
                                      <a:latin typeface="Cambria Math" panose="02040503050406030204" pitchFamily="18" charset="0"/>
                                      <a:ea typeface="Microsoft YaHei" panose="020B0503020204020204" pitchFamily="34" charset="-122"/>
                                    </a:rPr>
                                    <m:t>𝑎</m:t>
                                  </m:r>
                                  <m:r>
                                    <a:rPr kumimoji="1" lang="en-US" altLang="zh-CN" b="0" i="1" smtClean="0">
                                      <a:solidFill>
                                        <a:srgbClr val="42F7FF"/>
                                      </a:solidFill>
                                      <a:latin typeface="Cambria Math" panose="02040503050406030204" pitchFamily="18" charset="0"/>
                                      <a:ea typeface="Microsoft YaHei" panose="020B0503020204020204" pitchFamily="34" charset="-122"/>
                                    </a:rPr>
                                    <m:t>′</m:t>
                                  </m:r>
                                </m:lim>
                              </m:limLow>
                            </m:fName>
                            <m:e>
                              <m:sSup>
                                <m:sSupPr>
                                  <m:ctrlPr>
                                    <a:rPr kumimoji="1" lang="en-US" altLang="zh-CN" b="0" i="1" smtClean="0">
                                      <a:solidFill>
                                        <a:srgbClr val="42F7FF"/>
                                      </a:solidFill>
                                      <a:latin typeface="Cambria Math" panose="02040503050406030204" pitchFamily="18" charset="0"/>
                                      <a:ea typeface="Microsoft YaHei" panose="020B0503020204020204" pitchFamily="34" charset="-122"/>
                                    </a:rPr>
                                  </m:ctrlPr>
                                </m:sSupPr>
                                <m:e>
                                  <m:r>
                                    <a:rPr kumimoji="1" lang="en-US" altLang="zh-CN" b="0" i="1" smtClean="0">
                                      <a:solidFill>
                                        <a:srgbClr val="42F7FF"/>
                                      </a:solidFill>
                                      <a:latin typeface="Cambria Math" panose="02040503050406030204" pitchFamily="18" charset="0"/>
                                      <a:ea typeface="Microsoft YaHei" panose="020B0503020204020204" pitchFamily="34" charset="-122"/>
                                    </a:rPr>
                                    <m:t>𝑞</m:t>
                                  </m:r>
                                </m:e>
                                <m:sup>
                                  <m:r>
                                    <a:rPr kumimoji="1" lang="en-US" altLang="zh-CN" b="0" i="1" smtClean="0">
                                      <a:solidFill>
                                        <a:srgbClr val="42F7FF"/>
                                      </a:solidFill>
                                      <a:latin typeface="Cambria Math" panose="02040503050406030204" pitchFamily="18" charset="0"/>
                                      <a:ea typeface="Microsoft YaHei" panose="020B0503020204020204" pitchFamily="34" charset="-122"/>
                                    </a:rPr>
                                    <m:t>∗</m:t>
                                  </m:r>
                                </m:sup>
                              </m:sSup>
                              <m:r>
                                <a:rPr kumimoji="1" lang="en-US" altLang="zh-CN" b="0" i="1" smtClean="0">
                                  <a:solidFill>
                                    <a:srgbClr val="42F7FF"/>
                                  </a:solidFill>
                                  <a:latin typeface="Cambria Math" panose="02040503050406030204" pitchFamily="18" charset="0"/>
                                  <a:ea typeface="Microsoft YaHei" panose="020B0503020204020204" pitchFamily="34" charset="-122"/>
                                </a:rPr>
                                <m:t>(</m:t>
                              </m:r>
                              <m:sSup>
                                <m:sSupPr>
                                  <m:ctrlPr>
                                    <a:rPr kumimoji="1" lang="en-US" altLang="zh-CN" b="0" i="1" smtClean="0">
                                      <a:solidFill>
                                        <a:srgbClr val="42F7FF"/>
                                      </a:solidFill>
                                      <a:latin typeface="Cambria Math" panose="02040503050406030204" pitchFamily="18" charset="0"/>
                                      <a:ea typeface="Microsoft YaHei" panose="020B0503020204020204" pitchFamily="34" charset="-122"/>
                                    </a:rPr>
                                  </m:ctrlPr>
                                </m:sSupPr>
                                <m:e>
                                  <m:r>
                                    <a:rPr kumimoji="1" lang="en-US" altLang="zh-CN" b="0" i="1" smtClean="0">
                                      <a:solidFill>
                                        <a:srgbClr val="42F7FF"/>
                                      </a:solidFill>
                                      <a:latin typeface="Cambria Math" panose="02040503050406030204" pitchFamily="18" charset="0"/>
                                      <a:ea typeface="Microsoft YaHei" panose="020B0503020204020204" pitchFamily="34" charset="-122"/>
                                    </a:rPr>
                                    <m:t>𝑠</m:t>
                                  </m:r>
                                </m:e>
                                <m:sup>
                                  <m:r>
                                    <a:rPr kumimoji="1" lang="en-US" altLang="zh-CN" b="0" i="1" smtClean="0">
                                      <a:solidFill>
                                        <a:srgbClr val="42F7FF"/>
                                      </a:solidFill>
                                      <a:latin typeface="Cambria Math" panose="02040503050406030204" pitchFamily="18" charset="0"/>
                                      <a:ea typeface="Microsoft YaHei" panose="020B0503020204020204" pitchFamily="34" charset="-122"/>
                                    </a:rPr>
                                    <m:t>′</m:t>
                                  </m:r>
                                </m:sup>
                              </m:sSup>
                              <m:r>
                                <a:rPr kumimoji="1" lang="en-US" altLang="zh-CN" b="0" i="1" smtClean="0">
                                  <a:solidFill>
                                    <a:srgbClr val="42F7FF"/>
                                  </a:solidFill>
                                  <a:latin typeface="Cambria Math" panose="02040503050406030204" pitchFamily="18" charset="0"/>
                                  <a:ea typeface="Microsoft YaHei" panose="020B0503020204020204" pitchFamily="34" charset="-122"/>
                                </a:rPr>
                                <m:t>,</m:t>
                              </m:r>
                              <m:sSup>
                                <m:sSupPr>
                                  <m:ctrlPr>
                                    <a:rPr kumimoji="1" lang="en-US" altLang="zh-CN" b="0" i="1" smtClean="0">
                                      <a:solidFill>
                                        <a:srgbClr val="42F7FF"/>
                                      </a:solidFill>
                                      <a:latin typeface="Cambria Math" panose="02040503050406030204" pitchFamily="18" charset="0"/>
                                      <a:ea typeface="Microsoft YaHei" panose="020B0503020204020204" pitchFamily="34" charset="-122"/>
                                    </a:rPr>
                                  </m:ctrlPr>
                                </m:sSupPr>
                                <m:e>
                                  <m:r>
                                    <a:rPr kumimoji="1" lang="en-US" altLang="zh-CN" b="0" i="1" smtClean="0">
                                      <a:solidFill>
                                        <a:srgbClr val="42F7FF"/>
                                      </a:solidFill>
                                      <a:latin typeface="Cambria Math" panose="02040503050406030204" pitchFamily="18" charset="0"/>
                                      <a:ea typeface="Microsoft YaHei" panose="020B0503020204020204" pitchFamily="34" charset="-122"/>
                                    </a:rPr>
                                    <m:t>𝑎</m:t>
                                  </m:r>
                                </m:e>
                                <m:sup>
                                  <m:r>
                                    <a:rPr kumimoji="1" lang="en-US" altLang="zh-CN" b="0" i="1" smtClean="0">
                                      <a:solidFill>
                                        <a:srgbClr val="42F7FF"/>
                                      </a:solidFill>
                                      <a:latin typeface="Cambria Math" panose="02040503050406030204" pitchFamily="18" charset="0"/>
                                      <a:ea typeface="Microsoft YaHei" panose="020B0503020204020204" pitchFamily="34" charset="-122"/>
                                    </a:rPr>
                                    <m:t>′</m:t>
                                  </m:r>
                                </m:sup>
                              </m:sSup>
                              <m:r>
                                <a:rPr kumimoji="1" lang="en-US" altLang="zh-CN" b="0" i="1" smtClean="0">
                                  <a:solidFill>
                                    <a:srgbClr val="42F7FF"/>
                                  </a:solidFill>
                                  <a:latin typeface="Cambria Math" panose="02040503050406030204" pitchFamily="18" charset="0"/>
                                  <a:ea typeface="Microsoft YaHei" panose="020B0503020204020204" pitchFamily="34" charset="-122"/>
                                </a:rPr>
                                <m:t>)</m:t>
                              </m:r>
                            </m:e>
                          </m:func>
                        </m:e>
                      </m:nary>
                    </m:oMath>
                  </m:oMathPara>
                </a14:m>
                <a:endParaRPr kumimoji="1"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mc:Choice>
        <mc:Fallback xmlns="">
          <p:sp>
            <p:nvSpPr>
              <p:cNvPr id="3" name="文本框 2">
                <a:extLst>
                  <a:ext uri="{FF2B5EF4-FFF2-40B4-BE49-F238E27FC236}">
                    <a16:creationId xmlns:a16="http://schemas.microsoft.com/office/drawing/2014/main" id="{D8DD2691-70F3-47E1-91A2-7F4D5CF64B6B}"/>
                  </a:ext>
                </a:extLst>
              </p:cNvPr>
              <p:cNvSpPr txBox="1">
                <a:spLocks noRot="1" noChangeAspect="1" noMove="1" noResize="1" noEditPoints="1" noAdjustHandles="1" noChangeArrowheads="1" noChangeShapeType="1" noTextEdit="1"/>
              </p:cNvSpPr>
              <p:nvPr/>
            </p:nvSpPr>
            <p:spPr>
              <a:xfrm>
                <a:off x="788844" y="1320799"/>
                <a:ext cx="8952421" cy="4893584"/>
              </a:xfrm>
              <a:prstGeom prst="rect">
                <a:avLst/>
              </a:prstGeom>
              <a:blipFill>
                <a:blip r:embed="rId3"/>
                <a:stretch>
                  <a:fillRect l="-425" t="-518" b="-22798"/>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1628E8B1-A7D7-40BB-B50C-CBF860F81387}"/>
              </a:ext>
            </a:extLst>
          </p:cNvPr>
          <p:cNvSpPr/>
          <p:nvPr/>
        </p:nvSpPr>
        <p:spPr>
          <a:xfrm>
            <a:off x="8577328" y="4792845"/>
            <a:ext cx="2591287" cy="369332"/>
          </a:xfrm>
          <a:prstGeom prst="rect">
            <a:avLst/>
          </a:prstGeom>
        </p:spPr>
        <p:txBody>
          <a:bodyPr wrap="none">
            <a:spAutoFit/>
          </a:bodyPr>
          <a:lstStyle/>
          <a:p>
            <a:r>
              <a:rPr kumimoji="1"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rPr>
              <a:t>Used for Value Iteration</a:t>
            </a:r>
            <a:endParaRPr lang="zh-CN" altLang="en-US" dirty="0"/>
          </a:p>
        </p:txBody>
      </p:sp>
    </p:spTree>
    <p:extLst>
      <p:ext uri="{BB962C8B-B14F-4D97-AF65-F5344CB8AC3E}">
        <p14:creationId xmlns:p14="http://schemas.microsoft.com/office/powerpoint/2010/main" val="25682837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3521993" y="486096"/>
            <a:ext cx="5148077"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Value Iteration for MDP Control</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1941966"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709081"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8DD2691-70F3-47E1-91A2-7F4D5CF64B6B}"/>
                  </a:ext>
                </a:extLst>
              </p:cNvPr>
              <p:cNvSpPr txBox="1"/>
              <p:nvPr/>
            </p:nvSpPr>
            <p:spPr>
              <a:xfrm>
                <a:off x="650103" y="1244834"/>
                <a:ext cx="8952421" cy="5398529"/>
              </a:xfrm>
              <a:prstGeom prst="rect">
                <a:avLst/>
              </a:prstGeom>
              <a:noFill/>
            </p:spPr>
            <p:txBody>
              <a:bodyPr wrap="square" rtlCol="0">
                <a:spAutoFit/>
              </a:bodyPr>
              <a:lstStyle/>
              <a:p>
                <a:r>
                  <a:rPr lang="en-US" altLang="zh-CN" dirty="0">
                    <a:solidFill>
                      <a:schemeClr val="bg1"/>
                    </a:solidFill>
                    <a:latin typeface="Arial" panose="020B0604020202020204" pitchFamily="34" charset="0"/>
                    <a:cs typeface="Arial" panose="020B0604020202020204" pitchFamily="34" charset="0"/>
                  </a:rPr>
                  <a:t>Iteration on the Bellman optimality backup</a:t>
                </a:r>
              </a:p>
              <a:p>
                <a:pPr/>
                <a14:m>
                  <m:oMathPara xmlns:m="http://schemas.openxmlformats.org/officeDocument/2006/math">
                    <m:oMathParaPr>
                      <m:jc m:val="centerGroup"/>
                    </m:oMathParaPr>
                    <m:oMath xmlns:m="http://schemas.openxmlformats.org/officeDocument/2006/math">
                      <m:r>
                        <a:rPr kumimoji="1" lang="en-US" altLang="zh-CN" b="0" i="1" smtClean="0">
                          <a:solidFill>
                            <a:schemeClr val="bg1"/>
                          </a:solidFill>
                          <a:latin typeface="Cambria Math" panose="02040503050406030204" pitchFamily="18" charset="0"/>
                          <a:ea typeface="Microsoft YaHei" panose="020B0503020204020204" pitchFamily="34" charset="-122"/>
                        </a:rPr>
                        <m:t>𝑣</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e>
                      </m:d>
                      <m:r>
                        <a:rPr kumimoji="1" lang="en-US" altLang="zh-CN" b="0" i="1" smtClean="0">
                          <a:solidFill>
                            <a:schemeClr val="bg1"/>
                          </a:solidFill>
                          <a:latin typeface="Cambria Math" panose="02040503050406030204" pitchFamily="18" charset="0"/>
                          <a:ea typeface="Microsoft YaHei" panose="020B0503020204020204" pitchFamily="34" charset="-122"/>
                        </a:rPr>
                        <m:t>←</m:t>
                      </m:r>
                      <m:func>
                        <m:funcPr>
                          <m:ctrlPr>
                            <a:rPr kumimoji="1" lang="en-US" altLang="zh-CN" i="1">
                              <a:solidFill>
                                <a:schemeClr val="bg1"/>
                              </a:solidFill>
                              <a:latin typeface="Cambria Math" panose="02040503050406030204" pitchFamily="18" charset="0"/>
                              <a:ea typeface="Microsoft YaHei" panose="020B0503020204020204" pitchFamily="34" charset="-122"/>
                            </a:rPr>
                          </m:ctrlPr>
                        </m:funcPr>
                        <m:fName>
                          <m:limLow>
                            <m:limLowPr>
                              <m:ctrlPr>
                                <a:rPr kumimoji="1" lang="en-US" altLang="zh-CN" i="1">
                                  <a:solidFill>
                                    <a:schemeClr val="bg1"/>
                                  </a:solidFill>
                                  <a:latin typeface="Cambria Math" panose="02040503050406030204" pitchFamily="18" charset="0"/>
                                  <a:ea typeface="Microsoft YaHei" panose="020B0503020204020204" pitchFamily="34" charset="-122"/>
                                </a:rPr>
                              </m:ctrlPr>
                            </m:limLowPr>
                            <m:e>
                              <m:r>
                                <m:rPr>
                                  <m:sty m:val="p"/>
                                </m:rPr>
                                <a:rPr kumimoji="1" lang="en-US" altLang="zh-CN">
                                  <a:solidFill>
                                    <a:schemeClr val="bg1"/>
                                  </a:solidFill>
                                  <a:latin typeface="Cambria Math" panose="02040503050406030204" pitchFamily="18" charset="0"/>
                                  <a:ea typeface="Microsoft YaHei" panose="020B0503020204020204" pitchFamily="34" charset="-122"/>
                                </a:rPr>
                                <m:t>max</m:t>
                              </m:r>
                            </m:e>
                            <m:lim>
                              <m:r>
                                <a:rPr kumimoji="1" lang="en-US" altLang="zh-CN" i="1">
                                  <a:solidFill>
                                    <a:schemeClr val="bg1"/>
                                  </a:solidFill>
                                  <a:latin typeface="Cambria Math" panose="02040503050406030204" pitchFamily="18" charset="0"/>
                                  <a:ea typeface="Microsoft YaHei" panose="020B0503020204020204" pitchFamily="34" charset="-122"/>
                                </a:rPr>
                                <m:t>𝑎</m:t>
                              </m:r>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𝐴</m:t>
                              </m:r>
                            </m:lim>
                          </m:limLow>
                        </m:fName>
                        <m:e>
                          <m:d>
                            <m:dPr>
                              <m:ctrlPr>
                                <a:rPr kumimoji="1" lang="en-US" altLang="zh-CN" i="1" smtClean="0">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𝑅</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𝛾</m:t>
                              </m:r>
                              <m:r>
                                <m:rPr>
                                  <m:nor/>
                                </m:rPr>
                                <a:rPr kumimoji="1"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rPr>
                                <m:t> </m:t>
                              </m:r>
                              <m:nary>
                                <m:naryPr>
                                  <m:chr m:val="∑"/>
                                  <m:supHide m:val="on"/>
                                  <m:ctrlPr>
                                    <a:rPr kumimoji="1" lang="en-US" altLang="zh-CN" i="1">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m:rPr>
                                          <m:brk m:alnAt="7"/>
                                        </m:rPr>
                                        <a:rPr kumimoji="1" lang="en-US" altLang="zh-CN" i="1">
                                          <a:solidFill>
                                            <a:schemeClr val="bg1"/>
                                          </a:solidFill>
                                          <a:latin typeface="Cambria Math" panose="02040503050406030204" pitchFamily="18" charset="0"/>
                                          <a:ea typeface="Microsoft YaHei" panose="020B0503020204020204" pitchFamily="34" charset="-122"/>
                                        </a:rPr>
                                        <m:t>𝑠</m:t>
                                      </m:r>
                                    </m:e>
                                    <m:sup>
                                      <m:r>
                                        <a:rPr kumimoji="1" lang="en-US" altLang="zh-CN" i="1">
                                          <a:solidFill>
                                            <a:schemeClr val="bg1"/>
                                          </a:solidFill>
                                          <a:latin typeface="Cambria Math" panose="02040503050406030204" pitchFamily="18" charset="0"/>
                                          <a:ea typeface="Microsoft YaHei" panose="020B0503020204020204" pitchFamily="34" charset="-122"/>
                                        </a:rPr>
                                        <m:t>′</m:t>
                                      </m:r>
                                    </m:sup>
                                  </m:sSup>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𝑆</m:t>
                                  </m:r>
                                </m:sub>
                                <m:sup/>
                                <m:e>
                                  <m:r>
                                    <a:rPr kumimoji="1" lang="en-US" altLang="zh-CN" i="1">
                                      <a:solidFill>
                                        <a:schemeClr val="bg1"/>
                                      </a:solidFill>
                                      <a:latin typeface="Cambria Math" panose="02040503050406030204" pitchFamily="18" charset="0"/>
                                      <a:ea typeface="Microsoft YaHei" panose="020B0503020204020204" pitchFamily="34" charset="-122"/>
                                    </a:rPr>
                                    <m:t>𝑃</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𝑠</m:t>
                                          </m:r>
                                        </m:e>
                                        <m:sup>
                                          <m:r>
                                            <a:rPr kumimoji="1" lang="en-US" altLang="zh-CN" i="1">
                                              <a:solidFill>
                                                <a:schemeClr val="bg1"/>
                                              </a:solidFill>
                                              <a:latin typeface="Cambria Math" panose="02040503050406030204" pitchFamily="18" charset="0"/>
                                              <a:ea typeface="Microsoft YaHei" panose="020B0503020204020204" pitchFamily="34" charset="-122"/>
                                            </a:rPr>
                                            <m:t>′</m:t>
                                          </m:r>
                                        </m:sup>
                                      </m:sSup>
                                    </m:e>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r>
                                    <a:rPr kumimoji="1" lang="en-US" altLang="zh-CN" b="0" i="1" smtClean="0">
                                      <a:solidFill>
                                        <a:schemeClr val="bg1"/>
                                      </a:solidFill>
                                      <a:latin typeface="Cambria Math" panose="02040503050406030204" pitchFamily="18" charset="0"/>
                                      <a:ea typeface="Microsoft YaHei" panose="020B0503020204020204" pitchFamily="34" charset="-122"/>
                                    </a:rPr>
                                    <m:t>𝑣</m:t>
                                  </m:r>
                                  <m:r>
                                    <a:rPr kumimoji="1" lang="en-US" altLang="zh-CN" i="1" smtClean="0">
                                      <a:solidFill>
                                        <a:schemeClr val="bg1"/>
                                      </a:solidFill>
                                      <a:latin typeface="Cambria Math" panose="02040503050406030204" pitchFamily="18" charset="0"/>
                                      <a:ea typeface="Microsoft YaHei" panose="020B0503020204020204" pitchFamily="34" charset="-122"/>
                                    </a:rPr>
                                    <m:t> </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e>
                              </m:nary>
                            </m:e>
                          </m:d>
                        </m:e>
                      </m:func>
                    </m:oMath>
                  </m:oMathPara>
                </a14:m>
                <a:endParaRPr kumimoji="1" lang="en-US" altLang="zh-CN" i="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endParaRPr kumimoji="1" lang="en-US" altLang="zh-CN" i="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r>
                  <a:rPr kumimoji="1" lang="en-US" altLang="zh-CN" sz="2000" b="1" dirty="0">
                    <a:solidFill>
                      <a:schemeClr val="bg1"/>
                    </a:solidFill>
                    <a:latin typeface="Arial" panose="020B0604020202020204" pitchFamily="34" charset="0"/>
                    <a:ea typeface="Microsoft YaHei" panose="020B0503020204020204" pitchFamily="34" charset="-122"/>
                    <a:cs typeface="Arial" panose="020B0604020202020204" pitchFamily="34" charset="0"/>
                  </a:rPr>
                  <a:t>Algorithm:</a:t>
                </a:r>
              </a:p>
              <a:p>
                <a:r>
                  <a:rPr kumimoji="1"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rPr>
                  <a:t>1. Initialize k=1 and </a:t>
                </a:r>
                <a14:m>
                  <m:oMath xmlns:m="http://schemas.openxmlformats.org/officeDocument/2006/math">
                    <m:sSub>
                      <m:sSubPr>
                        <m:ctrlPr>
                          <a:rPr kumimoji="1" lang="en-US" altLang="zh-CN" b="0" i="1" smtClean="0">
                            <a:solidFill>
                              <a:schemeClr val="bg1"/>
                            </a:solidFill>
                            <a:latin typeface="Cambria Math" panose="02040503050406030204" pitchFamily="18" charset="0"/>
                            <a:ea typeface="Microsoft YaHei" panose="020B0503020204020204" pitchFamily="34" charset="-122"/>
                            <a:cs typeface="Arial" panose="020B0604020202020204" pitchFamily="34" charset="0"/>
                          </a:rPr>
                        </m:ctrlPr>
                      </m:sSubPr>
                      <m:e>
                        <m:r>
                          <a:rPr kumimoji="1" lang="en-US" altLang="zh-CN" b="0" i="1" smtClean="0">
                            <a:solidFill>
                              <a:schemeClr val="bg1"/>
                            </a:solidFill>
                            <a:latin typeface="Cambria Math" panose="02040503050406030204" pitchFamily="18" charset="0"/>
                            <a:ea typeface="Microsoft YaHei" panose="020B0503020204020204" pitchFamily="34" charset="-122"/>
                            <a:cs typeface="Arial" panose="020B0604020202020204" pitchFamily="34" charset="0"/>
                          </a:rPr>
                          <m:t>𝑣</m:t>
                        </m:r>
                      </m:e>
                      <m:sub>
                        <m:r>
                          <a:rPr kumimoji="1" lang="en-US" altLang="zh-CN" b="0" i="1" smtClean="0">
                            <a:solidFill>
                              <a:schemeClr val="bg1"/>
                            </a:solidFill>
                            <a:latin typeface="Cambria Math" panose="02040503050406030204" pitchFamily="18" charset="0"/>
                            <a:ea typeface="Microsoft YaHei" panose="020B0503020204020204" pitchFamily="34" charset="-122"/>
                            <a:cs typeface="Arial" panose="020B0604020202020204" pitchFamily="34" charset="0"/>
                          </a:rPr>
                          <m:t>0</m:t>
                        </m:r>
                      </m:sub>
                    </m:sSub>
                    <m:d>
                      <m:dPr>
                        <m:ctrlPr>
                          <a:rPr kumimoji="1" lang="en-US" altLang="zh-CN" b="0" i="1" smtClean="0">
                            <a:solidFill>
                              <a:schemeClr val="bg1"/>
                            </a:solidFill>
                            <a:latin typeface="Cambria Math" panose="02040503050406030204" pitchFamily="18" charset="0"/>
                            <a:ea typeface="Microsoft YaHei" panose="020B0503020204020204" pitchFamily="34" charset="-122"/>
                            <a:cs typeface="Arial" panose="020B0604020202020204" pitchFamily="34" charset="0"/>
                          </a:rPr>
                        </m:ctrlPr>
                      </m:dPr>
                      <m:e>
                        <m:r>
                          <a:rPr kumimoji="1" lang="en-US" altLang="zh-CN" b="0" i="1" smtClean="0">
                            <a:solidFill>
                              <a:schemeClr val="bg1"/>
                            </a:solidFill>
                            <a:latin typeface="Cambria Math" panose="02040503050406030204" pitchFamily="18" charset="0"/>
                            <a:ea typeface="Microsoft YaHei" panose="020B0503020204020204" pitchFamily="34" charset="-122"/>
                            <a:cs typeface="Arial" panose="020B0604020202020204" pitchFamily="34" charset="0"/>
                          </a:rPr>
                          <m:t>𝑠</m:t>
                        </m:r>
                      </m:e>
                    </m:d>
                    <m:r>
                      <a:rPr kumimoji="1" lang="en-US" altLang="zh-CN" b="0" i="1" smtClean="0">
                        <a:solidFill>
                          <a:schemeClr val="bg1"/>
                        </a:solidFill>
                        <a:latin typeface="Cambria Math" panose="02040503050406030204" pitchFamily="18" charset="0"/>
                        <a:ea typeface="Microsoft YaHei" panose="020B0503020204020204" pitchFamily="34" charset="-122"/>
                        <a:cs typeface="Arial" panose="020B0604020202020204" pitchFamily="34" charset="0"/>
                      </a:rPr>
                      <m:t>=0</m:t>
                    </m:r>
                  </m:oMath>
                </a14:m>
                <a:r>
                  <a:rPr kumimoji="1"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rPr>
                  <a:t> for all states s</a:t>
                </a:r>
              </a:p>
              <a:p>
                <a:r>
                  <a:rPr kumimoji="1"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rPr>
                  <a:t>2. For k=1:K</a:t>
                </a:r>
              </a:p>
              <a:p>
                <a:r>
                  <a:rPr kumimoji="1"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rPr>
                  <a:t>    1. For each state s</a:t>
                </a:r>
              </a:p>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𝑞</m:t>
                          </m:r>
                        </m:e>
                        <m:sub>
                          <m:r>
                            <a:rPr kumimoji="1" lang="en-US" altLang="zh-CN" b="0" i="1" smtClean="0">
                              <a:solidFill>
                                <a:schemeClr val="bg1"/>
                              </a:solidFill>
                              <a:latin typeface="Cambria Math" panose="02040503050406030204" pitchFamily="18" charset="0"/>
                              <a:ea typeface="Microsoft YaHei" panose="020B0503020204020204" pitchFamily="34" charset="-122"/>
                            </a:rPr>
                            <m:t>𝑘</m:t>
                          </m:r>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𝑅</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𝛾</m:t>
                      </m:r>
                      <m:r>
                        <m:rPr>
                          <m:nor/>
                        </m:rPr>
                        <a:rPr kumimoji="1"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rPr>
                        <m:t> </m:t>
                      </m:r>
                      <m:nary>
                        <m:naryPr>
                          <m:chr m:val="∑"/>
                          <m:supHide m:val="on"/>
                          <m:ctrlPr>
                            <a:rPr kumimoji="1" lang="en-US" altLang="zh-CN" i="1">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m:rPr>
                                  <m:brk m:alnAt="7"/>
                                </m:rPr>
                                <a:rPr kumimoji="1" lang="en-US" altLang="zh-CN" i="1">
                                  <a:solidFill>
                                    <a:schemeClr val="bg1"/>
                                  </a:solidFill>
                                  <a:latin typeface="Cambria Math" panose="02040503050406030204" pitchFamily="18" charset="0"/>
                                  <a:ea typeface="Microsoft YaHei" panose="020B0503020204020204" pitchFamily="34" charset="-122"/>
                                </a:rPr>
                                <m:t>𝑠</m:t>
                              </m:r>
                            </m:e>
                            <m:sup>
                              <m:r>
                                <a:rPr kumimoji="1" lang="en-US" altLang="zh-CN" i="1">
                                  <a:solidFill>
                                    <a:schemeClr val="bg1"/>
                                  </a:solidFill>
                                  <a:latin typeface="Cambria Math" panose="02040503050406030204" pitchFamily="18" charset="0"/>
                                  <a:ea typeface="Microsoft YaHei" panose="020B0503020204020204" pitchFamily="34" charset="-122"/>
                                </a:rPr>
                                <m:t>′</m:t>
                              </m:r>
                            </m:sup>
                          </m:sSup>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𝑆</m:t>
                          </m:r>
                        </m:sub>
                        <m:sup/>
                        <m:e>
                          <m:r>
                            <a:rPr kumimoji="1" lang="en-US" altLang="zh-CN" i="1">
                              <a:solidFill>
                                <a:schemeClr val="bg1"/>
                              </a:solidFill>
                              <a:latin typeface="Cambria Math" panose="02040503050406030204" pitchFamily="18" charset="0"/>
                              <a:ea typeface="Microsoft YaHei" panose="020B0503020204020204" pitchFamily="34" charset="-122"/>
                            </a:rPr>
                            <m:t>𝑃</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𝑠</m:t>
                                  </m:r>
                                </m:e>
                                <m:sup>
                                  <m:r>
                                    <a:rPr kumimoji="1" lang="en-US" altLang="zh-CN" i="1">
                                      <a:solidFill>
                                        <a:schemeClr val="bg1"/>
                                      </a:solidFill>
                                      <a:latin typeface="Cambria Math" panose="02040503050406030204" pitchFamily="18" charset="0"/>
                                      <a:ea typeface="Microsoft YaHei" panose="020B0503020204020204" pitchFamily="34" charset="-122"/>
                                    </a:rPr>
                                    <m:t>′</m:t>
                                  </m:r>
                                </m:sup>
                              </m:sSup>
                            </m:e>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𝑣</m:t>
                              </m:r>
                            </m:e>
                            <m:sub>
                              <m:r>
                                <a:rPr kumimoji="1" lang="en-US" altLang="zh-CN" b="0" i="1" smtClean="0">
                                  <a:solidFill>
                                    <a:schemeClr val="bg1"/>
                                  </a:solidFill>
                                  <a:latin typeface="Cambria Math" panose="02040503050406030204" pitchFamily="18" charset="0"/>
                                  <a:ea typeface="Microsoft YaHei" panose="020B0503020204020204" pitchFamily="34" charset="-122"/>
                                </a:rPr>
                                <m:t>𝑘</m:t>
                              </m:r>
                            </m:sub>
                          </m:sSub>
                          <m:r>
                            <a:rPr kumimoji="1" lang="en-US" altLang="zh-CN" i="1" smtClean="0">
                              <a:solidFill>
                                <a:schemeClr val="bg1"/>
                              </a:solidFill>
                              <a:latin typeface="Cambria Math" panose="02040503050406030204" pitchFamily="18" charset="0"/>
                              <a:ea typeface="Microsoft YaHei" panose="020B0503020204020204" pitchFamily="34" charset="-122"/>
                            </a:rPr>
                            <m:t> </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e>
                      </m:nary>
                    </m:oMath>
                  </m:oMathPara>
                </a14:m>
                <a:endParaRPr kumimoji="1"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𝑣</m:t>
                          </m:r>
                        </m:e>
                        <m:sub>
                          <m:r>
                            <a:rPr kumimoji="1" lang="en-US" altLang="zh-CN" b="0" i="1" smtClean="0">
                              <a:solidFill>
                                <a:schemeClr val="bg1"/>
                              </a:solidFill>
                              <a:latin typeface="Cambria Math" panose="02040503050406030204" pitchFamily="18" charset="0"/>
                              <a:ea typeface="Microsoft YaHei" panose="020B0503020204020204" pitchFamily="34" charset="-122"/>
                            </a:rPr>
                            <m:t>𝑘</m:t>
                          </m:r>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e>
                      </m:d>
                      <m:r>
                        <a:rPr kumimoji="1" lang="en-US" altLang="zh-CN" i="1">
                          <a:solidFill>
                            <a:schemeClr val="bg1"/>
                          </a:solidFill>
                          <a:latin typeface="Cambria Math" panose="02040503050406030204" pitchFamily="18" charset="0"/>
                          <a:ea typeface="Microsoft YaHei" panose="020B0503020204020204" pitchFamily="34" charset="-122"/>
                        </a:rPr>
                        <m:t>=</m:t>
                      </m:r>
                      <m:func>
                        <m:funcPr>
                          <m:ctrlPr>
                            <a:rPr kumimoji="1" lang="en-US" altLang="zh-CN" i="1">
                              <a:solidFill>
                                <a:schemeClr val="bg1"/>
                              </a:solidFill>
                              <a:latin typeface="Cambria Math" panose="02040503050406030204" pitchFamily="18" charset="0"/>
                              <a:ea typeface="Microsoft YaHei" panose="020B0503020204020204" pitchFamily="34" charset="-122"/>
                            </a:rPr>
                          </m:ctrlPr>
                        </m:funcPr>
                        <m:fName>
                          <m:limLow>
                            <m:limLowPr>
                              <m:ctrlPr>
                                <a:rPr kumimoji="1" lang="en-US" altLang="zh-CN" i="1">
                                  <a:solidFill>
                                    <a:schemeClr val="bg1"/>
                                  </a:solidFill>
                                  <a:latin typeface="Cambria Math" panose="02040503050406030204" pitchFamily="18" charset="0"/>
                                  <a:ea typeface="Microsoft YaHei" panose="020B0503020204020204" pitchFamily="34" charset="-122"/>
                                </a:rPr>
                              </m:ctrlPr>
                            </m:limLowPr>
                            <m:e>
                              <m:r>
                                <m:rPr>
                                  <m:sty m:val="p"/>
                                </m:rPr>
                                <a:rPr kumimoji="1" lang="en-US" altLang="zh-CN">
                                  <a:solidFill>
                                    <a:schemeClr val="bg1"/>
                                  </a:solidFill>
                                  <a:latin typeface="Cambria Math" panose="02040503050406030204" pitchFamily="18" charset="0"/>
                                  <a:ea typeface="Microsoft YaHei" panose="020B0503020204020204" pitchFamily="34" charset="-122"/>
                                </a:rPr>
                                <m:t>max</m:t>
                              </m:r>
                            </m:e>
                            <m:lim>
                              <m:r>
                                <a:rPr kumimoji="1" lang="en-US" altLang="zh-CN" i="1">
                                  <a:solidFill>
                                    <a:schemeClr val="bg1"/>
                                  </a:solidFill>
                                  <a:latin typeface="Cambria Math" panose="02040503050406030204" pitchFamily="18" charset="0"/>
                                  <a:ea typeface="Microsoft YaHei" panose="020B0503020204020204" pitchFamily="34" charset="-122"/>
                                </a:rPr>
                                <m:t>𝑎</m:t>
                              </m:r>
                            </m:lim>
                          </m:limLow>
                        </m:fName>
                        <m:e>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𝑞</m:t>
                              </m:r>
                            </m:e>
                            <m:sub>
                              <m:r>
                                <a:rPr kumimoji="1" lang="en-US" altLang="zh-CN" b="0" i="1" smtClean="0">
                                  <a:solidFill>
                                    <a:schemeClr val="bg1"/>
                                  </a:solidFill>
                                  <a:latin typeface="Cambria Math" panose="02040503050406030204" pitchFamily="18" charset="0"/>
                                  <a:ea typeface="Microsoft YaHei" panose="020B0503020204020204" pitchFamily="34" charset="-122"/>
                                </a:rPr>
                                <m:t>𝑘</m:t>
                              </m:r>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r>
                            <a:rPr kumimoji="1" lang="en-US" altLang="zh-CN" i="1">
                              <a:solidFill>
                                <a:schemeClr val="bg1"/>
                              </a:solidFill>
                              <a:latin typeface="Cambria Math" panose="02040503050406030204" pitchFamily="18" charset="0"/>
                              <a:ea typeface="Microsoft YaHei" panose="020B0503020204020204" pitchFamily="34" charset="-122"/>
                            </a:rPr>
                            <m:t>)</m:t>
                          </m:r>
                        </m:e>
                      </m:func>
                    </m:oMath>
                  </m:oMathPara>
                </a14:m>
                <a:endParaRPr kumimoji="1"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r>
                  <a:rPr kumimoji="1"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rPr>
                  <a:t>    2. k = k+1</a:t>
                </a:r>
              </a:p>
              <a:p>
                <a:endParaRPr kumimoji="1"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r>
                  <a:rPr kumimoji="1"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rPr>
                  <a:t>3. To retrieve the optimal policy after the value iteration</a:t>
                </a:r>
              </a:p>
              <a:p>
                <a:pPr/>
                <a14:m>
                  <m:oMathPara xmlns:m="http://schemas.openxmlformats.org/officeDocument/2006/math">
                    <m:oMathParaPr>
                      <m:jc m:val="centerGroup"/>
                    </m:oMathParaPr>
                    <m:oMath xmlns:m="http://schemas.openxmlformats.org/officeDocument/2006/math">
                      <m:r>
                        <a:rPr kumimoji="1" lang="en-US" altLang="zh-CN" b="0" i="1" smtClean="0">
                          <a:solidFill>
                            <a:schemeClr val="bg1"/>
                          </a:solidFill>
                          <a:latin typeface="Cambria Math" panose="02040503050406030204" pitchFamily="18" charset="0"/>
                          <a:ea typeface="Microsoft YaHei" panose="020B0503020204020204" pitchFamily="34" charset="-122"/>
                          <a:cs typeface="Arial" panose="020B0604020202020204" pitchFamily="34" charset="0"/>
                        </a:rPr>
                        <m:t>𝜋</m:t>
                      </m:r>
                      <m:d>
                        <m:dPr>
                          <m:ctrlPr>
                            <a:rPr kumimoji="1" lang="en-US" altLang="zh-CN" b="0" i="1" smtClean="0">
                              <a:solidFill>
                                <a:schemeClr val="bg1"/>
                              </a:solidFill>
                              <a:latin typeface="Cambria Math" panose="02040503050406030204" pitchFamily="18" charset="0"/>
                              <a:ea typeface="Microsoft YaHei" panose="020B0503020204020204" pitchFamily="34" charset="-122"/>
                              <a:cs typeface="Arial" panose="020B0604020202020204" pitchFamily="34" charset="0"/>
                            </a:rPr>
                          </m:ctrlPr>
                        </m:dPr>
                        <m:e>
                          <m:r>
                            <a:rPr kumimoji="1" lang="en-US" altLang="zh-CN" b="0" i="1" smtClean="0">
                              <a:solidFill>
                                <a:schemeClr val="bg1"/>
                              </a:solidFill>
                              <a:latin typeface="Cambria Math" panose="02040503050406030204" pitchFamily="18" charset="0"/>
                              <a:ea typeface="Microsoft YaHei" panose="020B0503020204020204" pitchFamily="34" charset="-122"/>
                              <a:cs typeface="Arial" panose="020B0604020202020204" pitchFamily="34" charset="0"/>
                            </a:rPr>
                            <m:t>𝑠</m:t>
                          </m:r>
                        </m:e>
                      </m:d>
                      <m:r>
                        <a:rPr kumimoji="1" lang="en-US" altLang="zh-CN" b="0" i="1" smtClean="0">
                          <a:solidFill>
                            <a:schemeClr val="bg1"/>
                          </a:solidFill>
                          <a:latin typeface="Cambria Math" panose="02040503050406030204" pitchFamily="18" charset="0"/>
                          <a:ea typeface="Microsoft YaHei" panose="020B0503020204020204" pitchFamily="34" charset="-122"/>
                          <a:cs typeface="Arial" panose="020B0604020202020204" pitchFamily="34" charset="0"/>
                        </a:rPr>
                        <m:t>=</m:t>
                      </m:r>
                      <m:func>
                        <m:funcPr>
                          <m:ctrlPr>
                            <a:rPr kumimoji="1" lang="en-US" altLang="zh-CN" b="0" i="1" smtClean="0">
                              <a:solidFill>
                                <a:schemeClr val="bg1"/>
                              </a:solidFill>
                              <a:latin typeface="Cambria Math" panose="02040503050406030204" pitchFamily="18" charset="0"/>
                              <a:ea typeface="Microsoft YaHei" panose="020B0503020204020204" pitchFamily="34" charset="-122"/>
                              <a:cs typeface="Arial" panose="020B0604020202020204" pitchFamily="34" charset="0"/>
                            </a:rPr>
                          </m:ctrlPr>
                        </m:funcPr>
                        <m:fName>
                          <m:r>
                            <m:rPr>
                              <m:sty m:val="p"/>
                            </m:rPr>
                            <a:rPr kumimoji="1" lang="en-US" altLang="zh-CN" b="0" i="0" smtClean="0">
                              <a:solidFill>
                                <a:schemeClr val="bg1"/>
                              </a:solidFill>
                              <a:latin typeface="Cambria Math" panose="02040503050406030204" pitchFamily="18" charset="0"/>
                              <a:ea typeface="Microsoft YaHei" panose="020B0503020204020204" pitchFamily="34" charset="-122"/>
                              <a:cs typeface="Arial" panose="020B0604020202020204" pitchFamily="34" charset="0"/>
                            </a:rPr>
                            <m:t>arg</m:t>
                          </m:r>
                        </m:fName>
                        <m:e>
                          <m:func>
                            <m:funcPr>
                              <m:ctrlPr>
                                <a:rPr kumimoji="1" lang="en-US" altLang="zh-CN" i="1">
                                  <a:solidFill>
                                    <a:schemeClr val="bg1"/>
                                  </a:solidFill>
                                  <a:latin typeface="Cambria Math" panose="02040503050406030204" pitchFamily="18" charset="0"/>
                                  <a:ea typeface="Microsoft YaHei" panose="020B0503020204020204" pitchFamily="34" charset="-122"/>
                                </a:rPr>
                              </m:ctrlPr>
                            </m:funcPr>
                            <m:fName>
                              <m:limLow>
                                <m:limLowPr>
                                  <m:ctrlPr>
                                    <a:rPr kumimoji="1" lang="en-US" altLang="zh-CN" i="1">
                                      <a:solidFill>
                                        <a:schemeClr val="bg1"/>
                                      </a:solidFill>
                                      <a:latin typeface="Cambria Math" panose="02040503050406030204" pitchFamily="18" charset="0"/>
                                      <a:ea typeface="Microsoft YaHei" panose="020B0503020204020204" pitchFamily="34" charset="-122"/>
                                    </a:rPr>
                                  </m:ctrlPr>
                                </m:limLowPr>
                                <m:e>
                                  <m:r>
                                    <m:rPr>
                                      <m:sty m:val="p"/>
                                    </m:rPr>
                                    <a:rPr kumimoji="1" lang="en-US" altLang="zh-CN">
                                      <a:solidFill>
                                        <a:schemeClr val="bg1"/>
                                      </a:solidFill>
                                      <a:latin typeface="Cambria Math" panose="02040503050406030204" pitchFamily="18" charset="0"/>
                                      <a:ea typeface="Microsoft YaHei" panose="020B0503020204020204" pitchFamily="34" charset="-122"/>
                                    </a:rPr>
                                    <m:t>max</m:t>
                                  </m:r>
                                </m:e>
                                <m:lim>
                                  <m:r>
                                    <a:rPr kumimoji="1" lang="en-US" altLang="zh-CN" i="1">
                                      <a:solidFill>
                                        <a:schemeClr val="bg1"/>
                                      </a:solidFill>
                                      <a:latin typeface="Cambria Math" panose="02040503050406030204" pitchFamily="18" charset="0"/>
                                      <a:ea typeface="Microsoft YaHei" panose="020B0503020204020204" pitchFamily="34" charset="-122"/>
                                    </a:rPr>
                                    <m:t>𝑎</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𝐴</m:t>
                                  </m:r>
                                </m:lim>
                              </m:limLow>
                            </m:fName>
                            <m:e>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𝑅</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𝛾</m:t>
                                  </m:r>
                                  <m:r>
                                    <m:rPr>
                                      <m:nor/>
                                    </m:rPr>
                                    <a:rPr kumimoji="1"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rPr>
                                    <m:t> </m:t>
                                  </m:r>
                                  <m:nary>
                                    <m:naryPr>
                                      <m:chr m:val="∑"/>
                                      <m:supHide m:val="on"/>
                                      <m:ctrlPr>
                                        <a:rPr kumimoji="1" lang="en-US" altLang="zh-CN" i="1">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m:rPr>
                                              <m:brk m:alnAt="7"/>
                                            </m:rPr>
                                            <a:rPr kumimoji="1" lang="en-US" altLang="zh-CN" i="1">
                                              <a:solidFill>
                                                <a:schemeClr val="bg1"/>
                                              </a:solidFill>
                                              <a:latin typeface="Cambria Math" panose="02040503050406030204" pitchFamily="18" charset="0"/>
                                              <a:ea typeface="Microsoft YaHei" panose="020B0503020204020204" pitchFamily="34" charset="-122"/>
                                            </a:rPr>
                                            <m:t>𝑠</m:t>
                                          </m:r>
                                        </m:e>
                                        <m:sup>
                                          <m:r>
                                            <a:rPr kumimoji="1" lang="en-US" altLang="zh-CN" i="1">
                                              <a:solidFill>
                                                <a:schemeClr val="bg1"/>
                                              </a:solidFill>
                                              <a:latin typeface="Cambria Math" panose="02040503050406030204" pitchFamily="18" charset="0"/>
                                              <a:ea typeface="Microsoft YaHei" panose="020B0503020204020204" pitchFamily="34" charset="-122"/>
                                            </a:rPr>
                                            <m:t>′</m:t>
                                          </m:r>
                                        </m:sup>
                                      </m:sSup>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𝑆</m:t>
                                      </m:r>
                                    </m:sub>
                                    <m:sup/>
                                    <m:e>
                                      <m:r>
                                        <a:rPr kumimoji="1" lang="en-US" altLang="zh-CN" i="1">
                                          <a:solidFill>
                                            <a:schemeClr val="bg1"/>
                                          </a:solidFill>
                                          <a:latin typeface="Cambria Math" panose="02040503050406030204" pitchFamily="18" charset="0"/>
                                          <a:ea typeface="Microsoft YaHei" panose="020B0503020204020204" pitchFamily="34" charset="-122"/>
                                        </a:rPr>
                                        <m:t>𝑃</m:t>
                                      </m:r>
                                      <m:d>
                                        <m:dPr>
                                          <m:ctrlPr>
                                            <a:rPr kumimoji="1" lang="en-US" altLang="zh-CN" i="1">
                                              <a:solidFill>
                                                <a:schemeClr val="bg1"/>
                                              </a:solidFill>
                                              <a:latin typeface="Cambria Math" panose="02040503050406030204" pitchFamily="18" charset="0"/>
                                              <a:ea typeface="Microsoft YaHei" panose="020B0503020204020204" pitchFamily="34" charset="-122"/>
                                            </a:rPr>
                                          </m:ctrlPr>
                                        </m:dPr>
                                        <m:e>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𝑠</m:t>
                                              </m:r>
                                            </m:e>
                                            <m:sup>
                                              <m:r>
                                                <a:rPr kumimoji="1" lang="en-US" altLang="zh-CN" i="1">
                                                  <a:solidFill>
                                                    <a:schemeClr val="bg1"/>
                                                  </a:solidFill>
                                                  <a:latin typeface="Cambria Math" panose="02040503050406030204" pitchFamily="18" charset="0"/>
                                                  <a:ea typeface="Microsoft YaHei" panose="020B0503020204020204" pitchFamily="34" charset="-122"/>
                                                </a:rPr>
                                                <m:t>′</m:t>
                                              </m:r>
                                            </m:sup>
                                          </m:sSup>
                                        </m:e>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𝑣</m:t>
                                          </m:r>
                                        </m:e>
                                        <m:sub>
                                          <m:r>
                                            <a:rPr kumimoji="1" lang="en-US" altLang="zh-CN" b="0" i="1" smtClean="0">
                                              <a:solidFill>
                                                <a:schemeClr val="bg1"/>
                                              </a:solidFill>
                                              <a:latin typeface="Cambria Math" panose="02040503050406030204" pitchFamily="18" charset="0"/>
                                              <a:ea typeface="Microsoft YaHei" panose="020B0503020204020204" pitchFamily="34" charset="-122"/>
                                            </a:rPr>
                                            <m:t>𝑘</m:t>
                                          </m:r>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i="1">
                                          <a:solidFill>
                                            <a:schemeClr val="bg1"/>
                                          </a:solidFill>
                                          <a:latin typeface="Cambria Math" panose="02040503050406030204" pitchFamily="18" charset="0"/>
                                          <a:ea typeface="Microsoft YaHei" panose="020B0503020204020204" pitchFamily="34" charset="-122"/>
                                        </a:rPr>
                                        <m:t> (</m:t>
                                      </m:r>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e>
                                  </m:nary>
                                </m:e>
                              </m:d>
                            </m:e>
                          </m:func>
                        </m:e>
                      </m:func>
                    </m:oMath>
                  </m:oMathPara>
                </a14:m>
                <a:endParaRPr kumimoji="1" lang="en-US" altLang="zh-CN"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a:p>
                <a:endParaRPr kumimoji="1" lang="en-US" altLang="zh-CN" i="1" dirty="0">
                  <a:solidFill>
                    <a:schemeClr val="bg1"/>
                  </a:solidFill>
                  <a:latin typeface="Arial" panose="020B0604020202020204" pitchFamily="34" charset="0"/>
                  <a:ea typeface="Microsoft YaHei" panose="020B0503020204020204" pitchFamily="34" charset="-122"/>
                  <a:cs typeface="Arial" panose="020B0604020202020204" pitchFamily="34" charset="0"/>
                </a:endParaRPr>
              </a:p>
            </p:txBody>
          </p:sp>
        </mc:Choice>
        <mc:Fallback xmlns="">
          <p:sp>
            <p:nvSpPr>
              <p:cNvPr id="3" name="文本框 2">
                <a:extLst>
                  <a:ext uri="{FF2B5EF4-FFF2-40B4-BE49-F238E27FC236}">
                    <a16:creationId xmlns:a16="http://schemas.microsoft.com/office/drawing/2014/main" id="{D8DD2691-70F3-47E1-91A2-7F4D5CF64B6B}"/>
                  </a:ext>
                </a:extLst>
              </p:cNvPr>
              <p:cNvSpPr txBox="1">
                <a:spLocks noRot="1" noChangeAspect="1" noMove="1" noResize="1" noEditPoints="1" noAdjustHandles="1" noChangeArrowheads="1" noChangeShapeType="1" noTextEdit="1"/>
              </p:cNvSpPr>
              <p:nvPr/>
            </p:nvSpPr>
            <p:spPr>
              <a:xfrm>
                <a:off x="650103" y="1244834"/>
                <a:ext cx="8952421" cy="5398529"/>
              </a:xfrm>
              <a:prstGeom prst="rect">
                <a:avLst/>
              </a:prstGeom>
              <a:blipFill>
                <a:blip r:embed="rId3"/>
                <a:stretch>
                  <a:fillRect l="-567" t="-11033" b="-1877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127406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3515044" y="486096"/>
            <a:ext cx="5161991"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Comparison between PI and VI</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1941966"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709081"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12" name="组合 11">
            <a:extLst>
              <a:ext uri="{FF2B5EF4-FFF2-40B4-BE49-F238E27FC236}">
                <a16:creationId xmlns:a16="http://schemas.microsoft.com/office/drawing/2014/main" id="{F3559F67-0D06-EE48-89D3-F61F8ECB7C09}"/>
              </a:ext>
            </a:extLst>
          </p:cNvPr>
          <p:cNvGrpSpPr/>
          <p:nvPr/>
        </p:nvGrpSpPr>
        <p:grpSpPr>
          <a:xfrm>
            <a:off x="750822" y="1768789"/>
            <a:ext cx="3321623" cy="514237"/>
            <a:chOff x="493189" y="2817428"/>
            <a:chExt cx="3321623" cy="514237"/>
          </a:xfrm>
        </p:grpSpPr>
        <p:sp>
          <p:nvSpPr>
            <p:cNvPr id="13" name="平行四边形 12">
              <a:extLst>
                <a:ext uri="{FF2B5EF4-FFF2-40B4-BE49-F238E27FC236}">
                  <a16:creationId xmlns:a16="http://schemas.microsoft.com/office/drawing/2014/main" id="{E5FD301D-AAAF-BB4F-AECA-FAEED933EDBF}"/>
                </a:ext>
              </a:extLst>
            </p:cNvPr>
            <p:cNvSpPr/>
            <p:nvPr/>
          </p:nvSpPr>
          <p:spPr>
            <a:xfrm>
              <a:off x="1033890" y="2897807"/>
              <a:ext cx="2780922" cy="375920"/>
            </a:xfrm>
            <a:prstGeom prst="parallelogram">
              <a:avLst/>
            </a:prstGeom>
            <a:gradFill flip="none" rotWithShape="1">
              <a:gsLst>
                <a:gs pos="31000">
                  <a:srgbClr val="00C2CC"/>
                </a:gs>
                <a:gs pos="100000">
                  <a:srgbClr val="00C2CC">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B6237D63-4EE7-6A45-8B2C-985C676B70A5}"/>
                </a:ext>
              </a:extLst>
            </p:cNvPr>
            <p:cNvSpPr/>
            <p:nvPr/>
          </p:nvSpPr>
          <p:spPr>
            <a:xfrm>
              <a:off x="684565" y="2826687"/>
              <a:ext cx="504978" cy="504978"/>
            </a:xfrm>
            <a:prstGeom prst="ellipse">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ECC49110-3401-B840-B8B9-788B1FFC0DF2}"/>
                </a:ext>
              </a:extLst>
            </p:cNvPr>
            <p:cNvSpPr/>
            <p:nvPr/>
          </p:nvSpPr>
          <p:spPr>
            <a:xfrm>
              <a:off x="1290637" y="2847428"/>
              <a:ext cx="2322645" cy="461665"/>
            </a:xfrm>
            <a:prstGeom prst="rect">
              <a:avLst/>
            </a:prstGeom>
          </p:spPr>
          <p:txBody>
            <a:bodyPr wrap="square">
              <a:spAutoFit/>
            </a:bodyPr>
            <a:lstStyle/>
            <a:p>
              <a:pPr defTabSz="474035"/>
              <a:r>
                <a:rPr lang="en-US" altLang="zh-CN" sz="2400" dirty="0">
                  <a:solidFill>
                    <a:schemeClr val="bg1"/>
                  </a:solidFill>
                  <a:latin typeface="Abadi" panose="020B0604020104020204" pitchFamily="34" charset="0"/>
                  <a:cs typeface="Calibri" charset="0"/>
                </a:rPr>
                <a:t>Policy Iteration</a:t>
              </a:r>
            </a:p>
          </p:txBody>
        </p:sp>
        <p:sp>
          <p:nvSpPr>
            <p:cNvPr id="16" name="平行四边形 15">
              <a:extLst>
                <a:ext uri="{FF2B5EF4-FFF2-40B4-BE49-F238E27FC236}">
                  <a16:creationId xmlns:a16="http://schemas.microsoft.com/office/drawing/2014/main" id="{BA1B8B37-A2DD-9B49-9C46-D1390515D05A}"/>
                </a:ext>
              </a:extLst>
            </p:cNvPr>
            <p:cNvSpPr/>
            <p:nvPr/>
          </p:nvSpPr>
          <p:spPr>
            <a:xfrm>
              <a:off x="493190" y="2897807"/>
              <a:ext cx="849566" cy="375920"/>
            </a:xfrm>
            <a:prstGeom prst="parallelogram">
              <a:avLst>
                <a:gd name="adj" fmla="val 0"/>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6">
              <a:extLst>
                <a:ext uri="{FF2B5EF4-FFF2-40B4-BE49-F238E27FC236}">
                  <a16:creationId xmlns:a16="http://schemas.microsoft.com/office/drawing/2014/main" id="{EC20A345-AABA-CF40-83FB-757C3A494557}"/>
                </a:ext>
              </a:extLst>
            </p:cNvPr>
            <p:cNvSpPr/>
            <p:nvPr/>
          </p:nvSpPr>
          <p:spPr>
            <a:xfrm flipH="1">
              <a:off x="493189" y="2817428"/>
              <a:ext cx="149542" cy="81788"/>
            </a:xfrm>
            <a:prstGeom prst="rtTriangle">
              <a:avLst/>
            </a:prstGeom>
            <a:solidFill>
              <a:srgbClr val="00C2C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图形 2">
              <a:extLst>
                <a:ext uri="{FF2B5EF4-FFF2-40B4-BE49-F238E27FC236}">
                  <a16:creationId xmlns:a16="http://schemas.microsoft.com/office/drawing/2014/main" id="{12E55879-3FDA-204E-BA90-D6B6B331818A}"/>
                </a:ext>
              </a:extLst>
            </p:cNvPr>
            <p:cNvGrpSpPr/>
            <p:nvPr/>
          </p:nvGrpSpPr>
          <p:grpSpPr>
            <a:xfrm>
              <a:off x="776328" y="2921696"/>
              <a:ext cx="321452" cy="314959"/>
              <a:chOff x="3754657" y="3796110"/>
              <a:chExt cx="685992" cy="672136"/>
            </a:xfrm>
            <a:solidFill>
              <a:schemeClr val="bg1"/>
            </a:solidFill>
          </p:grpSpPr>
          <p:sp>
            <p:nvSpPr>
              <p:cNvPr id="19" name="任意多边形: 形状 117">
                <a:extLst>
                  <a:ext uri="{FF2B5EF4-FFF2-40B4-BE49-F238E27FC236}">
                    <a16:creationId xmlns:a16="http://schemas.microsoft.com/office/drawing/2014/main" id="{5D1A83B7-DF0B-EB4F-BEBD-41829013F1A8}"/>
                  </a:ext>
                </a:extLst>
              </p:cNvPr>
              <p:cNvSpPr/>
              <p:nvPr/>
            </p:nvSpPr>
            <p:spPr>
              <a:xfrm>
                <a:off x="3998109" y="3796110"/>
                <a:ext cx="442540" cy="428764"/>
              </a:xfrm>
              <a:custGeom>
                <a:avLst/>
                <a:gdLst>
                  <a:gd name="connsiteX0" fmla="*/ 119313 w 442540"/>
                  <a:gd name="connsiteY0" fmla="*/ 280966 h 428764"/>
                  <a:gd name="connsiteX1" fmla="*/ 79309 w 442540"/>
                  <a:gd name="connsiteY1" fmla="*/ 270147 h 428764"/>
                  <a:gd name="connsiteX2" fmla="*/ 0 w 442540"/>
                  <a:gd name="connsiteY2" fmla="*/ 349456 h 428764"/>
                  <a:gd name="connsiteX3" fmla="*/ 79309 w 442540"/>
                  <a:gd name="connsiteY3" fmla="*/ 428765 h 428764"/>
                  <a:gd name="connsiteX4" fmla="*/ 158617 w 442540"/>
                  <a:gd name="connsiteY4" fmla="*/ 349456 h 428764"/>
                  <a:gd name="connsiteX5" fmla="*/ 150523 w 442540"/>
                  <a:gd name="connsiteY5" fmla="*/ 314433 h 428764"/>
                  <a:gd name="connsiteX6" fmla="*/ 327041 w 442540"/>
                  <a:gd name="connsiteY6" fmla="*/ 137915 h 428764"/>
                  <a:gd name="connsiteX7" fmla="*/ 351246 w 442540"/>
                  <a:gd name="connsiteY7" fmla="*/ 158306 h 428764"/>
                  <a:gd name="connsiteX8" fmla="*/ 442541 w 442540"/>
                  <a:gd name="connsiteY8" fmla="*/ 72226 h 428764"/>
                  <a:gd name="connsiteX9" fmla="*/ 374595 w 442540"/>
                  <a:gd name="connsiteY9" fmla="*/ 64910 h 428764"/>
                  <a:gd name="connsiteX10" fmla="*/ 365801 w 442540"/>
                  <a:gd name="connsiteY10" fmla="*/ 0 h 428764"/>
                  <a:gd name="connsiteX11" fmla="*/ 274428 w 442540"/>
                  <a:gd name="connsiteY11" fmla="*/ 86080 h 428764"/>
                  <a:gd name="connsiteX12" fmla="*/ 294586 w 442540"/>
                  <a:gd name="connsiteY12" fmla="*/ 105537 h 428764"/>
                  <a:gd name="connsiteX13" fmla="*/ 119313 w 442540"/>
                  <a:gd name="connsiteY13" fmla="*/ 280966 h 4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540" h="428764">
                    <a:moveTo>
                      <a:pt x="119313" y="280966"/>
                    </a:moveTo>
                    <a:cubicBezTo>
                      <a:pt x="107561" y="274117"/>
                      <a:pt x="93941" y="270147"/>
                      <a:pt x="79309" y="270147"/>
                    </a:cubicBezTo>
                    <a:cubicBezTo>
                      <a:pt x="35490" y="270147"/>
                      <a:pt x="0" y="305638"/>
                      <a:pt x="0" y="349456"/>
                    </a:cubicBezTo>
                    <a:cubicBezTo>
                      <a:pt x="0" y="393274"/>
                      <a:pt x="35490" y="428765"/>
                      <a:pt x="79309" y="428765"/>
                    </a:cubicBezTo>
                    <a:cubicBezTo>
                      <a:pt x="123127" y="428765"/>
                      <a:pt x="158617" y="393274"/>
                      <a:pt x="158617" y="349456"/>
                    </a:cubicBezTo>
                    <a:cubicBezTo>
                      <a:pt x="158617" y="336925"/>
                      <a:pt x="155660" y="325018"/>
                      <a:pt x="150523" y="314433"/>
                    </a:cubicBezTo>
                    <a:lnTo>
                      <a:pt x="327041" y="137915"/>
                    </a:lnTo>
                    <a:lnTo>
                      <a:pt x="351246" y="158306"/>
                    </a:lnTo>
                    <a:lnTo>
                      <a:pt x="442541" y="72226"/>
                    </a:lnTo>
                    <a:lnTo>
                      <a:pt x="374595" y="64910"/>
                    </a:lnTo>
                    <a:lnTo>
                      <a:pt x="365801" y="0"/>
                    </a:lnTo>
                    <a:lnTo>
                      <a:pt x="274428" y="86080"/>
                    </a:lnTo>
                    <a:lnTo>
                      <a:pt x="294586" y="105537"/>
                    </a:lnTo>
                    <a:lnTo>
                      <a:pt x="119313" y="280966"/>
                    </a:lnTo>
                    <a:close/>
                  </a:path>
                </a:pathLst>
              </a:custGeom>
              <a:grpFill/>
              <a:ln w="972" cap="flat">
                <a:noFill/>
                <a:prstDash val="solid"/>
                <a:miter/>
              </a:ln>
            </p:spPr>
            <p:txBody>
              <a:bodyPr rtlCol="0" anchor="ctr"/>
              <a:lstStyle/>
              <a:p>
                <a:endParaRPr lang="zh-CN" altLang="en-US"/>
              </a:p>
            </p:txBody>
          </p:sp>
          <p:sp>
            <p:nvSpPr>
              <p:cNvPr id="20" name="任意多边形: 形状 118">
                <a:extLst>
                  <a:ext uri="{FF2B5EF4-FFF2-40B4-BE49-F238E27FC236}">
                    <a16:creationId xmlns:a16="http://schemas.microsoft.com/office/drawing/2014/main" id="{6F4FDA2E-5A0B-F247-B891-35B6313B09FE}"/>
                  </a:ext>
                </a:extLst>
              </p:cNvPr>
              <p:cNvSpPr/>
              <p:nvPr/>
            </p:nvSpPr>
            <p:spPr>
              <a:xfrm>
                <a:off x="3754657" y="3822882"/>
                <a:ext cx="645443" cy="645364"/>
              </a:xfrm>
              <a:custGeom>
                <a:avLst/>
                <a:gdLst>
                  <a:gd name="connsiteX0" fmla="*/ 547845 w 645443"/>
                  <a:gd name="connsiteY0" fmla="*/ 161730 h 645365"/>
                  <a:gd name="connsiteX1" fmla="*/ 599680 w 645443"/>
                  <a:gd name="connsiteY1" fmla="*/ 322760 h 645365"/>
                  <a:gd name="connsiteX2" fmla="*/ 322761 w 645443"/>
                  <a:gd name="connsiteY2" fmla="*/ 599679 h 645365"/>
                  <a:gd name="connsiteX3" fmla="*/ 45764 w 645443"/>
                  <a:gd name="connsiteY3" fmla="*/ 322760 h 645365"/>
                  <a:gd name="connsiteX4" fmla="*/ 322761 w 645443"/>
                  <a:gd name="connsiteY4" fmla="*/ 45764 h 645365"/>
                  <a:gd name="connsiteX5" fmla="*/ 483012 w 645443"/>
                  <a:gd name="connsiteY5" fmla="*/ 97054 h 645365"/>
                  <a:gd name="connsiteX6" fmla="*/ 515779 w 645443"/>
                  <a:gd name="connsiteY6" fmla="*/ 64287 h 645365"/>
                  <a:gd name="connsiteX7" fmla="*/ 322761 w 645443"/>
                  <a:gd name="connsiteY7" fmla="*/ 0 h 645365"/>
                  <a:gd name="connsiteX8" fmla="*/ 0 w 645443"/>
                  <a:gd name="connsiteY8" fmla="*/ 322683 h 645365"/>
                  <a:gd name="connsiteX9" fmla="*/ 322761 w 645443"/>
                  <a:gd name="connsiteY9" fmla="*/ 645365 h 645365"/>
                  <a:gd name="connsiteX10" fmla="*/ 645443 w 645443"/>
                  <a:gd name="connsiteY10" fmla="*/ 322683 h 645365"/>
                  <a:gd name="connsiteX11" fmla="*/ 580611 w 645443"/>
                  <a:gd name="connsiteY11" fmla="*/ 128886 h 645365"/>
                  <a:gd name="connsiteX12" fmla="*/ 547845 w 645443"/>
                  <a:gd name="connsiteY12" fmla="*/ 161730 h 6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443" h="645365">
                    <a:moveTo>
                      <a:pt x="547845" y="161730"/>
                    </a:moveTo>
                    <a:cubicBezTo>
                      <a:pt x="580456" y="207105"/>
                      <a:pt x="599680" y="262754"/>
                      <a:pt x="599680" y="322760"/>
                    </a:cubicBezTo>
                    <a:cubicBezTo>
                      <a:pt x="599680" y="475463"/>
                      <a:pt x="475463" y="599679"/>
                      <a:pt x="322761" y="599679"/>
                    </a:cubicBezTo>
                    <a:cubicBezTo>
                      <a:pt x="170058" y="599679"/>
                      <a:pt x="45764" y="475463"/>
                      <a:pt x="45764" y="322760"/>
                    </a:cubicBezTo>
                    <a:cubicBezTo>
                      <a:pt x="45764" y="170058"/>
                      <a:pt x="170058" y="45764"/>
                      <a:pt x="322761" y="45764"/>
                    </a:cubicBezTo>
                    <a:cubicBezTo>
                      <a:pt x="382456" y="45764"/>
                      <a:pt x="437715" y="64832"/>
                      <a:pt x="483012" y="97054"/>
                    </a:cubicBezTo>
                    <a:lnTo>
                      <a:pt x="515779" y="64287"/>
                    </a:lnTo>
                    <a:cubicBezTo>
                      <a:pt x="461920" y="23972"/>
                      <a:pt x="395065" y="0"/>
                      <a:pt x="322761" y="0"/>
                    </a:cubicBezTo>
                    <a:cubicBezTo>
                      <a:pt x="144841" y="0"/>
                      <a:pt x="0" y="144764"/>
                      <a:pt x="0" y="322683"/>
                    </a:cubicBezTo>
                    <a:cubicBezTo>
                      <a:pt x="0" y="500602"/>
                      <a:pt x="144764" y="645365"/>
                      <a:pt x="322761" y="645365"/>
                    </a:cubicBezTo>
                    <a:cubicBezTo>
                      <a:pt x="500758" y="645365"/>
                      <a:pt x="645443" y="500602"/>
                      <a:pt x="645443" y="322683"/>
                    </a:cubicBezTo>
                    <a:cubicBezTo>
                      <a:pt x="645443" y="249990"/>
                      <a:pt x="621316" y="182900"/>
                      <a:pt x="580611" y="128886"/>
                    </a:cubicBezTo>
                    <a:lnTo>
                      <a:pt x="547845" y="161730"/>
                    </a:lnTo>
                    <a:close/>
                  </a:path>
                </a:pathLst>
              </a:custGeom>
              <a:grpFill/>
              <a:ln w="972" cap="flat">
                <a:noFill/>
                <a:prstDash val="solid"/>
                <a:miter/>
              </a:ln>
            </p:spPr>
            <p:txBody>
              <a:bodyPr rtlCol="0" anchor="ctr"/>
              <a:lstStyle/>
              <a:p>
                <a:endParaRPr lang="zh-CN" altLang="en-US" dirty="0"/>
              </a:p>
            </p:txBody>
          </p:sp>
          <p:sp>
            <p:nvSpPr>
              <p:cNvPr id="21" name="任意多边形: 形状 119">
                <a:extLst>
                  <a:ext uri="{FF2B5EF4-FFF2-40B4-BE49-F238E27FC236}">
                    <a16:creationId xmlns:a16="http://schemas.microsoft.com/office/drawing/2014/main" id="{FD6DC8B0-2966-304F-90AB-BFAB286ACC34}"/>
                  </a:ext>
                </a:extLst>
              </p:cNvPr>
              <p:cNvSpPr/>
              <p:nvPr/>
            </p:nvSpPr>
            <p:spPr>
              <a:xfrm>
                <a:off x="3874592" y="3942820"/>
                <a:ext cx="405649" cy="405649"/>
              </a:xfrm>
              <a:custGeom>
                <a:avLst/>
                <a:gdLst>
                  <a:gd name="connsiteX0" fmla="*/ 202825 w 405649"/>
                  <a:gd name="connsiteY0" fmla="*/ 45764 h 405649"/>
                  <a:gd name="connsiteX1" fmla="*/ 276141 w 405649"/>
                  <a:gd name="connsiteY1" fmla="*/ 64054 h 405649"/>
                  <a:gd name="connsiteX2" fmla="*/ 309685 w 405649"/>
                  <a:gd name="connsiteY2" fmla="*/ 30509 h 405649"/>
                  <a:gd name="connsiteX3" fmla="*/ 202825 w 405649"/>
                  <a:gd name="connsiteY3" fmla="*/ 0 h 405649"/>
                  <a:gd name="connsiteX4" fmla="*/ 0 w 405649"/>
                  <a:gd name="connsiteY4" fmla="*/ 202825 h 405649"/>
                  <a:gd name="connsiteX5" fmla="*/ 202825 w 405649"/>
                  <a:gd name="connsiteY5" fmla="*/ 405649 h 405649"/>
                  <a:gd name="connsiteX6" fmla="*/ 405650 w 405649"/>
                  <a:gd name="connsiteY6" fmla="*/ 202825 h 405649"/>
                  <a:gd name="connsiteX7" fmla="*/ 374595 w 405649"/>
                  <a:gd name="connsiteY7" fmla="*/ 95186 h 405649"/>
                  <a:gd name="connsiteX8" fmla="*/ 341129 w 405649"/>
                  <a:gd name="connsiteY8" fmla="*/ 128653 h 405649"/>
                  <a:gd name="connsiteX9" fmla="*/ 359808 w 405649"/>
                  <a:gd name="connsiteY9" fmla="*/ 202825 h 405649"/>
                  <a:gd name="connsiteX10" fmla="*/ 202825 w 405649"/>
                  <a:gd name="connsiteY10" fmla="*/ 359807 h 405649"/>
                  <a:gd name="connsiteX11" fmla="*/ 45842 w 405649"/>
                  <a:gd name="connsiteY11" fmla="*/ 202825 h 405649"/>
                  <a:gd name="connsiteX12" fmla="*/ 202825 w 405649"/>
                  <a:gd name="connsiteY12" fmla="*/ 45764 h 405649"/>
                  <a:gd name="connsiteX13" fmla="*/ 202825 w 405649"/>
                  <a:gd name="connsiteY13" fmla="*/ 45764 h 4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649" h="405649">
                    <a:moveTo>
                      <a:pt x="202825" y="45764"/>
                    </a:moveTo>
                    <a:cubicBezTo>
                      <a:pt x="229287" y="45764"/>
                      <a:pt x="254270" y="52379"/>
                      <a:pt x="276141" y="64054"/>
                    </a:cubicBezTo>
                    <a:lnTo>
                      <a:pt x="309685" y="30509"/>
                    </a:lnTo>
                    <a:cubicBezTo>
                      <a:pt x="278631" y="11208"/>
                      <a:pt x="242051" y="0"/>
                      <a:pt x="202825" y="0"/>
                    </a:cubicBezTo>
                    <a:cubicBezTo>
                      <a:pt x="90983" y="0"/>
                      <a:pt x="0" y="90983"/>
                      <a:pt x="0" y="202825"/>
                    </a:cubicBezTo>
                    <a:cubicBezTo>
                      <a:pt x="0" y="314666"/>
                      <a:pt x="90983" y="405649"/>
                      <a:pt x="202825" y="405649"/>
                    </a:cubicBezTo>
                    <a:cubicBezTo>
                      <a:pt x="314666" y="405649"/>
                      <a:pt x="405650" y="314666"/>
                      <a:pt x="405650" y="202825"/>
                    </a:cubicBezTo>
                    <a:cubicBezTo>
                      <a:pt x="405650" y="163287"/>
                      <a:pt x="394209" y="126396"/>
                      <a:pt x="374595" y="95186"/>
                    </a:cubicBezTo>
                    <a:lnTo>
                      <a:pt x="341129" y="128653"/>
                    </a:lnTo>
                    <a:cubicBezTo>
                      <a:pt x="353037" y="150756"/>
                      <a:pt x="359808" y="176051"/>
                      <a:pt x="359808" y="202825"/>
                    </a:cubicBezTo>
                    <a:cubicBezTo>
                      <a:pt x="359808" y="289371"/>
                      <a:pt x="289372" y="359807"/>
                      <a:pt x="202825" y="359807"/>
                    </a:cubicBezTo>
                    <a:cubicBezTo>
                      <a:pt x="116278" y="359807"/>
                      <a:pt x="45842" y="289371"/>
                      <a:pt x="45842" y="202825"/>
                    </a:cubicBezTo>
                    <a:cubicBezTo>
                      <a:pt x="45764" y="116190"/>
                      <a:pt x="116200" y="45764"/>
                      <a:pt x="202825" y="45764"/>
                    </a:cubicBezTo>
                    <a:lnTo>
                      <a:pt x="202825" y="45764"/>
                    </a:lnTo>
                    <a:close/>
                  </a:path>
                </a:pathLst>
              </a:custGeom>
              <a:grpFill/>
              <a:ln w="972" cap="flat">
                <a:noFill/>
                <a:prstDash val="solid"/>
                <a:miter/>
              </a:ln>
            </p:spPr>
            <p:txBody>
              <a:bodyPr rtlCol="0" anchor="ctr"/>
              <a:lstStyle/>
              <a:p>
                <a:endParaRPr lang="zh-CN" altLang="en-US"/>
              </a:p>
            </p:txBody>
          </p:sp>
        </p:grpSp>
      </p:grpSp>
      <p:grpSp>
        <p:nvGrpSpPr>
          <p:cNvPr id="22" name="组合 21">
            <a:extLst>
              <a:ext uri="{FF2B5EF4-FFF2-40B4-BE49-F238E27FC236}">
                <a16:creationId xmlns:a16="http://schemas.microsoft.com/office/drawing/2014/main" id="{ADBA3A30-A618-9741-AF95-A7D95F33D409}"/>
              </a:ext>
            </a:extLst>
          </p:cNvPr>
          <p:cNvGrpSpPr/>
          <p:nvPr/>
        </p:nvGrpSpPr>
        <p:grpSpPr>
          <a:xfrm>
            <a:off x="6120110" y="1768789"/>
            <a:ext cx="3365071" cy="514237"/>
            <a:chOff x="493189" y="2817428"/>
            <a:chExt cx="3365071" cy="514237"/>
          </a:xfrm>
        </p:grpSpPr>
        <p:sp>
          <p:nvSpPr>
            <p:cNvPr id="23" name="平行四边形 22">
              <a:extLst>
                <a:ext uri="{FF2B5EF4-FFF2-40B4-BE49-F238E27FC236}">
                  <a16:creationId xmlns:a16="http://schemas.microsoft.com/office/drawing/2014/main" id="{86628DD4-8CEA-3244-81F0-F26024A66DE9}"/>
                </a:ext>
              </a:extLst>
            </p:cNvPr>
            <p:cNvSpPr/>
            <p:nvPr/>
          </p:nvSpPr>
          <p:spPr>
            <a:xfrm>
              <a:off x="1033890" y="2897807"/>
              <a:ext cx="2824370" cy="375920"/>
            </a:xfrm>
            <a:prstGeom prst="parallelogram">
              <a:avLst/>
            </a:prstGeom>
            <a:gradFill flip="none" rotWithShape="1">
              <a:gsLst>
                <a:gs pos="31000">
                  <a:srgbClr val="00C2CC"/>
                </a:gs>
                <a:gs pos="100000">
                  <a:srgbClr val="00C2CC">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82224C27-3286-6749-AE75-578747FC7531}"/>
                </a:ext>
              </a:extLst>
            </p:cNvPr>
            <p:cNvSpPr/>
            <p:nvPr/>
          </p:nvSpPr>
          <p:spPr>
            <a:xfrm>
              <a:off x="684565" y="2826687"/>
              <a:ext cx="504978" cy="504978"/>
            </a:xfrm>
            <a:prstGeom prst="ellipse">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1A30B1FD-1AD9-0E44-ABED-031A21BC8207}"/>
                </a:ext>
              </a:extLst>
            </p:cNvPr>
            <p:cNvSpPr/>
            <p:nvPr/>
          </p:nvSpPr>
          <p:spPr>
            <a:xfrm>
              <a:off x="1290638" y="2847428"/>
              <a:ext cx="2374632" cy="461665"/>
            </a:xfrm>
            <a:prstGeom prst="rect">
              <a:avLst/>
            </a:prstGeom>
          </p:spPr>
          <p:txBody>
            <a:bodyPr wrap="square">
              <a:spAutoFit/>
            </a:bodyPr>
            <a:lstStyle/>
            <a:p>
              <a:pPr defTabSz="474035"/>
              <a:r>
                <a:rPr lang="en-US" altLang="zh-CN" sz="2400" dirty="0">
                  <a:solidFill>
                    <a:schemeClr val="bg1"/>
                  </a:solidFill>
                  <a:latin typeface="Abadi" panose="020B0604020104020204" pitchFamily="34" charset="0"/>
                  <a:cs typeface="Calibri" charset="0"/>
                </a:rPr>
                <a:t>Value Iteration</a:t>
              </a:r>
            </a:p>
          </p:txBody>
        </p:sp>
        <p:sp>
          <p:nvSpPr>
            <p:cNvPr id="26" name="平行四边形 25">
              <a:extLst>
                <a:ext uri="{FF2B5EF4-FFF2-40B4-BE49-F238E27FC236}">
                  <a16:creationId xmlns:a16="http://schemas.microsoft.com/office/drawing/2014/main" id="{B40547A7-0FB3-FF48-9F10-7E9D6E7F5069}"/>
                </a:ext>
              </a:extLst>
            </p:cNvPr>
            <p:cNvSpPr/>
            <p:nvPr/>
          </p:nvSpPr>
          <p:spPr>
            <a:xfrm>
              <a:off x="493190" y="2897807"/>
              <a:ext cx="849566" cy="375920"/>
            </a:xfrm>
            <a:prstGeom prst="parallelogram">
              <a:avLst>
                <a:gd name="adj" fmla="val 0"/>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直角三角形 26">
              <a:extLst>
                <a:ext uri="{FF2B5EF4-FFF2-40B4-BE49-F238E27FC236}">
                  <a16:creationId xmlns:a16="http://schemas.microsoft.com/office/drawing/2014/main" id="{2E851331-791B-B24F-AD02-8912030DE993}"/>
                </a:ext>
              </a:extLst>
            </p:cNvPr>
            <p:cNvSpPr/>
            <p:nvPr/>
          </p:nvSpPr>
          <p:spPr>
            <a:xfrm flipH="1">
              <a:off x="493189" y="2817428"/>
              <a:ext cx="149542" cy="81788"/>
            </a:xfrm>
            <a:prstGeom prst="rtTriangle">
              <a:avLst/>
            </a:prstGeom>
            <a:solidFill>
              <a:srgbClr val="00C2C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图形 2">
              <a:extLst>
                <a:ext uri="{FF2B5EF4-FFF2-40B4-BE49-F238E27FC236}">
                  <a16:creationId xmlns:a16="http://schemas.microsoft.com/office/drawing/2014/main" id="{0287ED30-2AE5-8342-96EE-B7B23F799042}"/>
                </a:ext>
              </a:extLst>
            </p:cNvPr>
            <p:cNvGrpSpPr/>
            <p:nvPr/>
          </p:nvGrpSpPr>
          <p:grpSpPr>
            <a:xfrm>
              <a:off x="776328" y="2921696"/>
              <a:ext cx="321452" cy="314959"/>
              <a:chOff x="3754657" y="3796110"/>
              <a:chExt cx="685992" cy="672136"/>
            </a:xfrm>
            <a:solidFill>
              <a:schemeClr val="bg1"/>
            </a:solidFill>
          </p:grpSpPr>
          <p:sp>
            <p:nvSpPr>
              <p:cNvPr id="29" name="任意多边形: 形状 117">
                <a:extLst>
                  <a:ext uri="{FF2B5EF4-FFF2-40B4-BE49-F238E27FC236}">
                    <a16:creationId xmlns:a16="http://schemas.microsoft.com/office/drawing/2014/main" id="{08A6D731-B482-E146-BCAE-ECE182E0DCD3}"/>
                  </a:ext>
                </a:extLst>
              </p:cNvPr>
              <p:cNvSpPr/>
              <p:nvPr/>
            </p:nvSpPr>
            <p:spPr>
              <a:xfrm>
                <a:off x="3998109" y="3796110"/>
                <a:ext cx="442540" cy="428764"/>
              </a:xfrm>
              <a:custGeom>
                <a:avLst/>
                <a:gdLst>
                  <a:gd name="connsiteX0" fmla="*/ 119313 w 442540"/>
                  <a:gd name="connsiteY0" fmla="*/ 280966 h 428764"/>
                  <a:gd name="connsiteX1" fmla="*/ 79309 w 442540"/>
                  <a:gd name="connsiteY1" fmla="*/ 270147 h 428764"/>
                  <a:gd name="connsiteX2" fmla="*/ 0 w 442540"/>
                  <a:gd name="connsiteY2" fmla="*/ 349456 h 428764"/>
                  <a:gd name="connsiteX3" fmla="*/ 79309 w 442540"/>
                  <a:gd name="connsiteY3" fmla="*/ 428765 h 428764"/>
                  <a:gd name="connsiteX4" fmla="*/ 158617 w 442540"/>
                  <a:gd name="connsiteY4" fmla="*/ 349456 h 428764"/>
                  <a:gd name="connsiteX5" fmla="*/ 150523 w 442540"/>
                  <a:gd name="connsiteY5" fmla="*/ 314433 h 428764"/>
                  <a:gd name="connsiteX6" fmla="*/ 327041 w 442540"/>
                  <a:gd name="connsiteY6" fmla="*/ 137915 h 428764"/>
                  <a:gd name="connsiteX7" fmla="*/ 351246 w 442540"/>
                  <a:gd name="connsiteY7" fmla="*/ 158306 h 428764"/>
                  <a:gd name="connsiteX8" fmla="*/ 442541 w 442540"/>
                  <a:gd name="connsiteY8" fmla="*/ 72226 h 428764"/>
                  <a:gd name="connsiteX9" fmla="*/ 374595 w 442540"/>
                  <a:gd name="connsiteY9" fmla="*/ 64910 h 428764"/>
                  <a:gd name="connsiteX10" fmla="*/ 365801 w 442540"/>
                  <a:gd name="connsiteY10" fmla="*/ 0 h 428764"/>
                  <a:gd name="connsiteX11" fmla="*/ 274428 w 442540"/>
                  <a:gd name="connsiteY11" fmla="*/ 86080 h 428764"/>
                  <a:gd name="connsiteX12" fmla="*/ 294586 w 442540"/>
                  <a:gd name="connsiteY12" fmla="*/ 105537 h 428764"/>
                  <a:gd name="connsiteX13" fmla="*/ 119313 w 442540"/>
                  <a:gd name="connsiteY13" fmla="*/ 280966 h 4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540" h="428764">
                    <a:moveTo>
                      <a:pt x="119313" y="280966"/>
                    </a:moveTo>
                    <a:cubicBezTo>
                      <a:pt x="107561" y="274117"/>
                      <a:pt x="93941" y="270147"/>
                      <a:pt x="79309" y="270147"/>
                    </a:cubicBezTo>
                    <a:cubicBezTo>
                      <a:pt x="35490" y="270147"/>
                      <a:pt x="0" y="305638"/>
                      <a:pt x="0" y="349456"/>
                    </a:cubicBezTo>
                    <a:cubicBezTo>
                      <a:pt x="0" y="393274"/>
                      <a:pt x="35490" y="428765"/>
                      <a:pt x="79309" y="428765"/>
                    </a:cubicBezTo>
                    <a:cubicBezTo>
                      <a:pt x="123127" y="428765"/>
                      <a:pt x="158617" y="393274"/>
                      <a:pt x="158617" y="349456"/>
                    </a:cubicBezTo>
                    <a:cubicBezTo>
                      <a:pt x="158617" y="336925"/>
                      <a:pt x="155660" y="325018"/>
                      <a:pt x="150523" y="314433"/>
                    </a:cubicBezTo>
                    <a:lnTo>
                      <a:pt x="327041" y="137915"/>
                    </a:lnTo>
                    <a:lnTo>
                      <a:pt x="351246" y="158306"/>
                    </a:lnTo>
                    <a:lnTo>
                      <a:pt x="442541" y="72226"/>
                    </a:lnTo>
                    <a:lnTo>
                      <a:pt x="374595" y="64910"/>
                    </a:lnTo>
                    <a:lnTo>
                      <a:pt x="365801" y="0"/>
                    </a:lnTo>
                    <a:lnTo>
                      <a:pt x="274428" y="86080"/>
                    </a:lnTo>
                    <a:lnTo>
                      <a:pt x="294586" y="105537"/>
                    </a:lnTo>
                    <a:lnTo>
                      <a:pt x="119313" y="280966"/>
                    </a:lnTo>
                    <a:close/>
                  </a:path>
                </a:pathLst>
              </a:custGeom>
              <a:grpFill/>
              <a:ln w="972" cap="flat">
                <a:noFill/>
                <a:prstDash val="solid"/>
                <a:miter/>
              </a:ln>
            </p:spPr>
            <p:txBody>
              <a:bodyPr rtlCol="0" anchor="ctr"/>
              <a:lstStyle/>
              <a:p>
                <a:endParaRPr lang="zh-CN" altLang="en-US"/>
              </a:p>
            </p:txBody>
          </p:sp>
          <p:sp>
            <p:nvSpPr>
              <p:cNvPr id="30" name="任意多边形: 形状 118">
                <a:extLst>
                  <a:ext uri="{FF2B5EF4-FFF2-40B4-BE49-F238E27FC236}">
                    <a16:creationId xmlns:a16="http://schemas.microsoft.com/office/drawing/2014/main" id="{89E9742F-276E-E34A-9F5A-D414D78D6A6E}"/>
                  </a:ext>
                </a:extLst>
              </p:cNvPr>
              <p:cNvSpPr/>
              <p:nvPr/>
            </p:nvSpPr>
            <p:spPr>
              <a:xfrm>
                <a:off x="3754657" y="3822882"/>
                <a:ext cx="645443" cy="645364"/>
              </a:xfrm>
              <a:custGeom>
                <a:avLst/>
                <a:gdLst>
                  <a:gd name="connsiteX0" fmla="*/ 547845 w 645443"/>
                  <a:gd name="connsiteY0" fmla="*/ 161730 h 645365"/>
                  <a:gd name="connsiteX1" fmla="*/ 599680 w 645443"/>
                  <a:gd name="connsiteY1" fmla="*/ 322760 h 645365"/>
                  <a:gd name="connsiteX2" fmla="*/ 322761 w 645443"/>
                  <a:gd name="connsiteY2" fmla="*/ 599679 h 645365"/>
                  <a:gd name="connsiteX3" fmla="*/ 45764 w 645443"/>
                  <a:gd name="connsiteY3" fmla="*/ 322760 h 645365"/>
                  <a:gd name="connsiteX4" fmla="*/ 322761 w 645443"/>
                  <a:gd name="connsiteY4" fmla="*/ 45764 h 645365"/>
                  <a:gd name="connsiteX5" fmla="*/ 483012 w 645443"/>
                  <a:gd name="connsiteY5" fmla="*/ 97054 h 645365"/>
                  <a:gd name="connsiteX6" fmla="*/ 515779 w 645443"/>
                  <a:gd name="connsiteY6" fmla="*/ 64287 h 645365"/>
                  <a:gd name="connsiteX7" fmla="*/ 322761 w 645443"/>
                  <a:gd name="connsiteY7" fmla="*/ 0 h 645365"/>
                  <a:gd name="connsiteX8" fmla="*/ 0 w 645443"/>
                  <a:gd name="connsiteY8" fmla="*/ 322683 h 645365"/>
                  <a:gd name="connsiteX9" fmla="*/ 322761 w 645443"/>
                  <a:gd name="connsiteY9" fmla="*/ 645365 h 645365"/>
                  <a:gd name="connsiteX10" fmla="*/ 645443 w 645443"/>
                  <a:gd name="connsiteY10" fmla="*/ 322683 h 645365"/>
                  <a:gd name="connsiteX11" fmla="*/ 580611 w 645443"/>
                  <a:gd name="connsiteY11" fmla="*/ 128886 h 645365"/>
                  <a:gd name="connsiteX12" fmla="*/ 547845 w 645443"/>
                  <a:gd name="connsiteY12" fmla="*/ 161730 h 6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443" h="645365">
                    <a:moveTo>
                      <a:pt x="547845" y="161730"/>
                    </a:moveTo>
                    <a:cubicBezTo>
                      <a:pt x="580456" y="207105"/>
                      <a:pt x="599680" y="262754"/>
                      <a:pt x="599680" y="322760"/>
                    </a:cubicBezTo>
                    <a:cubicBezTo>
                      <a:pt x="599680" y="475463"/>
                      <a:pt x="475463" y="599679"/>
                      <a:pt x="322761" y="599679"/>
                    </a:cubicBezTo>
                    <a:cubicBezTo>
                      <a:pt x="170058" y="599679"/>
                      <a:pt x="45764" y="475463"/>
                      <a:pt x="45764" y="322760"/>
                    </a:cubicBezTo>
                    <a:cubicBezTo>
                      <a:pt x="45764" y="170058"/>
                      <a:pt x="170058" y="45764"/>
                      <a:pt x="322761" y="45764"/>
                    </a:cubicBezTo>
                    <a:cubicBezTo>
                      <a:pt x="382456" y="45764"/>
                      <a:pt x="437715" y="64832"/>
                      <a:pt x="483012" y="97054"/>
                    </a:cubicBezTo>
                    <a:lnTo>
                      <a:pt x="515779" y="64287"/>
                    </a:lnTo>
                    <a:cubicBezTo>
                      <a:pt x="461920" y="23972"/>
                      <a:pt x="395065" y="0"/>
                      <a:pt x="322761" y="0"/>
                    </a:cubicBezTo>
                    <a:cubicBezTo>
                      <a:pt x="144841" y="0"/>
                      <a:pt x="0" y="144764"/>
                      <a:pt x="0" y="322683"/>
                    </a:cubicBezTo>
                    <a:cubicBezTo>
                      <a:pt x="0" y="500602"/>
                      <a:pt x="144764" y="645365"/>
                      <a:pt x="322761" y="645365"/>
                    </a:cubicBezTo>
                    <a:cubicBezTo>
                      <a:pt x="500758" y="645365"/>
                      <a:pt x="645443" y="500602"/>
                      <a:pt x="645443" y="322683"/>
                    </a:cubicBezTo>
                    <a:cubicBezTo>
                      <a:pt x="645443" y="249990"/>
                      <a:pt x="621316" y="182900"/>
                      <a:pt x="580611" y="128886"/>
                    </a:cubicBezTo>
                    <a:lnTo>
                      <a:pt x="547845" y="161730"/>
                    </a:lnTo>
                    <a:close/>
                  </a:path>
                </a:pathLst>
              </a:custGeom>
              <a:grpFill/>
              <a:ln w="972" cap="flat">
                <a:noFill/>
                <a:prstDash val="solid"/>
                <a:miter/>
              </a:ln>
            </p:spPr>
            <p:txBody>
              <a:bodyPr rtlCol="0" anchor="ctr"/>
              <a:lstStyle/>
              <a:p>
                <a:endParaRPr lang="zh-CN" altLang="en-US" dirty="0"/>
              </a:p>
            </p:txBody>
          </p:sp>
          <p:sp>
            <p:nvSpPr>
              <p:cNvPr id="31" name="任意多边形: 形状 119">
                <a:extLst>
                  <a:ext uri="{FF2B5EF4-FFF2-40B4-BE49-F238E27FC236}">
                    <a16:creationId xmlns:a16="http://schemas.microsoft.com/office/drawing/2014/main" id="{E9ED07AD-7305-EC45-9CB4-00332AD1797E}"/>
                  </a:ext>
                </a:extLst>
              </p:cNvPr>
              <p:cNvSpPr/>
              <p:nvPr/>
            </p:nvSpPr>
            <p:spPr>
              <a:xfrm>
                <a:off x="3874592" y="3942820"/>
                <a:ext cx="405649" cy="405649"/>
              </a:xfrm>
              <a:custGeom>
                <a:avLst/>
                <a:gdLst>
                  <a:gd name="connsiteX0" fmla="*/ 202825 w 405649"/>
                  <a:gd name="connsiteY0" fmla="*/ 45764 h 405649"/>
                  <a:gd name="connsiteX1" fmla="*/ 276141 w 405649"/>
                  <a:gd name="connsiteY1" fmla="*/ 64054 h 405649"/>
                  <a:gd name="connsiteX2" fmla="*/ 309685 w 405649"/>
                  <a:gd name="connsiteY2" fmla="*/ 30509 h 405649"/>
                  <a:gd name="connsiteX3" fmla="*/ 202825 w 405649"/>
                  <a:gd name="connsiteY3" fmla="*/ 0 h 405649"/>
                  <a:gd name="connsiteX4" fmla="*/ 0 w 405649"/>
                  <a:gd name="connsiteY4" fmla="*/ 202825 h 405649"/>
                  <a:gd name="connsiteX5" fmla="*/ 202825 w 405649"/>
                  <a:gd name="connsiteY5" fmla="*/ 405649 h 405649"/>
                  <a:gd name="connsiteX6" fmla="*/ 405650 w 405649"/>
                  <a:gd name="connsiteY6" fmla="*/ 202825 h 405649"/>
                  <a:gd name="connsiteX7" fmla="*/ 374595 w 405649"/>
                  <a:gd name="connsiteY7" fmla="*/ 95186 h 405649"/>
                  <a:gd name="connsiteX8" fmla="*/ 341129 w 405649"/>
                  <a:gd name="connsiteY8" fmla="*/ 128653 h 405649"/>
                  <a:gd name="connsiteX9" fmla="*/ 359808 w 405649"/>
                  <a:gd name="connsiteY9" fmla="*/ 202825 h 405649"/>
                  <a:gd name="connsiteX10" fmla="*/ 202825 w 405649"/>
                  <a:gd name="connsiteY10" fmla="*/ 359807 h 405649"/>
                  <a:gd name="connsiteX11" fmla="*/ 45842 w 405649"/>
                  <a:gd name="connsiteY11" fmla="*/ 202825 h 405649"/>
                  <a:gd name="connsiteX12" fmla="*/ 202825 w 405649"/>
                  <a:gd name="connsiteY12" fmla="*/ 45764 h 405649"/>
                  <a:gd name="connsiteX13" fmla="*/ 202825 w 405649"/>
                  <a:gd name="connsiteY13" fmla="*/ 45764 h 4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649" h="405649">
                    <a:moveTo>
                      <a:pt x="202825" y="45764"/>
                    </a:moveTo>
                    <a:cubicBezTo>
                      <a:pt x="229287" y="45764"/>
                      <a:pt x="254270" y="52379"/>
                      <a:pt x="276141" y="64054"/>
                    </a:cubicBezTo>
                    <a:lnTo>
                      <a:pt x="309685" y="30509"/>
                    </a:lnTo>
                    <a:cubicBezTo>
                      <a:pt x="278631" y="11208"/>
                      <a:pt x="242051" y="0"/>
                      <a:pt x="202825" y="0"/>
                    </a:cubicBezTo>
                    <a:cubicBezTo>
                      <a:pt x="90983" y="0"/>
                      <a:pt x="0" y="90983"/>
                      <a:pt x="0" y="202825"/>
                    </a:cubicBezTo>
                    <a:cubicBezTo>
                      <a:pt x="0" y="314666"/>
                      <a:pt x="90983" y="405649"/>
                      <a:pt x="202825" y="405649"/>
                    </a:cubicBezTo>
                    <a:cubicBezTo>
                      <a:pt x="314666" y="405649"/>
                      <a:pt x="405650" y="314666"/>
                      <a:pt x="405650" y="202825"/>
                    </a:cubicBezTo>
                    <a:cubicBezTo>
                      <a:pt x="405650" y="163287"/>
                      <a:pt x="394209" y="126396"/>
                      <a:pt x="374595" y="95186"/>
                    </a:cubicBezTo>
                    <a:lnTo>
                      <a:pt x="341129" y="128653"/>
                    </a:lnTo>
                    <a:cubicBezTo>
                      <a:pt x="353037" y="150756"/>
                      <a:pt x="359808" y="176051"/>
                      <a:pt x="359808" y="202825"/>
                    </a:cubicBezTo>
                    <a:cubicBezTo>
                      <a:pt x="359808" y="289371"/>
                      <a:pt x="289372" y="359807"/>
                      <a:pt x="202825" y="359807"/>
                    </a:cubicBezTo>
                    <a:cubicBezTo>
                      <a:pt x="116278" y="359807"/>
                      <a:pt x="45842" y="289371"/>
                      <a:pt x="45842" y="202825"/>
                    </a:cubicBezTo>
                    <a:cubicBezTo>
                      <a:pt x="45764" y="116190"/>
                      <a:pt x="116200" y="45764"/>
                      <a:pt x="202825" y="45764"/>
                    </a:cubicBezTo>
                    <a:lnTo>
                      <a:pt x="202825" y="45764"/>
                    </a:lnTo>
                    <a:close/>
                  </a:path>
                </a:pathLst>
              </a:custGeom>
              <a:grpFill/>
              <a:ln w="972" cap="flat">
                <a:noFill/>
                <a:prstDash val="solid"/>
                <a:miter/>
              </a:ln>
            </p:spPr>
            <p:txBody>
              <a:bodyPr rtlCol="0" anchor="ctr"/>
              <a:lstStyle/>
              <a:p>
                <a:endParaRPr lang="zh-CN" altLang="en-US"/>
              </a:p>
            </p:txBody>
          </p:sp>
        </p:grpSp>
      </p:grpSp>
      <p:sp>
        <p:nvSpPr>
          <p:cNvPr id="2" name="文本框 1">
            <a:extLst>
              <a:ext uri="{FF2B5EF4-FFF2-40B4-BE49-F238E27FC236}">
                <a16:creationId xmlns:a16="http://schemas.microsoft.com/office/drawing/2014/main" id="{9282D2AF-01FF-C24A-A621-E8C0FF02B59A}"/>
              </a:ext>
            </a:extLst>
          </p:cNvPr>
          <p:cNvSpPr txBox="1"/>
          <p:nvPr/>
        </p:nvSpPr>
        <p:spPr>
          <a:xfrm>
            <a:off x="685066" y="2619309"/>
            <a:ext cx="4437983" cy="369332"/>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policy evaluation + policy improvement</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53" name="文本框 52">
            <a:extLst>
              <a:ext uri="{FF2B5EF4-FFF2-40B4-BE49-F238E27FC236}">
                <a16:creationId xmlns:a16="http://schemas.microsoft.com/office/drawing/2014/main" id="{3D85C47A-A0EA-A942-81BB-2CA6258050D2}"/>
              </a:ext>
            </a:extLst>
          </p:cNvPr>
          <p:cNvSpPr txBox="1"/>
          <p:nvPr/>
        </p:nvSpPr>
        <p:spPr>
          <a:xfrm>
            <a:off x="5741135" y="2619309"/>
            <a:ext cx="5942330" cy="369332"/>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finding optimal value function + one policy extraction</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4" name="左大括号 3">
            <a:extLst>
              <a:ext uri="{FF2B5EF4-FFF2-40B4-BE49-F238E27FC236}">
                <a16:creationId xmlns:a16="http://schemas.microsoft.com/office/drawing/2014/main" id="{7B2C4D7F-DEC6-C340-9DC0-D6F624CD8A14}"/>
              </a:ext>
            </a:extLst>
          </p:cNvPr>
          <p:cNvSpPr/>
          <p:nvPr/>
        </p:nvSpPr>
        <p:spPr>
          <a:xfrm rot="5400000">
            <a:off x="6931916" y="2301822"/>
            <a:ext cx="854162" cy="2328233"/>
          </a:xfrm>
          <a:prstGeom prst="leftBrace">
            <a:avLst/>
          </a:prstGeom>
          <a:ln w="19050">
            <a:solidFill>
              <a:srgbClr val="42F7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55" name="文本框 54">
            <a:extLst>
              <a:ext uri="{FF2B5EF4-FFF2-40B4-BE49-F238E27FC236}">
                <a16:creationId xmlns:a16="http://schemas.microsoft.com/office/drawing/2014/main" id="{68C2E72E-7B41-744D-8E80-44BD14B406DD}"/>
              </a:ext>
            </a:extLst>
          </p:cNvPr>
          <p:cNvSpPr txBox="1"/>
          <p:nvPr/>
        </p:nvSpPr>
        <p:spPr>
          <a:xfrm>
            <a:off x="7750741" y="3943236"/>
            <a:ext cx="2328234" cy="646331"/>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policy improvement (max operation)</a:t>
            </a:r>
            <a:endParaRPr kumimoji="1" lang="zh-CN" altLang="en-US"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56" name="文本框 55">
                <a:extLst>
                  <a:ext uri="{FF2B5EF4-FFF2-40B4-BE49-F238E27FC236}">
                    <a16:creationId xmlns:a16="http://schemas.microsoft.com/office/drawing/2014/main" id="{AE51E5C4-98E4-A849-B2F8-D995C3E731DF}"/>
                  </a:ext>
                </a:extLst>
              </p:cNvPr>
              <p:cNvSpPr txBox="1"/>
              <p:nvPr/>
            </p:nvSpPr>
            <p:spPr>
              <a:xfrm>
                <a:off x="5295333" y="3943236"/>
                <a:ext cx="2328234" cy="1200329"/>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truncated policy evaluation (reassigning </a:t>
                </a:r>
                <a14:m>
                  <m:oMath xmlns:m="http://schemas.openxmlformats.org/officeDocument/2006/math">
                    <m:r>
                      <a:rPr kumimoji="1" lang="en-US" altLang="zh-CN" b="0" i="1" smtClean="0">
                        <a:solidFill>
                          <a:schemeClr val="bg1"/>
                        </a:solidFill>
                        <a:latin typeface="Cambria Math" panose="02040503050406030204" pitchFamily="18" charset="0"/>
                        <a:cs typeface="Arial" panose="020B0604020202020204" pitchFamily="34" charset="0"/>
                      </a:rPr>
                      <m:t>𝑣</m:t>
                    </m:r>
                    <m:d>
                      <m:dPr>
                        <m:ctrlPr>
                          <a:rPr kumimoji="1" lang="en-US" altLang="zh-CN" b="0" i="1" smtClean="0">
                            <a:solidFill>
                              <a:schemeClr val="bg1"/>
                            </a:solidFill>
                            <a:latin typeface="Cambria Math" panose="02040503050406030204" pitchFamily="18" charset="0"/>
                            <a:cs typeface="Arial" panose="020B0604020202020204" pitchFamily="34" charset="0"/>
                          </a:rPr>
                        </m:ctrlPr>
                      </m:dPr>
                      <m:e>
                        <m:r>
                          <a:rPr kumimoji="1" lang="en-US" altLang="zh-CN" b="0" i="1" smtClean="0">
                            <a:solidFill>
                              <a:schemeClr val="bg1"/>
                            </a:solidFill>
                            <a:latin typeface="Cambria Math" panose="02040503050406030204" pitchFamily="18" charset="0"/>
                            <a:cs typeface="Arial" panose="020B0604020202020204" pitchFamily="34" charset="0"/>
                          </a:rPr>
                          <m:t>𝑠</m:t>
                        </m:r>
                      </m:e>
                    </m:d>
                  </m:oMath>
                </a14:m>
                <a:r>
                  <a:rPr kumimoji="1" lang="en-US" altLang="zh-CN" dirty="0">
                    <a:solidFill>
                      <a:schemeClr val="bg1"/>
                    </a:solidFill>
                    <a:latin typeface="Arial" panose="020B0604020202020204" pitchFamily="34" charset="0"/>
                    <a:cs typeface="Arial" panose="020B0604020202020204" pitchFamily="34" charset="0"/>
                  </a:rPr>
                  <a:t> after just one step)</a:t>
                </a:r>
                <a:endParaRPr kumimoji="1" lang="zh-CN" altLang="en-US" dirty="0">
                  <a:solidFill>
                    <a:schemeClr val="bg1"/>
                  </a:solidFill>
                  <a:latin typeface="Arial" panose="020B0604020202020204" pitchFamily="34" charset="0"/>
                  <a:cs typeface="Arial" panose="020B0604020202020204" pitchFamily="34" charset="0"/>
                </a:endParaRPr>
              </a:p>
            </p:txBody>
          </p:sp>
        </mc:Choice>
        <mc:Fallback xmlns="">
          <p:sp>
            <p:nvSpPr>
              <p:cNvPr id="56" name="文本框 55">
                <a:extLst>
                  <a:ext uri="{FF2B5EF4-FFF2-40B4-BE49-F238E27FC236}">
                    <a16:creationId xmlns:a16="http://schemas.microsoft.com/office/drawing/2014/main" id="{AE51E5C4-98E4-A849-B2F8-D995C3E731DF}"/>
                  </a:ext>
                </a:extLst>
              </p:cNvPr>
              <p:cNvSpPr txBox="1">
                <a:spLocks noRot="1" noChangeAspect="1" noMove="1" noResize="1" noEditPoints="1" noAdjustHandles="1" noChangeArrowheads="1" noChangeShapeType="1" noTextEdit="1"/>
              </p:cNvSpPr>
              <p:nvPr/>
            </p:nvSpPr>
            <p:spPr>
              <a:xfrm>
                <a:off x="5295333" y="3943236"/>
                <a:ext cx="2328234" cy="1200329"/>
              </a:xfrm>
              <a:prstGeom prst="rect">
                <a:avLst/>
              </a:prstGeom>
              <a:blipFill>
                <a:blip r:embed="rId3"/>
                <a:stretch>
                  <a:fillRect l="-2174" t="-1042" b="-6250"/>
                </a:stretch>
              </a:blipFill>
            </p:spPr>
            <p:txBody>
              <a:bodyPr/>
              <a:lstStyle/>
              <a:p>
                <a:r>
                  <a:rPr lang="zh-CN" altLang="en-US">
                    <a:noFill/>
                  </a:rPr>
                  <a:t> </a:t>
                </a:r>
              </a:p>
            </p:txBody>
          </p:sp>
        </mc:Fallback>
      </mc:AlternateContent>
      <p:sp>
        <p:nvSpPr>
          <p:cNvPr id="57" name="文本框 56">
            <a:extLst>
              <a:ext uri="{FF2B5EF4-FFF2-40B4-BE49-F238E27FC236}">
                <a16:creationId xmlns:a16="http://schemas.microsoft.com/office/drawing/2014/main" id="{DABD34C7-B871-8045-9F09-0D0C2ABB897B}"/>
              </a:ext>
            </a:extLst>
          </p:cNvPr>
          <p:cNvSpPr txBox="1"/>
          <p:nvPr/>
        </p:nvSpPr>
        <p:spPr>
          <a:xfrm>
            <a:off x="7369236" y="3105863"/>
            <a:ext cx="1551480" cy="276999"/>
          </a:xfrm>
          <a:prstGeom prst="rect">
            <a:avLst/>
          </a:prstGeom>
          <a:noFill/>
        </p:spPr>
        <p:txBody>
          <a:bodyPr wrap="square" rtlCol="0">
            <a:spAutoFit/>
          </a:bodyPr>
          <a:lstStyle/>
          <a:p>
            <a:r>
              <a:rPr kumimoji="1" lang="en-US" altLang="zh-CN" sz="1200" dirty="0">
                <a:solidFill>
                  <a:schemeClr val="bg1"/>
                </a:solidFill>
                <a:latin typeface="Arial" panose="020B0604020202020204" pitchFamily="34" charset="0"/>
                <a:cs typeface="Arial" panose="020B0604020202020204" pitchFamily="34" charset="0"/>
              </a:rPr>
              <a:t>can also be seen as </a:t>
            </a:r>
            <a:endParaRPr kumimoji="1" lang="zh-CN" altLang="en-US" sz="120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472607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06AD150-CBCA-4993-8F30-2B6F384EF49F}"/>
              </a:ext>
            </a:extLst>
          </p:cNvPr>
          <p:cNvSpPr/>
          <p:nvPr/>
        </p:nvSpPr>
        <p:spPr>
          <a:xfrm>
            <a:off x="0" y="0"/>
            <a:ext cx="12192000" cy="6858000"/>
          </a:xfrm>
          <a:prstGeom prst="rect">
            <a:avLst/>
          </a:prstGeom>
          <a:gradFill>
            <a:gsLst>
              <a:gs pos="37000">
                <a:srgbClr val="112A44"/>
              </a:gs>
              <a:gs pos="93000">
                <a:schemeClr val="tx1">
                  <a:alpha val="67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36E565C6-9E69-45AA-A438-310B29CEC3A2}"/>
              </a:ext>
            </a:extLst>
          </p:cNvPr>
          <p:cNvSpPr/>
          <p:nvPr/>
        </p:nvSpPr>
        <p:spPr>
          <a:xfrm flipV="1">
            <a:off x="0" y="0"/>
            <a:ext cx="12192000" cy="6858000"/>
          </a:xfrm>
          <a:prstGeom prst="rect">
            <a:avLst/>
          </a:prstGeom>
          <a:blipFill dpi="0" rotWithShape="1">
            <a:blip r:embed="rId2">
              <a:alphaModFix amt="5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55BFEE22-8D5E-40E5-A0AF-98B2DCC783D3}"/>
              </a:ext>
            </a:extLst>
          </p:cNvPr>
          <p:cNvSpPr/>
          <p:nvPr/>
        </p:nvSpPr>
        <p:spPr>
          <a:xfrm>
            <a:off x="0" y="270163"/>
            <a:ext cx="12192000" cy="6858000"/>
          </a:xfrm>
          <a:prstGeom prst="rect">
            <a:avLst/>
          </a:prstGeom>
          <a:gradFill flip="none" rotWithShape="1">
            <a:gsLst>
              <a:gs pos="0">
                <a:srgbClr val="1E293A">
                  <a:alpha val="66000"/>
                </a:srgbClr>
              </a:gs>
              <a:gs pos="53000">
                <a:schemeClr val="tx1"/>
              </a:gs>
            </a:gsLst>
            <a:lin ang="15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Freeform 9">
            <a:extLst>
              <a:ext uri="{FF2B5EF4-FFF2-40B4-BE49-F238E27FC236}">
                <a16:creationId xmlns:a16="http://schemas.microsoft.com/office/drawing/2014/main" id="{669BD71E-119E-4EE9-A73C-E1F71C55269C}"/>
              </a:ext>
            </a:extLst>
          </p:cNvPr>
          <p:cNvSpPr>
            <a:spLocks/>
          </p:cNvSpPr>
          <p:nvPr/>
        </p:nvSpPr>
        <p:spPr bwMode="auto">
          <a:xfrm>
            <a:off x="-852215" y="2269651"/>
            <a:ext cx="4186237" cy="3514247"/>
          </a:xfrm>
          <a:custGeom>
            <a:avLst/>
            <a:gdLst>
              <a:gd name="T0" fmla="*/ 54 w 107"/>
              <a:gd name="T1" fmla="*/ 68 h 88"/>
              <a:gd name="T2" fmla="*/ 87 w 107"/>
              <a:gd name="T3" fmla="*/ 35 h 88"/>
              <a:gd name="T4" fmla="*/ 87 w 107"/>
              <a:gd name="T5" fmla="*/ 19 h 88"/>
              <a:gd name="T6" fmla="*/ 107 w 107"/>
              <a:gd name="T7" fmla="*/ 19 h 88"/>
              <a:gd name="T8" fmla="*/ 107 w 107"/>
              <a:gd name="T9" fmla="*/ 37 h 88"/>
              <a:gd name="T10" fmla="*/ 54 w 107"/>
              <a:gd name="T11" fmla="*/ 88 h 88"/>
              <a:gd name="T12" fmla="*/ 54 w 107"/>
              <a:gd name="T13" fmla="*/ 88 h 88"/>
              <a:gd name="T14" fmla="*/ 0 w 107"/>
              <a:gd name="T15" fmla="*/ 37 h 88"/>
              <a:gd name="T16" fmla="*/ 0 w 107"/>
              <a:gd name="T17" fmla="*/ 6 h 88"/>
              <a:gd name="T18" fmla="*/ 5 w 107"/>
              <a:gd name="T19" fmla="*/ 0 h 88"/>
              <a:gd name="T20" fmla="*/ 5 w 107"/>
              <a:gd name="T21" fmla="*/ 0 h 88"/>
              <a:gd name="T22" fmla="*/ 87 w 107"/>
              <a:gd name="T23" fmla="*/ 0 h 88"/>
              <a:gd name="T24" fmla="*/ 87 w 107"/>
              <a:gd name="T25" fmla="*/ 19 h 88"/>
              <a:gd name="T26" fmla="*/ 23 w 107"/>
              <a:gd name="T27" fmla="*/ 19 h 88"/>
              <a:gd name="T28" fmla="*/ 20 w 107"/>
              <a:gd name="T29" fmla="*/ 22 h 88"/>
              <a:gd name="T30" fmla="*/ 20 w 107"/>
              <a:gd name="T31" fmla="*/ 22 h 88"/>
              <a:gd name="T32" fmla="*/ 20 w 107"/>
              <a:gd name="T33" fmla="*/ 35 h 88"/>
              <a:gd name="T34" fmla="*/ 53 w 107"/>
              <a:gd name="T35" fmla="*/ 68 h 88"/>
              <a:gd name="T36" fmla="*/ 54 w 107"/>
              <a:gd name="T3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88">
                <a:moveTo>
                  <a:pt x="54" y="68"/>
                </a:moveTo>
                <a:cubicBezTo>
                  <a:pt x="72" y="68"/>
                  <a:pt x="86" y="53"/>
                  <a:pt x="87" y="35"/>
                </a:cubicBezTo>
                <a:cubicBezTo>
                  <a:pt x="87" y="19"/>
                  <a:pt x="87" y="19"/>
                  <a:pt x="87" y="19"/>
                </a:cubicBezTo>
                <a:cubicBezTo>
                  <a:pt x="107" y="19"/>
                  <a:pt x="107" y="19"/>
                  <a:pt x="107" y="19"/>
                </a:cubicBezTo>
                <a:cubicBezTo>
                  <a:pt x="107" y="37"/>
                  <a:pt x="107" y="37"/>
                  <a:pt x="107" y="37"/>
                </a:cubicBezTo>
                <a:cubicBezTo>
                  <a:pt x="107" y="65"/>
                  <a:pt x="82" y="87"/>
                  <a:pt x="54" y="88"/>
                </a:cubicBezTo>
                <a:cubicBezTo>
                  <a:pt x="54" y="88"/>
                  <a:pt x="54" y="88"/>
                  <a:pt x="54" y="88"/>
                </a:cubicBezTo>
                <a:cubicBezTo>
                  <a:pt x="25" y="88"/>
                  <a:pt x="0" y="65"/>
                  <a:pt x="0" y="37"/>
                </a:cubicBezTo>
                <a:cubicBezTo>
                  <a:pt x="0" y="6"/>
                  <a:pt x="0" y="6"/>
                  <a:pt x="0" y="6"/>
                </a:cubicBezTo>
                <a:cubicBezTo>
                  <a:pt x="0" y="3"/>
                  <a:pt x="2" y="1"/>
                  <a:pt x="5" y="0"/>
                </a:cubicBezTo>
                <a:cubicBezTo>
                  <a:pt x="5" y="0"/>
                  <a:pt x="5" y="0"/>
                  <a:pt x="5" y="0"/>
                </a:cubicBezTo>
                <a:cubicBezTo>
                  <a:pt x="87" y="0"/>
                  <a:pt x="87" y="0"/>
                  <a:pt x="87" y="0"/>
                </a:cubicBezTo>
                <a:cubicBezTo>
                  <a:pt x="87" y="19"/>
                  <a:pt x="87" y="19"/>
                  <a:pt x="87" y="19"/>
                </a:cubicBezTo>
                <a:cubicBezTo>
                  <a:pt x="23" y="19"/>
                  <a:pt x="23" y="19"/>
                  <a:pt x="23" y="19"/>
                </a:cubicBezTo>
                <a:cubicBezTo>
                  <a:pt x="22" y="19"/>
                  <a:pt x="20" y="20"/>
                  <a:pt x="20" y="22"/>
                </a:cubicBezTo>
                <a:cubicBezTo>
                  <a:pt x="20" y="22"/>
                  <a:pt x="20" y="22"/>
                  <a:pt x="20" y="22"/>
                </a:cubicBezTo>
                <a:cubicBezTo>
                  <a:pt x="20" y="35"/>
                  <a:pt x="20" y="35"/>
                  <a:pt x="20" y="35"/>
                </a:cubicBezTo>
                <a:cubicBezTo>
                  <a:pt x="20" y="53"/>
                  <a:pt x="34" y="68"/>
                  <a:pt x="53" y="68"/>
                </a:cubicBezTo>
                <a:cubicBezTo>
                  <a:pt x="53" y="68"/>
                  <a:pt x="53" y="68"/>
                  <a:pt x="54" y="68"/>
                </a:cubicBezTo>
                <a:close/>
              </a:path>
            </a:pathLst>
          </a:custGeom>
          <a:solidFill>
            <a:srgbClr val="FF7C41">
              <a:alpha val="14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内容占位符 2">
            <a:extLst>
              <a:ext uri="{FF2B5EF4-FFF2-40B4-BE49-F238E27FC236}">
                <a16:creationId xmlns:a16="http://schemas.microsoft.com/office/drawing/2014/main" id="{6B25154E-86EE-469C-A36B-217B7D5909E5}"/>
              </a:ext>
            </a:extLst>
          </p:cNvPr>
          <p:cNvSpPr txBox="1">
            <a:spLocks/>
          </p:cNvSpPr>
          <p:nvPr/>
        </p:nvSpPr>
        <p:spPr>
          <a:xfrm>
            <a:off x="4003777" y="3068119"/>
            <a:ext cx="7681403" cy="724333"/>
          </a:xfrm>
          <a:prstGeom prst="rect">
            <a:avLst/>
          </a:prstGeom>
        </p:spPr>
        <p:txBody>
          <a:bodyPr vert="horz" lIns="91440" tIns="45720" rIns="91440" bIns="45720" rtlCol="0">
            <a:noAutofit/>
          </a:bodyPr>
          <a:lstStyle>
            <a:defPPr>
              <a:defRPr lang="zh-CN"/>
            </a:defPPr>
            <a:lvl1pPr indent="0">
              <a:lnSpc>
                <a:spcPct val="120000"/>
              </a:lnSpc>
              <a:spcBef>
                <a:spcPts val="1000"/>
              </a:spcBef>
              <a:buFont typeface="Arial" panose="020B0604020202020204" pitchFamily="34" charset="0"/>
              <a:buNone/>
              <a:defRPr sz="5400">
                <a:solidFill>
                  <a:prstClr val="white"/>
                </a:solidFill>
                <a:latin typeface="Impact" panose="020B0806030902050204" pitchFamily="34" charset="0"/>
                <a:ea typeface="Calibri" charset="0"/>
                <a:cs typeface="Calibri"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800" b="1" dirty="0">
                <a:latin typeface="Times New Roman" panose="02020603050405020304" pitchFamily="18" charset="0"/>
                <a:cs typeface="Times New Roman" panose="02020603050405020304" pitchFamily="18" charset="0"/>
              </a:rPr>
              <a:t>Lecture 3: Model-free Reinforcement Learning</a:t>
            </a:r>
          </a:p>
        </p:txBody>
      </p:sp>
      <p:grpSp>
        <p:nvGrpSpPr>
          <p:cNvPr id="24" name="组 94">
            <a:extLst>
              <a:ext uri="{FF2B5EF4-FFF2-40B4-BE49-F238E27FC236}">
                <a16:creationId xmlns:a16="http://schemas.microsoft.com/office/drawing/2014/main" id="{F5DD82B2-0918-44D5-A777-EFD03F1E454F}"/>
              </a:ext>
            </a:extLst>
          </p:cNvPr>
          <p:cNvGrpSpPr/>
          <p:nvPr/>
        </p:nvGrpSpPr>
        <p:grpSpPr>
          <a:xfrm>
            <a:off x="4106628" y="4062615"/>
            <a:ext cx="2359399" cy="69411"/>
            <a:chOff x="334454" y="967505"/>
            <a:chExt cx="2320019" cy="78378"/>
          </a:xfrm>
        </p:grpSpPr>
        <p:grpSp>
          <p:nvGrpSpPr>
            <p:cNvPr id="25" name="组 95">
              <a:extLst>
                <a:ext uri="{FF2B5EF4-FFF2-40B4-BE49-F238E27FC236}">
                  <a16:creationId xmlns:a16="http://schemas.microsoft.com/office/drawing/2014/main" id="{8B9779E5-1F52-4F35-AEEF-47B1E8BD35CE}"/>
                </a:ext>
              </a:extLst>
            </p:cNvPr>
            <p:cNvGrpSpPr/>
            <p:nvPr/>
          </p:nvGrpSpPr>
          <p:grpSpPr>
            <a:xfrm>
              <a:off x="334454" y="967505"/>
              <a:ext cx="2320019" cy="78378"/>
              <a:chOff x="334454" y="938477"/>
              <a:chExt cx="2320019" cy="78378"/>
            </a:xfrm>
          </p:grpSpPr>
          <p:sp>
            <p:nvSpPr>
              <p:cNvPr id="27" name="平行四边形 26">
                <a:extLst>
                  <a:ext uri="{FF2B5EF4-FFF2-40B4-BE49-F238E27FC236}">
                    <a16:creationId xmlns:a16="http://schemas.microsoft.com/office/drawing/2014/main" id="{039C9FE5-B4CD-4EFE-8679-BBB79A7E0C5F}"/>
                  </a:ext>
                </a:extLst>
              </p:cNvPr>
              <p:cNvSpPr/>
              <p:nvPr/>
            </p:nvSpPr>
            <p:spPr>
              <a:xfrm flipV="1">
                <a:off x="334454" y="938477"/>
                <a:ext cx="1033431" cy="78378"/>
              </a:xfrm>
              <a:prstGeom prst="parallelogram">
                <a:avLst>
                  <a:gd name="adj" fmla="val 163205"/>
                </a:avLst>
              </a:prstGeom>
              <a:solidFill>
                <a:srgbClr val="FD8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28" name="平行四边形 27">
                <a:extLst>
                  <a:ext uri="{FF2B5EF4-FFF2-40B4-BE49-F238E27FC236}">
                    <a16:creationId xmlns:a16="http://schemas.microsoft.com/office/drawing/2014/main" id="{B27AD73F-263B-4D12-8F71-2035FE03DBC9}"/>
                  </a:ext>
                </a:extLst>
              </p:cNvPr>
              <p:cNvSpPr/>
              <p:nvPr/>
            </p:nvSpPr>
            <p:spPr>
              <a:xfrm flipV="1">
                <a:off x="1342038" y="938477"/>
                <a:ext cx="454710" cy="78378"/>
              </a:xfrm>
              <a:prstGeom prst="parallelogram">
                <a:avLst>
                  <a:gd name="adj" fmla="val 163205"/>
                </a:avLst>
              </a:prstGeom>
              <a:solidFill>
                <a:srgbClr val="FD80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29" name="平行四边形 28">
                <a:extLst>
                  <a:ext uri="{FF2B5EF4-FFF2-40B4-BE49-F238E27FC236}">
                    <a16:creationId xmlns:a16="http://schemas.microsoft.com/office/drawing/2014/main" id="{7AC81C67-31F7-4C95-AE0F-323395701A13}"/>
                  </a:ext>
                </a:extLst>
              </p:cNvPr>
              <p:cNvSpPr/>
              <p:nvPr/>
            </p:nvSpPr>
            <p:spPr>
              <a:xfrm flipV="1">
                <a:off x="1770901" y="938477"/>
                <a:ext cx="454710" cy="78378"/>
              </a:xfrm>
              <a:prstGeom prst="parallelogram">
                <a:avLst>
                  <a:gd name="adj" fmla="val 163205"/>
                </a:avLst>
              </a:prstGeom>
              <a:solidFill>
                <a:srgbClr val="FD803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31" name="平行四边形 30">
                <a:extLst>
                  <a:ext uri="{FF2B5EF4-FFF2-40B4-BE49-F238E27FC236}">
                    <a16:creationId xmlns:a16="http://schemas.microsoft.com/office/drawing/2014/main" id="{55CFDD45-B6E5-4602-8037-42CE1A7E48FD}"/>
                  </a:ext>
                </a:extLst>
              </p:cNvPr>
              <p:cNvSpPr/>
              <p:nvPr/>
            </p:nvSpPr>
            <p:spPr>
              <a:xfrm flipV="1">
                <a:off x="2199763" y="938477"/>
                <a:ext cx="454710" cy="78378"/>
              </a:xfrm>
              <a:prstGeom prst="parallelogram">
                <a:avLst>
                  <a:gd name="adj" fmla="val 163205"/>
                </a:avLst>
              </a:prstGeom>
              <a:solidFill>
                <a:srgbClr val="FD803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grpSp>
        <p:sp>
          <p:nvSpPr>
            <p:cNvPr id="26" name="矩形 25">
              <a:extLst>
                <a:ext uri="{FF2B5EF4-FFF2-40B4-BE49-F238E27FC236}">
                  <a16:creationId xmlns:a16="http://schemas.microsoft.com/office/drawing/2014/main" id="{F7B9D8FF-A8AD-4B07-8D3F-498EEB9D95AD}"/>
                </a:ext>
              </a:extLst>
            </p:cNvPr>
            <p:cNvSpPr/>
            <p:nvPr/>
          </p:nvSpPr>
          <p:spPr>
            <a:xfrm>
              <a:off x="336550" y="967505"/>
              <a:ext cx="246617" cy="78378"/>
            </a:xfrm>
            <a:prstGeom prst="rect">
              <a:avLst/>
            </a:prstGeom>
            <a:solidFill>
              <a:srgbClr val="FD8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kumimoji="1" lang="zh-CN" altLang="en-US" sz="1500" kern="0">
                <a:solidFill>
                  <a:srgbClr val="FFFFFF"/>
                </a:solidFill>
                <a:latin typeface="Arial"/>
                <a:ea typeface="黑体" panose="02010609060101010101" pitchFamily="49" charset="-122"/>
                <a:sym typeface="PingFang SC Regular"/>
              </a:endParaRPr>
            </a:p>
          </p:txBody>
        </p:sp>
      </p:grpSp>
    </p:spTree>
    <p:extLst>
      <p:ext uri="{BB962C8B-B14F-4D97-AF65-F5344CB8AC3E}">
        <p14:creationId xmlns:p14="http://schemas.microsoft.com/office/powerpoint/2010/main" val="3596804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182699" y="486096"/>
            <a:ext cx="3826690"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Learning by Interaction</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535520"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051359"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 name="文本框 1">
            <a:extLst>
              <a:ext uri="{FF2B5EF4-FFF2-40B4-BE49-F238E27FC236}">
                <a16:creationId xmlns:a16="http://schemas.microsoft.com/office/drawing/2014/main" id="{9282D2AF-01FF-C24A-A621-E8C0FF02B59A}"/>
              </a:ext>
            </a:extLst>
          </p:cNvPr>
          <p:cNvSpPr txBox="1"/>
          <p:nvPr/>
        </p:nvSpPr>
        <p:spPr>
          <a:xfrm>
            <a:off x="685066" y="1464277"/>
            <a:ext cx="9518300" cy="1754326"/>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In many real world problems, we may not know the MDP model or it is just too big to use</a:t>
            </a:r>
          </a:p>
          <a:p>
            <a:endParaRPr kumimoji="1" lang="en-US" altLang="zh-CN"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Games</a:t>
            </a:r>
          </a:p>
          <a:p>
            <a:pPr marL="742950" lvl="1"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Robot control</a:t>
            </a:r>
          </a:p>
          <a:p>
            <a:pPr marL="742950" lvl="1"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Helicopter</a:t>
            </a:r>
          </a:p>
          <a:p>
            <a:pPr marL="742950" lvl="1"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Portfolio management</a:t>
            </a:r>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EEC4F6A3-8BA0-0F4A-8DBC-9D585F0DC5AB}"/>
                  </a:ext>
                </a:extLst>
              </p:cNvPr>
              <p:cNvSpPr txBox="1"/>
              <p:nvPr/>
            </p:nvSpPr>
            <p:spPr>
              <a:xfrm>
                <a:off x="685065" y="3489158"/>
                <a:ext cx="9819383" cy="957634"/>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Model-free RL can solve the problems by letting the agent interact with the environment and collecting trajectories/episodes:</a:t>
                </a:r>
              </a:p>
              <a:p>
                <a:pPr/>
                <a14:m>
                  <m:oMathPara xmlns:m="http://schemas.openxmlformats.org/officeDocument/2006/math">
                    <m:oMathParaPr>
                      <m:jc m:val="centerGroup"/>
                    </m:oMathParaPr>
                    <m:oMath xmlns:m="http://schemas.openxmlformats.org/officeDocument/2006/math">
                      <m:d>
                        <m:dPr>
                          <m:begChr m:val="{"/>
                          <m:endChr m:val="}"/>
                          <m:ctrlPr>
                            <a:rPr kumimoji="1" lang="en-US" altLang="zh-CN" i="1" smtClean="0">
                              <a:solidFill>
                                <a:schemeClr val="bg1"/>
                              </a:solidFill>
                              <a:latin typeface="Cambria Math" panose="02040503050406030204" pitchFamily="18" charset="0"/>
                              <a:cs typeface="Arial" panose="020B0604020202020204" pitchFamily="34" charset="0"/>
                            </a:rPr>
                          </m:ctrlPr>
                        </m:dPr>
                        <m:e>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𝑆</m:t>
                              </m:r>
                            </m:e>
                            <m:sub>
                              <m:r>
                                <a:rPr kumimoji="1" lang="en-US" altLang="zh-CN" b="0" i="1" smtClean="0">
                                  <a:solidFill>
                                    <a:schemeClr val="bg1"/>
                                  </a:solidFill>
                                  <a:latin typeface="Cambria Math" panose="02040503050406030204" pitchFamily="18" charset="0"/>
                                  <a:cs typeface="Arial" panose="020B0604020202020204" pitchFamily="34" charset="0"/>
                                </a:rPr>
                                <m:t>1</m:t>
                              </m:r>
                            </m:sub>
                          </m:sSub>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𝐴</m:t>
                              </m:r>
                            </m:e>
                            <m:sub>
                              <m:r>
                                <a:rPr kumimoji="1" lang="en-US" altLang="zh-CN" b="0" i="1" smtClean="0">
                                  <a:solidFill>
                                    <a:schemeClr val="bg1"/>
                                  </a:solidFill>
                                  <a:latin typeface="Cambria Math" panose="02040503050406030204" pitchFamily="18" charset="0"/>
                                  <a:cs typeface="Arial" panose="020B0604020202020204" pitchFamily="34" charset="0"/>
                                </a:rPr>
                                <m:t>1</m:t>
                              </m:r>
                            </m:sub>
                          </m:sSub>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𝑅</m:t>
                              </m:r>
                            </m:e>
                            <m:sub>
                              <m:r>
                                <a:rPr kumimoji="1" lang="en-US" altLang="zh-CN" b="0" i="1" smtClean="0">
                                  <a:solidFill>
                                    <a:schemeClr val="bg1"/>
                                  </a:solidFill>
                                  <a:latin typeface="Cambria Math" panose="02040503050406030204" pitchFamily="18" charset="0"/>
                                  <a:cs typeface="Arial" panose="020B0604020202020204" pitchFamily="34" charset="0"/>
                                </a:rPr>
                                <m:t>1</m:t>
                              </m:r>
                            </m:sub>
                          </m:sSub>
                          <m:r>
                            <a:rPr kumimoji="1" lang="en-US" altLang="zh-CN" b="0" i="1" smtClean="0">
                              <a:solidFill>
                                <a:schemeClr val="bg1"/>
                              </a:solidFill>
                              <a:latin typeface="Cambria Math" panose="02040503050406030204" pitchFamily="18" charset="0"/>
                              <a:cs typeface="Arial" panose="020B0604020202020204" pitchFamily="34" charset="0"/>
                            </a:rPr>
                            <m:t>, </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𝑆</m:t>
                              </m:r>
                            </m:e>
                            <m:sub>
                              <m:r>
                                <a:rPr kumimoji="1" lang="en-US" altLang="zh-CN" b="0" i="1" smtClean="0">
                                  <a:solidFill>
                                    <a:schemeClr val="bg1"/>
                                  </a:solidFill>
                                  <a:latin typeface="Cambria Math" panose="02040503050406030204" pitchFamily="18" charset="0"/>
                                  <a:cs typeface="Arial" panose="020B0604020202020204" pitchFamily="34" charset="0"/>
                                </a:rPr>
                                <m:t>2</m:t>
                              </m:r>
                            </m:sub>
                          </m:sSub>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𝐴</m:t>
                              </m:r>
                            </m:e>
                            <m:sub>
                              <m:r>
                                <a:rPr kumimoji="1" lang="en-US" altLang="zh-CN" b="0" i="1" smtClean="0">
                                  <a:solidFill>
                                    <a:schemeClr val="bg1"/>
                                  </a:solidFill>
                                  <a:latin typeface="Cambria Math" panose="02040503050406030204" pitchFamily="18" charset="0"/>
                                  <a:cs typeface="Arial" panose="020B0604020202020204" pitchFamily="34" charset="0"/>
                                </a:rPr>
                                <m:t>2</m:t>
                              </m:r>
                            </m:sub>
                          </m:sSub>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𝑅</m:t>
                              </m:r>
                            </m:e>
                            <m:sub>
                              <m:r>
                                <a:rPr kumimoji="1" lang="en-US" altLang="zh-CN" b="0" i="1" smtClean="0">
                                  <a:solidFill>
                                    <a:schemeClr val="bg1"/>
                                  </a:solidFill>
                                  <a:latin typeface="Cambria Math" panose="02040503050406030204" pitchFamily="18" charset="0"/>
                                  <a:cs typeface="Arial" panose="020B0604020202020204" pitchFamily="34" charset="0"/>
                                </a:rPr>
                                <m:t>2</m:t>
                              </m:r>
                            </m:sub>
                          </m:sSub>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𝑆</m:t>
                              </m:r>
                            </m:e>
                            <m:sub>
                              <m:r>
                                <a:rPr kumimoji="1" lang="en-US" altLang="zh-CN" b="0" i="1" smtClean="0">
                                  <a:solidFill>
                                    <a:schemeClr val="bg1"/>
                                  </a:solidFill>
                                  <a:latin typeface="Cambria Math" panose="02040503050406030204" pitchFamily="18" charset="0"/>
                                  <a:cs typeface="Arial" panose="020B0604020202020204" pitchFamily="34" charset="0"/>
                                </a:rPr>
                                <m:t>𝑇</m:t>
                              </m:r>
                            </m:sub>
                          </m:sSub>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𝐴</m:t>
                              </m:r>
                            </m:e>
                            <m:sub>
                              <m:r>
                                <a:rPr kumimoji="1" lang="en-US" altLang="zh-CN" b="0" i="1" smtClean="0">
                                  <a:solidFill>
                                    <a:schemeClr val="bg1"/>
                                  </a:solidFill>
                                  <a:latin typeface="Cambria Math" panose="02040503050406030204" pitchFamily="18" charset="0"/>
                                  <a:cs typeface="Arial" panose="020B0604020202020204" pitchFamily="34" charset="0"/>
                                </a:rPr>
                                <m:t>𝑇</m:t>
                              </m:r>
                            </m:sub>
                          </m:sSub>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𝑅</m:t>
                              </m:r>
                            </m:e>
                            <m:sub>
                              <m:r>
                                <a:rPr kumimoji="1" lang="en-US" altLang="zh-CN" b="0" i="1" smtClean="0">
                                  <a:solidFill>
                                    <a:schemeClr val="bg1"/>
                                  </a:solidFill>
                                  <a:latin typeface="Cambria Math" panose="02040503050406030204" pitchFamily="18" charset="0"/>
                                  <a:cs typeface="Arial" panose="020B0604020202020204" pitchFamily="34" charset="0"/>
                                </a:rPr>
                                <m:t>𝑇</m:t>
                              </m:r>
                            </m:sub>
                          </m:sSub>
                        </m:e>
                      </m:d>
                    </m:oMath>
                  </m:oMathPara>
                </a14:m>
                <a:endParaRPr kumimoji="1" lang="en-US" altLang="zh-CN" dirty="0">
                  <a:solidFill>
                    <a:schemeClr val="bg1"/>
                  </a:solidFill>
                  <a:latin typeface="Arial" panose="020B0604020202020204" pitchFamily="34" charset="0"/>
                  <a:cs typeface="Arial" panose="020B0604020202020204" pitchFamily="34" charset="0"/>
                </a:endParaRPr>
              </a:p>
            </p:txBody>
          </p:sp>
        </mc:Choice>
        <mc:Fallback xmlns="">
          <p:sp>
            <p:nvSpPr>
              <p:cNvPr id="37" name="文本框 36">
                <a:extLst>
                  <a:ext uri="{FF2B5EF4-FFF2-40B4-BE49-F238E27FC236}">
                    <a16:creationId xmlns:a16="http://schemas.microsoft.com/office/drawing/2014/main" id="{EEC4F6A3-8BA0-0F4A-8DBC-9D585F0DC5AB}"/>
                  </a:ext>
                </a:extLst>
              </p:cNvPr>
              <p:cNvSpPr txBox="1">
                <a:spLocks noRot="1" noChangeAspect="1" noMove="1" noResize="1" noEditPoints="1" noAdjustHandles="1" noChangeArrowheads="1" noChangeShapeType="1" noTextEdit="1"/>
              </p:cNvSpPr>
              <p:nvPr/>
            </p:nvSpPr>
            <p:spPr>
              <a:xfrm>
                <a:off x="685065" y="3489158"/>
                <a:ext cx="9819383" cy="957634"/>
              </a:xfrm>
              <a:prstGeom prst="rect">
                <a:avLst/>
              </a:prstGeom>
              <a:blipFill>
                <a:blip r:embed="rId3"/>
                <a:stretch>
                  <a:fillRect l="-517" t="-2632"/>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82850DA9-BDF9-0F45-9249-18EB0976C253}"/>
              </a:ext>
            </a:extLst>
          </p:cNvPr>
          <p:cNvSpPr/>
          <p:nvPr/>
        </p:nvSpPr>
        <p:spPr>
          <a:xfrm>
            <a:off x="685065" y="4932058"/>
            <a:ext cx="4799563" cy="923330"/>
          </a:xfrm>
          <a:prstGeom prst="rect">
            <a:avLst/>
          </a:prstGeom>
        </p:spPr>
        <p:txBody>
          <a:bodyPr wrap="square">
            <a:spAutoFit/>
          </a:bodyPr>
          <a:lstStyle/>
          <a:p>
            <a:r>
              <a:rPr lang="en" altLang="zh-CN" dirty="0">
                <a:solidFill>
                  <a:schemeClr val="bg1"/>
                </a:solidFill>
                <a:latin typeface="Helvetica" pitchFamily="2" charset="0"/>
              </a:rPr>
              <a:t>Two methods:</a:t>
            </a:r>
          </a:p>
          <a:p>
            <a:pPr lvl="1"/>
            <a:r>
              <a:rPr lang="en" altLang="zh-CN" dirty="0">
                <a:solidFill>
                  <a:srgbClr val="42F7FF"/>
                </a:solidFill>
                <a:latin typeface="Helvetica" pitchFamily="2" charset="0"/>
              </a:rPr>
              <a:t>1. Monte Carlo method</a:t>
            </a:r>
          </a:p>
          <a:p>
            <a:pPr lvl="1"/>
            <a:r>
              <a:rPr lang="en" altLang="zh-CN" dirty="0">
                <a:solidFill>
                  <a:srgbClr val="42F7FF"/>
                </a:solidFill>
                <a:latin typeface="Helvetica" pitchFamily="2" charset="0"/>
              </a:rPr>
              <a:t>2. Temporal Difference (TD) learning</a:t>
            </a:r>
            <a:endParaRPr lang="en" altLang="zh-CN" dirty="0">
              <a:solidFill>
                <a:srgbClr val="42F7FF"/>
              </a:solidFill>
              <a:effectLst/>
              <a:latin typeface="Helvetica" pitchFamily="2" charset="0"/>
            </a:endParaRPr>
          </a:p>
        </p:txBody>
      </p:sp>
    </p:spTree>
    <p:extLst>
      <p:ext uri="{BB962C8B-B14F-4D97-AF65-F5344CB8AC3E}">
        <p14:creationId xmlns:p14="http://schemas.microsoft.com/office/powerpoint/2010/main" val="10462568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3604824" y="486096"/>
            <a:ext cx="4982454"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Monte Carlo Policy Evaluation</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078320"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508559"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282D2AF-01FF-C24A-A621-E8C0FF02B59A}"/>
                  </a:ext>
                </a:extLst>
              </p:cNvPr>
              <p:cNvSpPr txBox="1"/>
              <p:nvPr/>
            </p:nvSpPr>
            <p:spPr>
              <a:xfrm>
                <a:off x="517886" y="1300030"/>
                <a:ext cx="11589409" cy="4513800"/>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Recall:</a:t>
                </a:r>
              </a:p>
              <a:p>
                <a:pPr marL="285750" indent="-285750">
                  <a:buFont typeface="Arial" panose="020B0604020202020204" pitchFamily="34" charset="0"/>
                  <a:buChar char="•"/>
                </a:pPr>
                <a:r>
                  <a:rPr kumimoji="1" lang="en-US" altLang="zh-CN" sz="1600" dirty="0">
                    <a:solidFill>
                      <a:schemeClr val="bg1"/>
                    </a:solidFill>
                    <a:latin typeface="Arial" panose="020B0604020202020204" pitchFamily="34" charset="0"/>
                    <a:cs typeface="Arial" panose="020B0604020202020204" pitchFamily="34" charset="0"/>
                  </a:rPr>
                  <a:t>Agent interacts with the environment to collect many trajectories </a:t>
                </a:r>
                <a14:m>
                  <m:oMath xmlns:m="http://schemas.openxmlformats.org/officeDocument/2006/math">
                    <m:r>
                      <a:rPr kumimoji="1" lang="en-US" altLang="zh-CN" sz="1600" b="0" i="1" smtClean="0">
                        <a:solidFill>
                          <a:schemeClr val="bg1"/>
                        </a:solidFill>
                        <a:latin typeface="Cambria Math" panose="02040503050406030204" pitchFamily="18" charset="0"/>
                        <a:cs typeface="Arial" panose="020B0604020202020204" pitchFamily="34" charset="0"/>
                      </a:rPr>
                      <m:t>𝜏</m:t>
                    </m:r>
                    <m:r>
                      <a:rPr kumimoji="1" lang="en-US" altLang="zh-CN" sz="1600" b="0" i="1" smtClean="0">
                        <a:solidFill>
                          <a:schemeClr val="bg1"/>
                        </a:solidFill>
                        <a:latin typeface="Cambria Math" panose="02040503050406030204" pitchFamily="18" charset="0"/>
                        <a:cs typeface="Arial" panose="020B0604020202020204" pitchFamily="34" charset="0"/>
                      </a:rPr>
                      <m:t>:</m:t>
                    </m:r>
                    <m:d>
                      <m:dPr>
                        <m:begChr m:val="{"/>
                        <m:endChr m:val="}"/>
                        <m:ctrlPr>
                          <a:rPr kumimoji="1" lang="en-US" altLang="zh-CN" sz="1600" i="1">
                            <a:solidFill>
                              <a:schemeClr val="bg1"/>
                            </a:solidFill>
                            <a:latin typeface="Cambria Math" panose="02040503050406030204" pitchFamily="18" charset="0"/>
                            <a:cs typeface="Arial" panose="020B0604020202020204" pitchFamily="34" charset="0"/>
                          </a:rPr>
                        </m:ctrlPr>
                      </m:dPr>
                      <m:e>
                        <m:sSub>
                          <m:sSubPr>
                            <m:ctrlPr>
                              <a:rPr kumimoji="1" lang="en-US" altLang="zh-CN" sz="1600" i="1">
                                <a:solidFill>
                                  <a:schemeClr val="bg1"/>
                                </a:solidFill>
                                <a:latin typeface="Cambria Math" panose="02040503050406030204" pitchFamily="18" charset="0"/>
                                <a:cs typeface="Arial" panose="020B0604020202020204" pitchFamily="34" charset="0"/>
                              </a:rPr>
                            </m:ctrlPr>
                          </m:sSubPr>
                          <m:e>
                            <m:r>
                              <a:rPr kumimoji="1" lang="en-US" altLang="zh-CN" sz="1600" i="1">
                                <a:solidFill>
                                  <a:schemeClr val="bg1"/>
                                </a:solidFill>
                                <a:latin typeface="Cambria Math" panose="02040503050406030204" pitchFamily="18" charset="0"/>
                                <a:cs typeface="Arial" panose="020B0604020202020204" pitchFamily="34" charset="0"/>
                              </a:rPr>
                              <m:t>𝑆</m:t>
                            </m:r>
                          </m:e>
                          <m:sub>
                            <m:r>
                              <a:rPr kumimoji="1" lang="en-US" altLang="zh-CN" sz="1600" i="1">
                                <a:solidFill>
                                  <a:schemeClr val="bg1"/>
                                </a:solidFill>
                                <a:latin typeface="Cambria Math" panose="02040503050406030204" pitchFamily="18" charset="0"/>
                                <a:cs typeface="Arial" panose="020B0604020202020204" pitchFamily="34" charset="0"/>
                              </a:rPr>
                              <m:t>1</m:t>
                            </m:r>
                          </m:sub>
                        </m:sSub>
                        <m:r>
                          <a:rPr kumimoji="1" lang="en-US" altLang="zh-CN" sz="1600" i="1">
                            <a:solidFill>
                              <a:schemeClr val="bg1"/>
                            </a:solidFill>
                            <a:latin typeface="Cambria Math" panose="02040503050406030204" pitchFamily="18" charset="0"/>
                            <a:cs typeface="Arial" panose="020B0604020202020204" pitchFamily="34" charset="0"/>
                          </a:rPr>
                          <m:t>,</m:t>
                        </m:r>
                        <m:sSub>
                          <m:sSubPr>
                            <m:ctrlPr>
                              <a:rPr kumimoji="1" lang="en-US" altLang="zh-CN" sz="1600" i="1">
                                <a:solidFill>
                                  <a:schemeClr val="bg1"/>
                                </a:solidFill>
                                <a:latin typeface="Cambria Math" panose="02040503050406030204" pitchFamily="18" charset="0"/>
                                <a:cs typeface="Arial" panose="020B0604020202020204" pitchFamily="34" charset="0"/>
                              </a:rPr>
                            </m:ctrlPr>
                          </m:sSubPr>
                          <m:e>
                            <m:r>
                              <a:rPr kumimoji="1" lang="en-US" altLang="zh-CN" sz="1600" i="1">
                                <a:solidFill>
                                  <a:schemeClr val="bg1"/>
                                </a:solidFill>
                                <a:latin typeface="Cambria Math" panose="02040503050406030204" pitchFamily="18" charset="0"/>
                                <a:cs typeface="Arial" panose="020B0604020202020204" pitchFamily="34" charset="0"/>
                              </a:rPr>
                              <m:t>𝐴</m:t>
                            </m:r>
                          </m:e>
                          <m:sub>
                            <m:r>
                              <a:rPr kumimoji="1" lang="en-US" altLang="zh-CN" sz="1600" i="1">
                                <a:solidFill>
                                  <a:schemeClr val="bg1"/>
                                </a:solidFill>
                                <a:latin typeface="Cambria Math" panose="02040503050406030204" pitchFamily="18" charset="0"/>
                                <a:cs typeface="Arial" panose="020B0604020202020204" pitchFamily="34" charset="0"/>
                              </a:rPr>
                              <m:t>1</m:t>
                            </m:r>
                          </m:sub>
                        </m:sSub>
                        <m:r>
                          <a:rPr kumimoji="1" lang="en-US" altLang="zh-CN" sz="1600" i="1">
                            <a:solidFill>
                              <a:schemeClr val="bg1"/>
                            </a:solidFill>
                            <a:latin typeface="Cambria Math" panose="02040503050406030204" pitchFamily="18" charset="0"/>
                            <a:cs typeface="Arial" panose="020B0604020202020204" pitchFamily="34" charset="0"/>
                          </a:rPr>
                          <m:t>,</m:t>
                        </m:r>
                        <m:sSub>
                          <m:sSubPr>
                            <m:ctrlPr>
                              <a:rPr kumimoji="1" lang="en-US" altLang="zh-CN" sz="1600" i="1">
                                <a:solidFill>
                                  <a:schemeClr val="bg1"/>
                                </a:solidFill>
                                <a:latin typeface="Cambria Math" panose="02040503050406030204" pitchFamily="18" charset="0"/>
                                <a:cs typeface="Arial" panose="020B0604020202020204" pitchFamily="34" charset="0"/>
                              </a:rPr>
                            </m:ctrlPr>
                          </m:sSubPr>
                          <m:e>
                            <m:r>
                              <a:rPr kumimoji="1" lang="en-US" altLang="zh-CN" sz="1600" i="1">
                                <a:solidFill>
                                  <a:schemeClr val="bg1"/>
                                </a:solidFill>
                                <a:latin typeface="Cambria Math" panose="02040503050406030204" pitchFamily="18" charset="0"/>
                                <a:cs typeface="Arial" panose="020B0604020202020204" pitchFamily="34" charset="0"/>
                              </a:rPr>
                              <m:t>𝑅</m:t>
                            </m:r>
                          </m:e>
                          <m:sub>
                            <m:r>
                              <a:rPr kumimoji="1" lang="en-US" altLang="zh-CN" sz="1600" i="1">
                                <a:solidFill>
                                  <a:schemeClr val="bg1"/>
                                </a:solidFill>
                                <a:latin typeface="Cambria Math" panose="02040503050406030204" pitchFamily="18" charset="0"/>
                                <a:cs typeface="Arial" panose="020B0604020202020204" pitchFamily="34" charset="0"/>
                              </a:rPr>
                              <m:t>1</m:t>
                            </m:r>
                          </m:sub>
                        </m:sSub>
                        <m:r>
                          <a:rPr kumimoji="1" lang="en-US" altLang="zh-CN" sz="1600" i="1">
                            <a:solidFill>
                              <a:schemeClr val="bg1"/>
                            </a:solidFill>
                            <a:latin typeface="Cambria Math" panose="02040503050406030204" pitchFamily="18" charset="0"/>
                            <a:cs typeface="Arial" panose="020B0604020202020204" pitchFamily="34" charset="0"/>
                          </a:rPr>
                          <m:t>, </m:t>
                        </m:r>
                        <m:sSub>
                          <m:sSubPr>
                            <m:ctrlPr>
                              <a:rPr kumimoji="1" lang="en-US" altLang="zh-CN" sz="1600" i="1">
                                <a:solidFill>
                                  <a:schemeClr val="bg1"/>
                                </a:solidFill>
                                <a:latin typeface="Cambria Math" panose="02040503050406030204" pitchFamily="18" charset="0"/>
                                <a:cs typeface="Arial" panose="020B0604020202020204" pitchFamily="34" charset="0"/>
                              </a:rPr>
                            </m:ctrlPr>
                          </m:sSubPr>
                          <m:e>
                            <m:r>
                              <a:rPr kumimoji="1" lang="en-US" altLang="zh-CN" sz="1600" i="1">
                                <a:solidFill>
                                  <a:schemeClr val="bg1"/>
                                </a:solidFill>
                                <a:latin typeface="Cambria Math" panose="02040503050406030204" pitchFamily="18" charset="0"/>
                                <a:cs typeface="Arial" panose="020B0604020202020204" pitchFamily="34" charset="0"/>
                              </a:rPr>
                              <m:t>𝑆</m:t>
                            </m:r>
                          </m:e>
                          <m:sub>
                            <m:r>
                              <a:rPr kumimoji="1" lang="en-US" altLang="zh-CN" sz="1600" i="1">
                                <a:solidFill>
                                  <a:schemeClr val="bg1"/>
                                </a:solidFill>
                                <a:latin typeface="Cambria Math" panose="02040503050406030204" pitchFamily="18" charset="0"/>
                                <a:cs typeface="Arial" panose="020B0604020202020204" pitchFamily="34" charset="0"/>
                              </a:rPr>
                              <m:t>2</m:t>
                            </m:r>
                          </m:sub>
                        </m:sSub>
                        <m:r>
                          <a:rPr kumimoji="1" lang="en-US" altLang="zh-CN" sz="1600" i="1">
                            <a:solidFill>
                              <a:schemeClr val="bg1"/>
                            </a:solidFill>
                            <a:latin typeface="Cambria Math" panose="02040503050406030204" pitchFamily="18" charset="0"/>
                            <a:cs typeface="Arial" panose="020B0604020202020204" pitchFamily="34" charset="0"/>
                          </a:rPr>
                          <m:t>,</m:t>
                        </m:r>
                        <m:sSub>
                          <m:sSubPr>
                            <m:ctrlPr>
                              <a:rPr kumimoji="1" lang="en-US" altLang="zh-CN" sz="1600" i="1">
                                <a:solidFill>
                                  <a:schemeClr val="bg1"/>
                                </a:solidFill>
                                <a:latin typeface="Cambria Math" panose="02040503050406030204" pitchFamily="18" charset="0"/>
                                <a:cs typeface="Arial" panose="020B0604020202020204" pitchFamily="34" charset="0"/>
                              </a:rPr>
                            </m:ctrlPr>
                          </m:sSubPr>
                          <m:e>
                            <m:r>
                              <a:rPr kumimoji="1" lang="en-US" altLang="zh-CN" sz="1600" i="1">
                                <a:solidFill>
                                  <a:schemeClr val="bg1"/>
                                </a:solidFill>
                                <a:latin typeface="Cambria Math" panose="02040503050406030204" pitchFamily="18" charset="0"/>
                                <a:cs typeface="Arial" panose="020B0604020202020204" pitchFamily="34" charset="0"/>
                              </a:rPr>
                              <m:t>𝐴</m:t>
                            </m:r>
                          </m:e>
                          <m:sub>
                            <m:r>
                              <a:rPr kumimoji="1" lang="en-US" altLang="zh-CN" sz="1600" i="1">
                                <a:solidFill>
                                  <a:schemeClr val="bg1"/>
                                </a:solidFill>
                                <a:latin typeface="Cambria Math" panose="02040503050406030204" pitchFamily="18" charset="0"/>
                                <a:cs typeface="Arial" panose="020B0604020202020204" pitchFamily="34" charset="0"/>
                              </a:rPr>
                              <m:t>2</m:t>
                            </m:r>
                          </m:sub>
                        </m:sSub>
                        <m:r>
                          <a:rPr kumimoji="1" lang="en-US" altLang="zh-CN" sz="1600" i="1">
                            <a:solidFill>
                              <a:schemeClr val="bg1"/>
                            </a:solidFill>
                            <a:latin typeface="Cambria Math" panose="02040503050406030204" pitchFamily="18" charset="0"/>
                            <a:cs typeface="Arial" panose="020B0604020202020204" pitchFamily="34" charset="0"/>
                          </a:rPr>
                          <m:t>,</m:t>
                        </m:r>
                        <m:sSub>
                          <m:sSubPr>
                            <m:ctrlPr>
                              <a:rPr kumimoji="1" lang="en-US" altLang="zh-CN" sz="1600" i="1">
                                <a:solidFill>
                                  <a:schemeClr val="bg1"/>
                                </a:solidFill>
                                <a:latin typeface="Cambria Math" panose="02040503050406030204" pitchFamily="18" charset="0"/>
                                <a:cs typeface="Arial" panose="020B0604020202020204" pitchFamily="34" charset="0"/>
                              </a:rPr>
                            </m:ctrlPr>
                          </m:sSubPr>
                          <m:e>
                            <m:r>
                              <a:rPr kumimoji="1" lang="en-US" altLang="zh-CN" sz="1600" i="1">
                                <a:solidFill>
                                  <a:schemeClr val="bg1"/>
                                </a:solidFill>
                                <a:latin typeface="Cambria Math" panose="02040503050406030204" pitchFamily="18" charset="0"/>
                                <a:cs typeface="Arial" panose="020B0604020202020204" pitchFamily="34" charset="0"/>
                              </a:rPr>
                              <m:t>𝑅</m:t>
                            </m:r>
                          </m:e>
                          <m:sub>
                            <m:r>
                              <a:rPr kumimoji="1" lang="en-US" altLang="zh-CN" sz="1600" i="1">
                                <a:solidFill>
                                  <a:schemeClr val="bg1"/>
                                </a:solidFill>
                                <a:latin typeface="Cambria Math" panose="02040503050406030204" pitchFamily="18" charset="0"/>
                                <a:cs typeface="Arial" panose="020B0604020202020204" pitchFamily="34" charset="0"/>
                              </a:rPr>
                              <m:t>2</m:t>
                            </m:r>
                          </m:sub>
                        </m:sSub>
                        <m:r>
                          <a:rPr kumimoji="1" lang="en-US" altLang="zh-CN" sz="1600" i="1">
                            <a:solidFill>
                              <a:schemeClr val="bg1"/>
                            </a:solidFill>
                            <a:latin typeface="Cambria Math" panose="02040503050406030204" pitchFamily="18" charset="0"/>
                            <a:cs typeface="Arial" panose="020B0604020202020204" pitchFamily="34" charset="0"/>
                          </a:rPr>
                          <m:t>,…,</m:t>
                        </m:r>
                        <m:sSub>
                          <m:sSubPr>
                            <m:ctrlPr>
                              <a:rPr kumimoji="1" lang="en-US" altLang="zh-CN" sz="1600" i="1">
                                <a:solidFill>
                                  <a:schemeClr val="bg1"/>
                                </a:solidFill>
                                <a:latin typeface="Cambria Math" panose="02040503050406030204" pitchFamily="18" charset="0"/>
                                <a:cs typeface="Arial" panose="020B0604020202020204" pitchFamily="34" charset="0"/>
                              </a:rPr>
                            </m:ctrlPr>
                          </m:sSubPr>
                          <m:e>
                            <m:r>
                              <a:rPr kumimoji="1" lang="en-US" altLang="zh-CN" sz="1600" i="1">
                                <a:solidFill>
                                  <a:schemeClr val="bg1"/>
                                </a:solidFill>
                                <a:latin typeface="Cambria Math" panose="02040503050406030204" pitchFamily="18" charset="0"/>
                                <a:cs typeface="Arial" panose="020B0604020202020204" pitchFamily="34" charset="0"/>
                              </a:rPr>
                              <m:t>𝑆</m:t>
                            </m:r>
                          </m:e>
                          <m:sub>
                            <m:r>
                              <a:rPr kumimoji="1" lang="en-US" altLang="zh-CN" sz="1600" i="1">
                                <a:solidFill>
                                  <a:schemeClr val="bg1"/>
                                </a:solidFill>
                                <a:latin typeface="Cambria Math" panose="02040503050406030204" pitchFamily="18" charset="0"/>
                                <a:cs typeface="Arial" panose="020B0604020202020204" pitchFamily="34" charset="0"/>
                              </a:rPr>
                              <m:t>𝑇</m:t>
                            </m:r>
                          </m:sub>
                        </m:sSub>
                        <m:sSub>
                          <m:sSubPr>
                            <m:ctrlPr>
                              <a:rPr kumimoji="1" lang="en-US" altLang="zh-CN" sz="1600" i="1">
                                <a:solidFill>
                                  <a:schemeClr val="bg1"/>
                                </a:solidFill>
                                <a:latin typeface="Cambria Math" panose="02040503050406030204" pitchFamily="18" charset="0"/>
                                <a:cs typeface="Arial" panose="020B0604020202020204" pitchFamily="34" charset="0"/>
                              </a:rPr>
                            </m:ctrlPr>
                          </m:sSubPr>
                          <m:e>
                            <m:r>
                              <a:rPr kumimoji="1" lang="en-US" altLang="zh-CN" sz="1600" b="0" i="1" smtClean="0">
                                <a:solidFill>
                                  <a:schemeClr val="bg1"/>
                                </a:solidFill>
                                <a:latin typeface="Cambria Math" panose="02040503050406030204" pitchFamily="18" charset="0"/>
                                <a:cs typeface="Arial" panose="020B0604020202020204" pitchFamily="34" charset="0"/>
                              </a:rPr>
                              <m:t>,</m:t>
                            </m:r>
                            <m:r>
                              <a:rPr kumimoji="1" lang="en-US" altLang="zh-CN" sz="1600" i="1">
                                <a:solidFill>
                                  <a:schemeClr val="bg1"/>
                                </a:solidFill>
                                <a:latin typeface="Cambria Math" panose="02040503050406030204" pitchFamily="18" charset="0"/>
                                <a:cs typeface="Arial" panose="020B0604020202020204" pitchFamily="34" charset="0"/>
                              </a:rPr>
                              <m:t>𝐴</m:t>
                            </m:r>
                          </m:e>
                          <m:sub>
                            <m:r>
                              <a:rPr kumimoji="1" lang="en-US" altLang="zh-CN" sz="1600" i="1">
                                <a:solidFill>
                                  <a:schemeClr val="bg1"/>
                                </a:solidFill>
                                <a:latin typeface="Cambria Math" panose="02040503050406030204" pitchFamily="18" charset="0"/>
                                <a:cs typeface="Arial" panose="020B0604020202020204" pitchFamily="34" charset="0"/>
                              </a:rPr>
                              <m:t>𝑇</m:t>
                            </m:r>
                          </m:sub>
                        </m:sSub>
                        <m:r>
                          <a:rPr kumimoji="1" lang="en-US" altLang="zh-CN" sz="1600" i="1">
                            <a:solidFill>
                              <a:schemeClr val="bg1"/>
                            </a:solidFill>
                            <a:latin typeface="Cambria Math" panose="02040503050406030204" pitchFamily="18" charset="0"/>
                            <a:cs typeface="Arial" panose="020B0604020202020204" pitchFamily="34" charset="0"/>
                          </a:rPr>
                          <m:t>,</m:t>
                        </m:r>
                        <m:sSub>
                          <m:sSubPr>
                            <m:ctrlPr>
                              <a:rPr kumimoji="1" lang="en-US" altLang="zh-CN" sz="1600" i="1">
                                <a:solidFill>
                                  <a:schemeClr val="bg1"/>
                                </a:solidFill>
                                <a:latin typeface="Cambria Math" panose="02040503050406030204" pitchFamily="18" charset="0"/>
                                <a:cs typeface="Arial" panose="020B0604020202020204" pitchFamily="34" charset="0"/>
                              </a:rPr>
                            </m:ctrlPr>
                          </m:sSubPr>
                          <m:e>
                            <m:r>
                              <a:rPr kumimoji="1" lang="en-US" altLang="zh-CN" sz="1600" i="1">
                                <a:solidFill>
                                  <a:schemeClr val="bg1"/>
                                </a:solidFill>
                                <a:latin typeface="Cambria Math" panose="02040503050406030204" pitchFamily="18" charset="0"/>
                                <a:cs typeface="Arial" panose="020B0604020202020204" pitchFamily="34" charset="0"/>
                              </a:rPr>
                              <m:t>𝑅</m:t>
                            </m:r>
                          </m:e>
                          <m:sub>
                            <m:r>
                              <a:rPr kumimoji="1" lang="en-US" altLang="zh-CN" sz="1600" i="1">
                                <a:solidFill>
                                  <a:schemeClr val="bg1"/>
                                </a:solidFill>
                                <a:latin typeface="Cambria Math" panose="02040503050406030204" pitchFamily="18" charset="0"/>
                                <a:cs typeface="Arial" panose="020B0604020202020204" pitchFamily="34" charset="0"/>
                              </a:rPr>
                              <m:t>𝑇</m:t>
                            </m:r>
                          </m:sub>
                        </m:sSub>
                      </m:e>
                    </m:d>
                  </m:oMath>
                </a14:m>
                <a:r>
                  <a:rPr kumimoji="1" lang="en-US" altLang="zh-CN" sz="1600" dirty="0">
                    <a:solidFill>
                      <a:schemeClr val="bg1"/>
                    </a:solidFill>
                    <a:latin typeface="Arial" panose="020B0604020202020204" pitchFamily="34" charset="0"/>
                    <a:cs typeface="Arial" panose="020B0604020202020204" pitchFamily="34" charset="0"/>
                  </a:rPr>
                  <a:t> by following a policy </a:t>
                </a:r>
                <a14:m>
                  <m:oMath xmlns:m="http://schemas.openxmlformats.org/officeDocument/2006/math">
                    <m:r>
                      <a:rPr kumimoji="1" lang="en-US" altLang="zh-CN" sz="1600" i="1">
                        <a:solidFill>
                          <a:schemeClr val="bg1"/>
                        </a:solidFill>
                        <a:latin typeface="Cambria Math" panose="02040503050406030204" pitchFamily="18" charset="0"/>
                        <a:cs typeface="Arial" panose="020B0604020202020204" pitchFamily="34" charset="0"/>
                      </a:rPr>
                      <m:t>𝜋</m:t>
                    </m:r>
                  </m:oMath>
                </a14:m>
                <a:endParaRPr kumimoji="1" lang="en-US" altLang="zh-CN" sz="1600"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sz="1600" dirty="0">
                    <a:solidFill>
                      <a:schemeClr val="bg1"/>
                    </a:solidFill>
                    <a:latin typeface="Arial" panose="020B0604020202020204" pitchFamily="34" charset="0"/>
                    <a:cs typeface="Arial" panose="020B0604020202020204" pitchFamily="34" charset="0"/>
                  </a:rPr>
                  <a:t>Return: </a:t>
                </a:r>
                <a14:m>
                  <m:oMath xmlns:m="http://schemas.openxmlformats.org/officeDocument/2006/math">
                    <m:sSub>
                      <m:sSubPr>
                        <m:ctrlPr>
                          <a:rPr kumimoji="1" lang="en-US" altLang="zh-CN" sz="1600" i="1">
                            <a:solidFill>
                              <a:schemeClr val="bg1"/>
                            </a:solidFill>
                            <a:latin typeface="Cambria Math" panose="02040503050406030204" pitchFamily="18" charset="0"/>
                            <a:cs typeface="Arial" panose="020B0604020202020204" pitchFamily="34" charset="0"/>
                          </a:rPr>
                        </m:ctrlPr>
                      </m:sSubPr>
                      <m:e>
                        <m:r>
                          <a:rPr kumimoji="1" lang="en-US" altLang="zh-CN" sz="1600" i="1">
                            <a:solidFill>
                              <a:schemeClr val="bg1"/>
                            </a:solidFill>
                            <a:latin typeface="Cambria Math" panose="02040503050406030204" pitchFamily="18" charset="0"/>
                            <a:cs typeface="Arial" panose="020B0604020202020204" pitchFamily="34" charset="0"/>
                          </a:rPr>
                          <m:t>𝐺</m:t>
                        </m:r>
                      </m:e>
                      <m:sub>
                        <m:r>
                          <a:rPr kumimoji="1" lang="en-US" altLang="zh-CN" sz="1600" i="1">
                            <a:solidFill>
                              <a:schemeClr val="bg1"/>
                            </a:solidFill>
                            <a:latin typeface="Cambria Math" panose="02040503050406030204" pitchFamily="18" charset="0"/>
                            <a:cs typeface="Arial" panose="020B0604020202020204" pitchFamily="34" charset="0"/>
                          </a:rPr>
                          <m:t>𝑡</m:t>
                        </m:r>
                      </m:sub>
                    </m:sSub>
                    <m:r>
                      <a:rPr kumimoji="1" lang="en-US" altLang="zh-CN" sz="1600" i="1">
                        <a:solidFill>
                          <a:schemeClr val="bg1"/>
                        </a:solidFill>
                        <a:latin typeface="Cambria Math" panose="02040503050406030204" pitchFamily="18" charset="0"/>
                        <a:cs typeface="Arial" panose="020B0604020202020204" pitchFamily="34" charset="0"/>
                      </a:rPr>
                      <m:t>=</m:t>
                    </m:r>
                    <m:sSub>
                      <m:sSubPr>
                        <m:ctrlPr>
                          <a:rPr kumimoji="1" lang="en-US" altLang="zh-CN" sz="1600" i="1">
                            <a:solidFill>
                              <a:schemeClr val="bg1"/>
                            </a:solidFill>
                            <a:latin typeface="Cambria Math" panose="02040503050406030204" pitchFamily="18" charset="0"/>
                            <a:cs typeface="Arial" panose="020B0604020202020204" pitchFamily="34" charset="0"/>
                          </a:rPr>
                        </m:ctrlPr>
                      </m:sSubPr>
                      <m:e>
                        <m:r>
                          <a:rPr kumimoji="1" lang="en-US" altLang="zh-CN" sz="1600" i="1">
                            <a:solidFill>
                              <a:schemeClr val="bg1"/>
                            </a:solidFill>
                            <a:latin typeface="Cambria Math" panose="02040503050406030204" pitchFamily="18" charset="0"/>
                            <a:cs typeface="Arial" panose="020B0604020202020204" pitchFamily="34" charset="0"/>
                          </a:rPr>
                          <m:t>𝑅</m:t>
                        </m:r>
                      </m:e>
                      <m:sub>
                        <m:r>
                          <a:rPr kumimoji="1" lang="en-US" altLang="zh-CN" sz="1600" i="1">
                            <a:solidFill>
                              <a:schemeClr val="bg1"/>
                            </a:solidFill>
                            <a:latin typeface="Cambria Math" panose="02040503050406030204" pitchFamily="18" charset="0"/>
                            <a:cs typeface="Arial" panose="020B0604020202020204" pitchFamily="34" charset="0"/>
                          </a:rPr>
                          <m:t>𝑡</m:t>
                        </m:r>
                        <m:r>
                          <a:rPr kumimoji="1" lang="en-US" altLang="zh-CN" sz="1600" i="1">
                            <a:solidFill>
                              <a:schemeClr val="bg1"/>
                            </a:solidFill>
                            <a:latin typeface="Cambria Math" panose="02040503050406030204" pitchFamily="18" charset="0"/>
                            <a:cs typeface="Arial" panose="020B0604020202020204" pitchFamily="34" charset="0"/>
                          </a:rPr>
                          <m:t>+1</m:t>
                        </m:r>
                      </m:sub>
                    </m:sSub>
                    <m:r>
                      <a:rPr kumimoji="1" lang="en-US" altLang="zh-CN" sz="1600" i="1">
                        <a:solidFill>
                          <a:schemeClr val="bg1"/>
                        </a:solidFill>
                        <a:latin typeface="Cambria Math" panose="02040503050406030204" pitchFamily="18" charset="0"/>
                        <a:cs typeface="Arial" panose="020B0604020202020204" pitchFamily="34" charset="0"/>
                      </a:rPr>
                      <m:t>+</m:t>
                    </m:r>
                    <m:r>
                      <a:rPr kumimoji="1" lang="en-US" altLang="zh-CN" sz="1600" i="1">
                        <a:solidFill>
                          <a:schemeClr val="bg1"/>
                        </a:solidFill>
                        <a:latin typeface="Cambria Math" panose="02040503050406030204" pitchFamily="18" charset="0"/>
                        <a:cs typeface="Arial" panose="020B0604020202020204" pitchFamily="34" charset="0"/>
                      </a:rPr>
                      <m:t>𝛾</m:t>
                    </m:r>
                    <m:sSub>
                      <m:sSubPr>
                        <m:ctrlPr>
                          <a:rPr kumimoji="1" lang="en-US" altLang="zh-CN" sz="1600" i="1">
                            <a:solidFill>
                              <a:schemeClr val="bg1"/>
                            </a:solidFill>
                            <a:latin typeface="Cambria Math" panose="02040503050406030204" pitchFamily="18" charset="0"/>
                            <a:cs typeface="Arial" panose="020B0604020202020204" pitchFamily="34" charset="0"/>
                          </a:rPr>
                        </m:ctrlPr>
                      </m:sSubPr>
                      <m:e>
                        <m:r>
                          <a:rPr kumimoji="1" lang="en-US" altLang="zh-CN" sz="1600" i="1">
                            <a:solidFill>
                              <a:schemeClr val="bg1"/>
                            </a:solidFill>
                            <a:latin typeface="Cambria Math" panose="02040503050406030204" pitchFamily="18" charset="0"/>
                            <a:cs typeface="Arial" panose="020B0604020202020204" pitchFamily="34" charset="0"/>
                          </a:rPr>
                          <m:t>𝑅</m:t>
                        </m:r>
                      </m:e>
                      <m:sub>
                        <m:r>
                          <a:rPr kumimoji="1" lang="en-US" altLang="zh-CN" sz="1600" i="1">
                            <a:solidFill>
                              <a:schemeClr val="bg1"/>
                            </a:solidFill>
                            <a:latin typeface="Cambria Math" panose="02040503050406030204" pitchFamily="18" charset="0"/>
                            <a:cs typeface="Arial" panose="020B0604020202020204" pitchFamily="34" charset="0"/>
                          </a:rPr>
                          <m:t>𝑡</m:t>
                        </m:r>
                        <m:r>
                          <a:rPr kumimoji="1" lang="en-US" altLang="zh-CN" sz="1600" i="1">
                            <a:solidFill>
                              <a:schemeClr val="bg1"/>
                            </a:solidFill>
                            <a:latin typeface="Cambria Math" panose="02040503050406030204" pitchFamily="18" charset="0"/>
                            <a:cs typeface="Arial" panose="020B0604020202020204" pitchFamily="34" charset="0"/>
                          </a:rPr>
                          <m:t>+2</m:t>
                        </m:r>
                      </m:sub>
                    </m:sSub>
                    <m:r>
                      <a:rPr kumimoji="1" lang="en-US" altLang="zh-CN" sz="1600" i="1" smtClean="0">
                        <a:solidFill>
                          <a:schemeClr val="bg1"/>
                        </a:solidFill>
                        <a:latin typeface="Cambria Math" panose="02040503050406030204" pitchFamily="18" charset="0"/>
                        <a:cs typeface="Arial" panose="020B0604020202020204" pitchFamily="34" charset="0"/>
                      </a:rPr>
                      <m:t>+</m:t>
                    </m:r>
                    <m:sSup>
                      <m:sSupPr>
                        <m:ctrlPr>
                          <a:rPr kumimoji="1" lang="en-US" altLang="zh-CN" sz="1600" b="0" i="1" smtClean="0">
                            <a:solidFill>
                              <a:schemeClr val="bg1"/>
                            </a:solidFill>
                            <a:latin typeface="Cambria Math" panose="02040503050406030204" pitchFamily="18" charset="0"/>
                            <a:cs typeface="Arial" panose="020B0604020202020204" pitchFamily="34" charset="0"/>
                          </a:rPr>
                        </m:ctrlPr>
                      </m:sSupPr>
                      <m:e>
                        <m:r>
                          <a:rPr kumimoji="1" lang="en-US" altLang="zh-CN" sz="1600" b="0" i="1" smtClean="0">
                            <a:solidFill>
                              <a:schemeClr val="bg1"/>
                            </a:solidFill>
                            <a:latin typeface="Cambria Math" panose="02040503050406030204" pitchFamily="18" charset="0"/>
                            <a:cs typeface="Arial" panose="020B0604020202020204" pitchFamily="34" charset="0"/>
                          </a:rPr>
                          <m:t>𝛾</m:t>
                        </m:r>
                      </m:e>
                      <m:sup>
                        <m:r>
                          <a:rPr kumimoji="1" lang="en-US" altLang="zh-CN" sz="1600" b="0" i="1" smtClean="0">
                            <a:solidFill>
                              <a:schemeClr val="bg1"/>
                            </a:solidFill>
                            <a:latin typeface="Cambria Math" panose="02040503050406030204" pitchFamily="18" charset="0"/>
                            <a:cs typeface="Arial" panose="020B0604020202020204" pitchFamily="34" charset="0"/>
                          </a:rPr>
                          <m:t>2</m:t>
                        </m:r>
                      </m:sup>
                    </m:sSup>
                    <m:sSub>
                      <m:sSubPr>
                        <m:ctrlPr>
                          <a:rPr kumimoji="1" lang="en-US" altLang="zh-CN" sz="1600" b="0" i="1" smtClean="0">
                            <a:solidFill>
                              <a:schemeClr val="bg1"/>
                            </a:solidFill>
                            <a:latin typeface="Cambria Math" panose="02040503050406030204" pitchFamily="18" charset="0"/>
                            <a:cs typeface="Arial" panose="020B0604020202020204" pitchFamily="34" charset="0"/>
                          </a:rPr>
                        </m:ctrlPr>
                      </m:sSubPr>
                      <m:e>
                        <m:r>
                          <a:rPr kumimoji="1" lang="en-US" altLang="zh-CN" sz="1600" b="0" i="1" smtClean="0">
                            <a:solidFill>
                              <a:schemeClr val="bg1"/>
                            </a:solidFill>
                            <a:latin typeface="Cambria Math" panose="02040503050406030204" pitchFamily="18" charset="0"/>
                            <a:cs typeface="Arial" panose="020B0604020202020204" pitchFamily="34" charset="0"/>
                          </a:rPr>
                          <m:t>𝑅</m:t>
                        </m:r>
                      </m:e>
                      <m:sub>
                        <m:r>
                          <a:rPr kumimoji="1" lang="en-US" altLang="zh-CN" sz="1600" b="0" i="1" smtClean="0">
                            <a:solidFill>
                              <a:schemeClr val="bg1"/>
                            </a:solidFill>
                            <a:latin typeface="Cambria Math" panose="02040503050406030204" pitchFamily="18" charset="0"/>
                            <a:cs typeface="Arial" panose="020B0604020202020204" pitchFamily="34" charset="0"/>
                          </a:rPr>
                          <m:t>𝑡</m:t>
                        </m:r>
                        <m:r>
                          <a:rPr kumimoji="1" lang="en-US" altLang="zh-CN" sz="1600" b="0" i="1" smtClean="0">
                            <a:solidFill>
                              <a:schemeClr val="bg1"/>
                            </a:solidFill>
                            <a:latin typeface="Cambria Math" panose="02040503050406030204" pitchFamily="18" charset="0"/>
                            <a:cs typeface="Arial" panose="020B0604020202020204" pitchFamily="34" charset="0"/>
                          </a:rPr>
                          <m:t>+3</m:t>
                        </m:r>
                      </m:sub>
                    </m:sSub>
                    <m:r>
                      <a:rPr kumimoji="1" lang="en-US" altLang="zh-CN" sz="1600" i="1" smtClean="0">
                        <a:solidFill>
                          <a:schemeClr val="bg1"/>
                        </a:solidFill>
                        <a:latin typeface="Cambria Math" panose="02040503050406030204" pitchFamily="18" charset="0"/>
                        <a:cs typeface="Arial" panose="020B0604020202020204" pitchFamily="34" charset="0"/>
                      </a:rPr>
                      <m:t>…</m:t>
                    </m:r>
                  </m:oMath>
                </a14:m>
                <a:r>
                  <a:rPr kumimoji="1" lang="en-US" altLang="zh-CN" sz="1600" dirty="0">
                    <a:solidFill>
                      <a:schemeClr val="bg1"/>
                    </a:solidFill>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kumimoji="1" lang="en-US" altLang="zh-CN" sz="1600" dirty="0">
                    <a:solidFill>
                      <a:schemeClr val="bg1"/>
                    </a:solidFill>
                    <a:latin typeface="Arial" panose="020B0604020202020204" pitchFamily="34" charset="0"/>
                    <a:cs typeface="Arial" panose="020B0604020202020204" pitchFamily="34" charset="0"/>
                  </a:rPr>
                  <a:t>We want to compute  </a:t>
                </a:r>
                <a14:m>
                  <m:oMath xmlns:m="http://schemas.openxmlformats.org/officeDocument/2006/math">
                    <m:sSup>
                      <m:sSupPr>
                        <m:ctrlPr>
                          <a:rPr kumimoji="1" lang="en-US" altLang="zh-CN" sz="1600" b="0" i="1" smtClean="0">
                            <a:solidFill>
                              <a:schemeClr val="bg1"/>
                            </a:solidFill>
                            <a:latin typeface="Cambria Math" panose="02040503050406030204" pitchFamily="18" charset="0"/>
                            <a:cs typeface="Arial" panose="020B0604020202020204" pitchFamily="34" charset="0"/>
                          </a:rPr>
                        </m:ctrlPr>
                      </m:sSupPr>
                      <m:e>
                        <m:r>
                          <a:rPr kumimoji="1" lang="en-US" altLang="zh-CN" sz="1600" b="0" i="1" smtClean="0">
                            <a:solidFill>
                              <a:schemeClr val="bg1"/>
                            </a:solidFill>
                            <a:latin typeface="Cambria Math" panose="02040503050406030204" pitchFamily="18" charset="0"/>
                            <a:cs typeface="Arial" panose="020B0604020202020204" pitchFamily="34" charset="0"/>
                          </a:rPr>
                          <m:t>𝑣</m:t>
                        </m:r>
                      </m:e>
                      <m:sup>
                        <m:r>
                          <a:rPr kumimoji="1" lang="en-US" altLang="zh-CN" sz="1600" b="0" i="1" smtClean="0">
                            <a:solidFill>
                              <a:schemeClr val="bg1"/>
                            </a:solidFill>
                            <a:latin typeface="Cambria Math" panose="02040503050406030204" pitchFamily="18" charset="0"/>
                            <a:cs typeface="Arial" panose="020B0604020202020204" pitchFamily="34" charset="0"/>
                          </a:rPr>
                          <m:t>𝜋</m:t>
                        </m:r>
                      </m:sup>
                    </m:sSup>
                    <m:d>
                      <m:dPr>
                        <m:ctrlPr>
                          <a:rPr kumimoji="1" lang="en-US" altLang="zh-CN" sz="1600" b="0" i="1" smtClean="0">
                            <a:solidFill>
                              <a:schemeClr val="bg1"/>
                            </a:solidFill>
                            <a:latin typeface="Cambria Math" panose="02040503050406030204" pitchFamily="18" charset="0"/>
                            <a:cs typeface="Arial" panose="020B0604020202020204" pitchFamily="34" charset="0"/>
                          </a:rPr>
                        </m:ctrlPr>
                      </m:dPr>
                      <m:e>
                        <m:r>
                          <a:rPr kumimoji="1" lang="en-US" altLang="zh-CN" sz="1600" b="0" i="1" smtClean="0">
                            <a:solidFill>
                              <a:schemeClr val="bg1"/>
                            </a:solidFill>
                            <a:latin typeface="Cambria Math" panose="02040503050406030204" pitchFamily="18" charset="0"/>
                            <a:cs typeface="Arial" panose="020B0604020202020204" pitchFamily="34" charset="0"/>
                          </a:rPr>
                          <m:t>𝑠</m:t>
                        </m:r>
                      </m:e>
                    </m:d>
                    <m:r>
                      <a:rPr kumimoji="1" lang="en-US" altLang="zh-CN" sz="1600" b="0" i="1" smtClean="0">
                        <a:solidFill>
                          <a:schemeClr val="bg1"/>
                        </a:solidFill>
                        <a:latin typeface="Cambria Math" panose="02040503050406030204" pitchFamily="18" charset="0"/>
                        <a:cs typeface="Arial" panose="020B0604020202020204" pitchFamily="34" charset="0"/>
                      </a:rPr>
                      <m:t>=</m:t>
                    </m:r>
                    <m:sSub>
                      <m:sSubPr>
                        <m:ctrlPr>
                          <a:rPr kumimoji="1" lang="en-US" altLang="zh-CN" sz="1600" b="0" i="1" smtClean="0">
                            <a:solidFill>
                              <a:schemeClr val="bg1"/>
                            </a:solidFill>
                            <a:latin typeface="Cambria Math" panose="02040503050406030204" pitchFamily="18" charset="0"/>
                            <a:cs typeface="Arial" panose="020B0604020202020204" pitchFamily="34" charset="0"/>
                          </a:rPr>
                        </m:ctrlPr>
                      </m:sSubPr>
                      <m:e>
                        <m:r>
                          <a:rPr kumimoji="1" lang="en-US" altLang="zh-CN" sz="1600" b="0" i="1" smtClean="0">
                            <a:solidFill>
                              <a:schemeClr val="bg1"/>
                            </a:solidFill>
                            <a:latin typeface="Cambria Math" panose="02040503050406030204" pitchFamily="18" charset="0"/>
                            <a:cs typeface="Arial" panose="020B0604020202020204" pitchFamily="34" charset="0"/>
                          </a:rPr>
                          <m:t>𝐸</m:t>
                        </m:r>
                      </m:e>
                      <m:sub>
                        <m:r>
                          <a:rPr kumimoji="1" lang="en-US" altLang="zh-CN" sz="1600" b="0" i="1" smtClean="0">
                            <a:solidFill>
                              <a:schemeClr val="bg1"/>
                            </a:solidFill>
                            <a:latin typeface="Cambria Math" panose="02040503050406030204" pitchFamily="18" charset="0"/>
                            <a:cs typeface="Arial" panose="020B0604020202020204" pitchFamily="34" charset="0"/>
                          </a:rPr>
                          <m:t>𝜏</m:t>
                        </m:r>
                        <m:r>
                          <a:rPr kumimoji="1" lang="en-US" altLang="zh-CN" sz="1600" b="0" i="1" smtClean="0">
                            <a:solidFill>
                              <a:schemeClr val="bg1"/>
                            </a:solidFill>
                            <a:latin typeface="Cambria Math" panose="02040503050406030204" pitchFamily="18" charset="0"/>
                            <a:cs typeface="Arial" panose="020B0604020202020204" pitchFamily="34" charset="0"/>
                          </a:rPr>
                          <m:t>∼</m:t>
                        </m:r>
                        <m:r>
                          <a:rPr kumimoji="1" lang="en-US" altLang="zh-CN" sz="1600" b="0" i="1" smtClean="0">
                            <a:solidFill>
                              <a:schemeClr val="bg1"/>
                            </a:solidFill>
                            <a:latin typeface="Cambria Math" panose="02040503050406030204" pitchFamily="18" charset="0"/>
                            <a:cs typeface="Arial" panose="020B0604020202020204" pitchFamily="34" charset="0"/>
                          </a:rPr>
                          <m:t>𝜋</m:t>
                        </m:r>
                      </m:sub>
                    </m:sSub>
                    <m:r>
                      <a:rPr kumimoji="1" lang="en-US" altLang="zh-CN" sz="1600" b="0" i="1" smtClean="0">
                        <a:solidFill>
                          <a:schemeClr val="bg1"/>
                        </a:solidFill>
                        <a:latin typeface="Cambria Math" panose="02040503050406030204" pitchFamily="18" charset="0"/>
                        <a:cs typeface="Arial" panose="020B0604020202020204" pitchFamily="34" charset="0"/>
                      </a:rPr>
                      <m:t>[</m:t>
                    </m:r>
                    <m:sSub>
                      <m:sSubPr>
                        <m:ctrlPr>
                          <a:rPr kumimoji="1" lang="en-US" altLang="zh-CN" sz="1600" b="0" i="1" smtClean="0">
                            <a:solidFill>
                              <a:schemeClr val="bg1"/>
                            </a:solidFill>
                            <a:latin typeface="Cambria Math" panose="02040503050406030204" pitchFamily="18" charset="0"/>
                            <a:cs typeface="Arial" panose="020B0604020202020204" pitchFamily="34" charset="0"/>
                          </a:rPr>
                        </m:ctrlPr>
                      </m:sSubPr>
                      <m:e>
                        <m:r>
                          <a:rPr kumimoji="1" lang="en-US" altLang="zh-CN" sz="1600" b="0" i="1" smtClean="0">
                            <a:solidFill>
                              <a:schemeClr val="bg1"/>
                            </a:solidFill>
                            <a:latin typeface="Cambria Math" panose="02040503050406030204" pitchFamily="18" charset="0"/>
                            <a:cs typeface="Arial" panose="020B0604020202020204" pitchFamily="34" charset="0"/>
                          </a:rPr>
                          <m:t>𝐺</m:t>
                        </m:r>
                      </m:e>
                      <m:sub>
                        <m:r>
                          <a:rPr kumimoji="1" lang="en-US" altLang="zh-CN" sz="1600" b="0" i="1" smtClean="0">
                            <a:solidFill>
                              <a:schemeClr val="bg1"/>
                            </a:solidFill>
                            <a:latin typeface="Cambria Math" panose="02040503050406030204" pitchFamily="18" charset="0"/>
                            <a:cs typeface="Arial" panose="020B0604020202020204" pitchFamily="34" charset="0"/>
                          </a:rPr>
                          <m:t>𝑡</m:t>
                        </m:r>
                      </m:sub>
                    </m:sSub>
                    <m:r>
                      <a:rPr kumimoji="1" lang="en-US" altLang="zh-CN" sz="1600" b="0" i="1" smtClean="0">
                        <a:solidFill>
                          <a:schemeClr val="bg1"/>
                        </a:solidFill>
                        <a:latin typeface="Cambria Math" panose="02040503050406030204" pitchFamily="18" charset="0"/>
                        <a:cs typeface="Arial" panose="020B0604020202020204" pitchFamily="34" charset="0"/>
                      </a:rPr>
                      <m:t>|</m:t>
                    </m:r>
                    <m:sSub>
                      <m:sSubPr>
                        <m:ctrlPr>
                          <a:rPr kumimoji="1" lang="en-US" altLang="zh-CN" sz="1600" b="0" i="1" smtClean="0">
                            <a:solidFill>
                              <a:schemeClr val="bg1"/>
                            </a:solidFill>
                            <a:latin typeface="Cambria Math" panose="02040503050406030204" pitchFamily="18" charset="0"/>
                            <a:cs typeface="Arial" panose="020B0604020202020204" pitchFamily="34" charset="0"/>
                          </a:rPr>
                        </m:ctrlPr>
                      </m:sSubPr>
                      <m:e>
                        <m:r>
                          <a:rPr kumimoji="1" lang="en-US" altLang="zh-CN" sz="1600" b="0" i="1" smtClean="0">
                            <a:solidFill>
                              <a:schemeClr val="bg1"/>
                            </a:solidFill>
                            <a:latin typeface="Cambria Math" panose="02040503050406030204" pitchFamily="18" charset="0"/>
                            <a:cs typeface="Arial" panose="020B0604020202020204" pitchFamily="34" charset="0"/>
                          </a:rPr>
                          <m:t>𝑆</m:t>
                        </m:r>
                      </m:e>
                      <m:sub>
                        <m:r>
                          <a:rPr kumimoji="1" lang="en-US" altLang="zh-CN" sz="1600" b="0" i="1" smtClean="0">
                            <a:solidFill>
                              <a:schemeClr val="bg1"/>
                            </a:solidFill>
                            <a:latin typeface="Cambria Math" panose="02040503050406030204" pitchFamily="18" charset="0"/>
                            <a:cs typeface="Arial" panose="020B0604020202020204" pitchFamily="34" charset="0"/>
                          </a:rPr>
                          <m:t>𝑡</m:t>
                        </m:r>
                      </m:sub>
                    </m:sSub>
                    <m:r>
                      <a:rPr kumimoji="1" lang="en-US" altLang="zh-CN" sz="1600" b="0" i="1" smtClean="0">
                        <a:solidFill>
                          <a:schemeClr val="bg1"/>
                        </a:solidFill>
                        <a:latin typeface="Cambria Math" panose="02040503050406030204" pitchFamily="18" charset="0"/>
                        <a:cs typeface="Arial" panose="020B0604020202020204" pitchFamily="34" charset="0"/>
                      </a:rPr>
                      <m:t>=</m:t>
                    </m:r>
                    <m:r>
                      <a:rPr kumimoji="1" lang="en-US" altLang="zh-CN" sz="1600" b="0" i="1" smtClean="0">
                        <a:solidFill>
                          <a:schemeClr val="bg1"/>
                        </a:solidFill>
                        <a:latin typeface="Cambria Math" panose="02040503050406030204" pitchFamily="18" charset="0"/>
                        <a:cs typeface="Arial" panose="020B0604020202020204" pitchFamily="34" charset="0"/>
                      </a:rPr>
                      <m:t>𝑠</m:t>
                    </m:r>
                    <m:r>
                      <a:rPr kumimoji="1" lang="en-US" altLang="zh-CN" sz="1600" b="0" i="1" smtClean="0">
                        <a:solidFill>
                          <a:schemeClr val="bg1"/>
                        </a:solidFill>
                        <a:latin typeface="Cambria Math" panose="02040503050406030204" pitchFamily="18" charset="0"/>
                        <a:cs typeface="Arial" panose="020B0604020202020204" pitchFamily="34" charset="0"/>
                      </a:rPr>
                      <m:t>]</m:t>
                    </m:r>
                  </m:oMath>
                </a14:m>
                <a:endParaRPr kumimoji="1" lang="en-US" altLang="zh-CN" sz="1600"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MC policy evaluation uses </a:t>
                </a:r>
                <a:r>
                  <a:rPr kumimoji="1" lang="en-US" altLang="zh-CN" dirty="0">
                    <a:solidFill>
                      <a:srgbClr val="42F7FF"/>
                    </a:solidFill>
                    <a:latin typeface="Arial" panose="020B0604020202020204" pitchFamily="34" charset="0"/>
                    <a:cs typeface="Arial" panose="020B0604020202020204" pitchFamily="34" charset="0"/>
                  </a:rPr>
                  <a:t>empirical mean</a:t>
                </a:r>
                <a:r>
                  <a:rPr kumimoji="1" lang="en-US" altLang="zh-CN" dirty="0">
                    <a:solidFill>
                      <a:schemeClr val="bg1"/>
                    </a:solidFill>
                    <a:latin typeface="Arial" panose="020B0604020202020204" pitchFamily="34" charset="0"/>
                    <a:cs typeface="Arial" panose="020B0604020202020204" pitchFamily="34" charset="0"/>
                  </a:rPr>
                  <a:t> return instead of expected return</a:t>
                </a:r>
              </a:p>
              <a:p>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rgbClr val="42F7FF"/>
                    </a:solidFill>
                    <a:latin typeface="Arial" panose="020B0604020202020204" pitchFamily="34" charset="0"/>
                    <a:cs typeface="Arial" panose="020B0604020202020204" pitchFamily="34" charset="0"/>
                  </a:rPr>
                  <a:t>Algorithm:</a:t>
                </a:r>
              </a:p>
              <a:p>
                <a:r>
                  <a:rPr kumimoji="1" lang="en-US" altLang="zh-CN" sz="1600" dirty="0">
                    <a:solidFill>
                      <a:schemeClr val="bg1"/>
                    </a:solidFill>
                    <a:latin typeface="Arial" panose="020B0604020202020204" pitchFamily="34" charset="0"/>
                    <a:cs typeface="Arial" panose="020B0604020202020204" pitchFamily="34" charset="0"/>
                  </a:rPr>
                  <a:t>	Every time step t that state s is visited in an trajectory:</a:t>
                </a:r>
              </a:p>
              <a:p>
                <a:pPr/>
                <a14:m>
                  <m:oMathPara xmlns:m="http://schemas.openxmlformats.org/officeDocument/2006/math">
                    <m:oMathParaPr>
                      <m:jc m:val="centerGroup"/>
                    </m:oMathParaPr>
                    <m:oMath xmlns:m="http://schemas.openxmlformats.org/officeDocument/2006/math">
                      <m:r>
                        <a:rPr kumimoji="1" lang="en-US" altLang="zh-CN" sz="1600" b="0" i="1" smtClean="0">
                          <a:solidFill>
                            <a:schemeClr val="bg1"/>
                          </a:solidFill>
                          <a:latin typeface="Cambria Math" panose="02040503050406030204" pitchFamily="18" charset="0"/>
                          <a:cs typeface="Arial" panose="020B0604020202020204" pitchFamily="34" charset="0"/>
                        </a:rPr>
                        <m:t>𝑁</m:t>
                      </m:r>
                      <m:d>
                        <m:dPr>
                          <m:ctrlPr>
                            <a:rPr kumimoji="1" lang="en-US" altLang="zh-CN" sz="1600" b="0" i="1" smtClean="0">
                              <a:solidFill>
                                <a:schemeClr val="bg1"/>
                              </a:solidFill>
                              <a:latin typeface="Cambria Math" panose="02040503050406030204" pitchFamily="18" charset="0"/>
                              <a:cs typeface="Arial" panose="020B0604020202020204" pitchFamily="34" charset="0"/>
                            </a:rPr>
                          </m:ctrlPr>
                        </m:dPr>
                        <m:e>
                          <m:r>
                            <a:rPr kumimoji="1" lang="en-US" altLang="zh-CN" sz="1600" b="0" i="1" smtClean="0">
                              <a:solidFill>
                                <a:schemeClr val="bg1"/>
                              </a:solidFill>
                              <a:latin typeface="Cambria Math" panose="02040503050406030204" pitchFamily="18" charset="0"/>
                              <a:cs typeface="Arial" panose="020B0604020202020204" pitchFamily="34" charset="0"/>
                            </a:rPr>
                            <m:t>𝑠</m:t>
                          </m:r>
                        </m:e>
                      </m:d>
                      <m:r>
                        <a:rPr kumimoji="1" lang="en-US" altLang="zh-CN" sz="1600" b="0" i="1" smtClean="0">
                          <a:solidFill>
                            <a:schemeClr val="bg1"/>
                          </a:solidFill>
                          <a:latin typeface="Cambria Math" panose="02040503050406030204" pitchFamily="18" charset="0"/>
                          <a:cs typeface="Arial" panose="020B0604020202020204" pitchFamily="34" charset="0"/>
                        </a:rPr>
                        <m:t>←</m:t>
                      </m:r>
                      <m:r>
                        <a:rPr kumimoji="1" lang="en-US" altLang="zh-CN" sz="1600" b="0" i="1" smtClean="0">
                          <a:solidFill>
                            <a:schemeClr val="bg1"/>
                          </a:solidFill>
                          <a:latin typeface="Cambria Math" panose="02040503050406030204" pitchFamily="18" charset="0"/>
                          <a:cs typeface="Arial" panose="020B0604020202020204" pitchFamily="34" charset="0"/>
                        </a:rPr>
                        <m:t>𝑁</m:t>
                      </m:r>
                      <m:d>
                        <m:dPr>
                          <m:ctrlPr>
                            <a:rPr kumimoji="1" lang="en-US" altLang="zh-CN" sz="1600" b="0" i="1" smtClean="0">
                              <a:solidFill>
                                <a:schemeClr val="bg1"/>
                              </a:solidFill>
                              <a:latin typeface="Cambria Math" panose="02040503050406030204" pitchFamily="18" charset="0"/>
                              <a:cs typeface="Arial" panose="020B0604020202020204" pitchFamily="34" charset="0"/>
                            </a:rPr>
                          </m:ctrlPr>
                        </m:dPr>
                        <m:e>
                          <m:r>
                            <a:rPr kumimoji="1" lang="en-US" altLang="zh-CN" sz="1600" b="0" i="1" smtClean="0">
                              <a:solidFill>
                                <a:schemeClr val="bg1"/>
                              </a:solidFill>
                              <a:latin typeface="Cambria Math" panose="02040503050406030204" pitchFamily="18" charset="0"/>
                              <a:cs typeface="Arial" panose="020B0604020202020204" pitchFamily="34" charset="0"/>
                            </a:rPr>
                            <m:t>𝑠</m:t>
                          </m:r>
                        </m:e>
                      </m:d>
                      <m:r>
                        <a:rPr kumimoji="1" lang="en-US" altLang="zh-CN" sz="1600" b="0" i="1" smtClean="0">
                          <a:solidFill>
                            <a:schemeClr val="bg1"/>
                          </a:solidFill>
                          <a:latin typeface="Cambria Math" panose="02040503050406030204" pitchFamily="18" charset="0"/>
                          <a:cs typeface="Arial" panose="020B0604020202020204" pitchFamily="34" charset="0"/>
                        </a:rPr>
                        <m:t>+1</m:t>
                      </m:r>
                    </m:oMath>
                  </m:oMathPara>
                </a14:m>
                <a:endParaRPr kumimoji="1" lang="en-US" altLang="zh-CN" sz="1600" b="0"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kumimoji="1" lang="en-US" altLang="zh-CN" sz="1600" b="0" i="1" smtClean="0">
                          <a:solidFill>
                            <a:schemeClr val="bg1"/>
                          </a:solidFill>
                          <a:latin typeface="Cambria Math" panose="02040503050406030204" pitchFamily="18" charset="0"/>
                          <a:cs typeface="Arial" panose="020B0604020202020204" pitchFamily="34" charset="0"/>
                        </a:rPr>
                        <m:t>𝑅</m:t>
                      </m:r>
                      <m:d>
                        <m:dPr>
                          <m:ctrlPr>
                            <a:rPr kumimoji="1" lang="en-US" altLang="zh-CN" sz="1600" b="0" i="1" smtClean="0">
                              <a:solidFill>
                                <a:schemeClr val="bg1"/>
                              </a:solidFill>
                              <a:latin typeface="Cambria Math" panose="02040503050406030204" pitchFamily="18" charset="0"/>
                              <a:cs typeface="Arial" panose="020B0604020202020204" pitchFamily="34" charset="0"/>
                            </a:rPr>
                          </m:ctrlPr>
                        </m:dPr>
                        <m:e>
                          <m:r>
                            <a:rPr kumimoji="1" lang="en-US" altLang="zh-CN" sz="1600" b="0" i="1" smtClean="0">
                              <a:solidFill>
                                <a:schemeClr val="bg1"/>
                              </a:solidFill>
                              <a:latin typeface="Cambria Math" panose="02040503050406030204" pitchFamily="18" charset="0"/>
                              <a:cs typeface="Arial" panose="020B0604020202020204" pitchFamily="34" charset="0"/>
                            </a:rPr>
                            <m:t>𝑠</m:t>
                          </m:r>
                        </m:e>
                      </m:d>
                      <m:r>
                        <a:rPr kumimoji="1" lang="en-US" altLang="zh-CN" sz="1600" b="0" i="1" smtClean="0">
                          <a:solidFill>
                            <a:schemeClr val="bg1"/>
                          </a:solidFill>
                          <a:latin typeface="Cambria Math" panose="02040503050406030204" pitchFamily="18" charset="0"/>
                          <a:cs typeface="Arial" panose="020B0604020202020204" pitchFamily="34" charset="0"/>
                        </a:rPr>
                        <m:t>←</m:t>
                      </m:r>
                      <m:r>
                        <a:rPr kumimoji="1" lang="en-US" altLang="zh-CN" sz="1600" b="0" i="1" smtClean="0">
                          <a:solidFill>
                            <a:schemeClr val="bg1"/>
                          </a:solidFill>
                          <a:latin typeface="Cambria Math" panose="02040503050406030204" pitchFamily="18" charset="0"/>
                          <a:cs typeface="Arial" panose="020B0604020202020204" pitchFamily="34" charset="0"/>
                        </a:rPr>
                        <m:t>𝑅</m:t>
                      </m:r>
                      <m:d>
                        <m:dPr>
                          <m:ctrlPr>
                            <a:rPr kumimoji="1" lang="en-US" altLang="zh-CN" sz="1600" b="0" i="1" smtClean="0">
                              <a:solidFill>
                                <a:schemeClr val="bg1"/>
                              </a:solidFill>
                              <a:latin typeface="Cambria Math" panose="02040503050406030204" pitchFamily="18" charset="0"/>
                              <a:cs typeface="Arial" panose="020B0604020202020204" pitchFamily="34" charset="0"/>
                            </a:rPr>
                          </m:ctrlPr>
                        </m:dPr>
                        <m:e>
                          <m:r>
                            <a:rPr kumimoji="1" lang="en-US" altLang="zh-CN" sz="1600" b="0" i="1" smtClean="0">
                              <a:solidFill>
                                <a:schemeClr val="bg1"/>
                              </a:solidFill>
                              <a:latin typeface="Cambria Math" panose="02040503050406030204" pitchFamily="18" charset="0"/>
                              <a:cs typeface="Arial" panose="020B0604020202020204" pitchFamily="34" charset="0"/>
                            </a:rPr>
                            <m:t>𝑠</m:t>
                          </m:r>
                        </m:e>
                      </m:d>
                      <m:r>
                        <a:rPr kumimoji="1" lang="en-US" altLang="zh-CN" sz="1600" b="0" i="1" smtClean="0">
                          <a:solidFill>
                            <a:schemeClr val="bg1"/>
                          </a:solidFill>
                          <a:latin typeface="Cambria Math" panose="02040503050406030204" pitchFamily="18" charset="0"/>
                          <a:cs typeface="Arial" panose="020B0604020202020204" pitchFamily="34" charset="0"/>
                        </a:rPr>
                        <m:t>+</m:t>
                      </m:r>
                      <m:sSub>
                        <m:sSubPr>
                          <m:ctrlPr>
                            <a:rPr kumimoji="1" lang="en-US" altLang="zh-CN" sz="1600" b="0" i="1" smtClean="0">
                              <a:solidFill>
                                <a:schemeClr val="bg1"/>
                              </a:solidFill>
                              <a:latin typeface="Cambria Math" panose="02040503050406030204" pitchFamily="18" charset="0"/>
                              <a:cs typeface="Arial" panose="020B0604020202020204" pitchFamily="34" charset="0"/>
                            </a:rPr>
                          </m:ctrlPr>
                        </m:sSubPr>
                        <m:e>
                          <m:r>
                            <a:rPr kumimoji="1" lang="en-US" altLang="zh-CN" sz="1600" b="0" i="1" smtClean="0">
                              <a:solidFill>
                                <a:schemeClr val="bg1"/>
                              </a:solidFill>
                              <a:latin typeface="Cambria Math" panose="02040503050406030204" pitchFamily="18" charset="0"/>
                              <a:cs typeface="Arial" panose="020B0604020202020204" pitchFamily="34" charset="0"/>
                            </a:rPr>
                            <m:t>𝐺</m:t>
                          </m:r>
                        </m:e>
                        <m:sub>
                          <m:r>
                            <a:rPr kumimoji="1" lang="en-US" altLang="zh-CN" sz="1600" b="0" i="1" smtClean="0">
                              <a:solidFill>
                                <a:schemeClr val="bg1"/>
                              </a:solidFill>
                              <a:latin typeface="Cambria Math" panose="02040503050406030204" pitchFamily="18" charset="0"/>
                              <a:cs typeface="Arial" panose="020B0604020202020204" pitchFamily="34" charset="0"/>
                            </a:rPr>
                            <m:t>𝑡</m:t>
                          </m:r>
                        </m:sub>
                      </m:sSub>
                    </m:oMath>
                  </m:oMathPara>
                </a14:m>
                <a:endParaRPr kumimoji="1" lang="en-US" altLang="zh-CN" sz="1600" b="0"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kumimoji="1" lang="en-US" altLang="zh-CN" sz="1600" b="0" i="1" smtClean="0">
                          <a:solidFill>
                            <a:schemeClr val="bg1"/>
                          </a:solidFill>
                          <a:latin typeface="Cambria Math" panose="02040503050406030204" pitchFamily="18" charset="0"/>
                          <a:cs typeface="Arial" panose="020B0604020202020204" pitchFamily="34" charset="0"/>
                        </a:rPr>
                        <m:t>𝑣</m:t>
                      </m:r>
                      <m:d>
                        <m:dPr>
                          <m:ctrlPr>
                            <a:rPr kumimoji="1" lang="en-US" altLang="zh-CN" sz="1600" b="0" i="1" smtClean="0">
                              <a:solidFill>
                                <a:schemeClr val="bg1"/>
                              </a:solidFill>
                              <a:latin typeface="Cambria Math" panose="02040503050406030204" pitchFamily="18" charset="0"/>
                              <a:cs typeface="Arial" panose="020B0604020202020204" pitchFamily="34" charset="0"/>
                            </a:rPr>
                          </m:ctrlPr>
                        </m:dPr>
                        <m:e>
                          <m:r>
                            <a:rPr kumimoji="1" lang="en-US" altLang="zh-CN" sz="1600" b="0" i="1" smtClean="0">
                              <a:solidFill>
                                <a:schemeClr val="bg1"/>
                              </a:solidFill>
                              <a:latin typeface="Cambria Math" panose="02040503050406030204" pitchFamily="18" charset="0"/>
                              <a:cs typeface="Arial" panose="020B0604020202020204" pitchFamily="34" charset="0"/>
                            </a:rPr>
                            <m:t>𝑠</m:t>
                          </m:r>
                        </m:e>
                      </m:d>
                      <m:r>
                        <a:rPr kumimoji="1" lang="en-US" altLang="zh-CN" sz="1600" b="0" i="1" smtClean="0">
                          <a:solidFill>
                            <a:schemeClr val="bg1"/>
                          </a:solidFill>
                          <a:latin typeface="Cambria Math" panose="02040503050406030204" pitchFamily="18" charset="0"/>
                          <a:cs typeface="Arial" panose="020B0604020202020204" pitchFamily="34" charset="0"/>
                        </a:rPr>
                        <m:t>=</m:t>
                      </m:r>
                      <m:f>
                        <m:fPr>
                          <m:ctrlPr>
                            <a:rPr kumimoji="1" lang="en-US" altLang="zh-CN" sz="1600" b="0" i="1" smtClean="0">
                              <a:solidFill>
                                <a:schemeClr val="bg1"/>
                              </a:solidFill>
                              <a:latin typeface="Cambria Math" panose="02040503050406030204" pitchFamily="18" charset="0"/>
                              <a:cs typeface="Arial" panose="020B0604020202020204" pitchFamily="34" charset="0"/>
                            </a:rPr>
                          </m:ctrlPr>
                        </m:fPr>
                        <m:num>
                          <m:r>
                            <a:rPr kumimoji="1" lang="en-US" altLang="zh-CN" sz="1600" b="0" i="1" smtClean="0">
                              <a:solidFill>
                                <a:schemeClr val="bg1"/>
                              </a:solidFill>
                              <a:latin typeface="Cambria Math" panose="02040503050406030204" pitchFamily="18" charset="0"/>
                              <a:cs typeface="Arial" panose="020B0604020202020204" pitchFamily="34" charset="0"/>
                            </a:rPr>
                            <m:t>𝑅</m:t>
                          </m:r>
                          <m:d>
                            <m:dPr>
                              <m:ctrlPr>
                                <a:rPr kumimoji="1" lang="en-US" altLang="zh-CN" sz="1600" b="0" i="1" smtClean="0">
                                  <a:solidFill>
                                    <a:schemeClr val="bg1"/>
                                  </a:solidFill>
                                  <a:latin typeface="Cambria Math" panose="02040503050406030204" pitchFamily="18" charset="0"/>
                                  <a:cs typeface="Arial" panose="020B0604020202020204" pitchFamily="34" charset="0"/>
                                </a:rPr>
                              </m:ctrlPr>
                            </m:dPr>
                            <m:e>
                              <m:r>
                                <a:rPr kumimoji="1" lang="en-US" altLang="zh-CN" sz="1600" b="0" i="1" smtClean="0">
                                  <a:solidFill>
                                    <a:schemeClr val="bg1"/>
                                  </a:solidFill>
                                  <a:latin typeface="Cambria Math" panose="02040503050406030204" pitchFamily="18" charset="0"/>
                                  <a:cs typeface="Arial" panose="020B0604020202020204" pitchFamily="34" charset="0"/>
                                </a:rPr>
                                <m:t>𝑠</m:t>
                              </m:r>
                            </m:e>
                          </m:d>
                        </m:num>
                        <m:den>
                          <m:r>
                            <a:rPr kumimoji="1" lang="en-US" altLang="zh-CN" sz="1600" b="0" i="1" smtClean="0">
                              <a:solidFill>
                                <a:schemeClr val="bg1"/>
                              </a:solidFill>
                              <a:latin typeface="Cambria Math" panose="02040503050406030204" pitchFamily="18" charset="0"/>
                              <a:cs typeface="Arial" panose="020B0604020202020204" pitchFamily="34" charset="0"/>
                            </a:rPr>
                            <m:t>𝑁</m:t>
                          </m:r>
                          <m:d>
                            <m:dPr>
                              <m:ctrlPr>
                                <a:rPr kumimoji="1" lang="en-US" altLang="zh-CN" sz="1600" b="0" i="1" smtClean="0">
                                  <a:solidFill>
                                    <a:schemeClr val="bg1"/>
                                  </a:solidFill>
                                  <a:latin typeface="Cambria Math" panose="02040503050406030204" pitchFamily="18" charset="0"/>
                                  <a:cs typeface="Arial" panose="020B0604020202020204" pitchFamily="34" charset="0"/>
                                </a:rPr>
                              </m:ctrlPr>
                            </m:dPr>
                            <m:e>
                              <m:r>
                                <a:rPr kumimoji="1" lang="en-US" altLang="zh-CN" sz="1600" b="0" i="1" smtClean="0">
                                  <a:solidFill>
                                    <a:schemeClr val="bg1"/>
                                  </a:solidFill>
                                  <a:latin typeface="Cambria Math" panose="02040503050406030204" pitchFamily="18" charset="0"/>
                                  <a:cs typeface="Arial" panose="020B0604020202020204" pitchFamily="34" charset="0"/>
                                </a:rPr>
                                <m:t>𝑠</m:t>
                              </m:r>
                            </m:e>
                          </m:d>
                        </m:den>
                      </m:f>
                    </m:oMath>
                  </m:oMathPara>
                </a14:m>
                <a:endParaRPr kumimoji="1" lang="en-US" altLang="zh-CN" sz="1600" b="0" dirty="0">
                  <a:solidFill>
                    <a:schemeClr val="bg1"/>
                  </a:solidFill>
                  <a:latin typeface="Arial" panose="020B0604020202020204" pitchFamily="34" charset="0"/>
                  <a:cs typeface="Arial" panose="020B0604020202020204" pitchFamily="34" charset="0"/>
                </a:endParaRPr>
              </a:p>
              <a:p>
                <a:endParaRPr kumimoji="1" lang="en-US" altLang="zh-CN" sz="1600" dirty="0">
                  <a:solidFill>
                    <a:schemeClr val="bg1"/>
                  </a:solidFill>
                  <a:latin typeface="Arial" panose="020B0604020202020204" pitchFamily="34" charset="0"/>
                  <a:cs typeface="Arial" panose="020B0604020202020204" pitchFamily="34" charset="0"/>
                </a:endParaRPr>
              </a:p>
              <a:p>
                <a:r>
                  <a:rPr kumimoji="1" lang="en-US" altLang="zh-CN" sz="1600" dirty="0">
                    <a:solidFill>
                      <a:schemeClr val="bg1"/>
                    </a:solidFill>
                    <a:latin typeface="Arial" panose="020B0604020202020204" pitchFamily="34" charset="0"/>
                    <a:cs typeface="Arial" panose="020B0604020202020204" pitchFamily="34" charset="0"/>
                  </a:rPr>
                  <a:t>By law of large numbers, </a:t>
                </a:r>
                <a14:m>
                  <m:oMath xmlns:m="http://schemas.openxmlformats.org/officeDocument/2006/math">
                    <m:r>
                      <a:rPr kumimoji="1" lang="en-US" altLang="zh-CN" sz="1600" b="0" i="1" smtClean="0">
                        <a:solidFill>
                          <a:schemeClr val="bg1"/>
                        </a:solidFill>
                        <a:latin typeface="Cambria Math" panose="02040503050406030204" pitchFamily="18" charset="0"/>
                        <a:cs typeface="Arial" panose="020B0604020202020204" pitchFamily="34" charset="0"/>
                      </a:rPr>
                      <m:t>𝑣</m:t>
                    </m:r>
                    <m:d>
                      <m:dPr>
                        <m:ctrlPr>
                          <a:rPr kumimoji="1" lang="en-US" altLang="zh-CN" sz="1600" b="0" i="1" smtClean="0">
                            <a:solidFill>
                              <a:schemeClr val="bg1"/>
                            </a:solidFill>
                            <a:latin typeface="Cambria Math" panose="02040503050406030204" pitchFamily="18" charset="0"/>
                            <a:cs typeface="Arial" panose="020B0604020202020204" pitchFamily="34" charset="0"/>
                          </a:rPr>
                        </m:ctrlPr>
                      </m:dPr>
                      <m:e>
                        <m:r>
                          <a:rPr kumimoji="1" lang="en-US" altLang="zh-CN" sz="1600" b="0" i="1" smtClean="0">
                            <a:solidFill>
                              <a:schemeClr val="bg1"/>
                            </a:solidFill>
                            <a:latin typeface="Cambria Math" panose="02040503050406030204" pitchFamily="18" charset="0"/>
                            <a:cs typeface="Arial" panose="020B0604020202020204" pitchFamily="34" charset="0"/>
                          </a:rPr>
                          <m:t>𝑠</m:t>
                        </m:r>
                      </m:e>
                    </m:d>
                    <m:r>
                      <a:rPr kumimoji="1" lang="en-US" altLang="zh-CN" sz="1600" b="0" i="1" smtClean="0">
                        <a:solidFill>
                          <a:schemeClr val="bg1"/>
                        </a:solidFill>
                        <a:latin typeface="Cambria Math" panose="02040503050406030204" pitchFamily="18" charset="0"/>
                        <a:cs typeface="Arial" panose="020B0604020202020204" pitchFamily="34" charset="0"/>
                      </a:rPr>
                      <m:t>→</m:t>
                    </m:r>
                    <m:sSup>
                      <m:sSupPr>
                        <m:ctrlPr>
                          <a:rPr kumimoji="1" lang="en-US" altLang="zh-CN" sz="1600" b="0" i="1" smtClean="0">
                            <a:solidFill>
                              <a:schemeClr val="bg1"/>
                            </a:solidFill>
                            <a:latin typeface="Cambria Math" panose="02040503050406030204" pitchFamily="18" charset="0"/>
                            <a:cs typeface="Arial" panose="020B0604020202020204" pitchFamily="34" charset="0"/>
                          </a:rPr>
                        </m:ctrlPr>
                      </m:sSupPr>
                      <m:e>
                        <m:r>
                          <a:rPr kumimoji="1" lang="en-US" altLang="zh-CN" sz="1600" b="0" i="1" smtClean="0">
                            <a:solidFill>
                              <a:schemeClr val="bg1"/>
                            </a:solidFill>
                            <a:latin typeface="Cambria Math" panose="02040503050406030204" pitchFamily="18" charset="0"/>
                            <a:cs typeface="Arial" panose="020B0604020202020204" pitchFamily="34" charset="0"/>
                          </a:rPr>
                          <m:t>𝑣</m:t>
                        </m:r>
                      </m:e>
                      <m:sup>
                        <m:r>
                          <a:rPr kumimoji="1" lang="en-US" altLang="zh-CN" sz="1600" b="0" i="1" smtClean="0">
                            <a:solidFill>
                              <a:schemeClr val="bg1"/>
                            </a:solidFill>
                            <a:latin typeface="Cambria Math" panose="02040503050406030204" pitchFamily="18" charset="0"/>
                            <a:cs typeface="Arial" panose="020B0604020202020204" pitchFamily="34" charset="0"/>
                          </a:rPr>
                          <m:t>𝜋</m:t>
                        </m:r>
                      </m:sup>
                    </m:sSup>
                    <m:d>
                      <m:dPr>
                        <m:ctrlPr>
                          <a:rPr kumimoji="1" lang="en-US" altLang="zh-CN" sz="1600" b="0" i="1" smtClean="0">
                            <a:solidFill>
                              <a:schemeClr val="bg1"/>
                            </a:solidFill>
                            <a:latin typeface="Cambria Math" panose="02040503050406030204" pitchFamily="18" charset="0"/>
                            <a:cs typeface="Arial" panose="020B0604020202020204" pitchFamily="34" charset="0"/>
                          </a:rPr>
                        </m:ctrlPr>
                      </m:dPr>
                      <m:e>
                        <m:r>
                          <a:rPr kumimoji="1" lang="en-US" altLang="zh-CN" sz="1600" b="0" i="1" smtClean="0">
                            <a:solidFill>
                              <a:schemeClr val="bg1"/>
                            </a:solidFill>
                            <a:latin typeface="Cambria Math" panose="02040503050406030204" pitchFamily="18" charset="0"/>
                            <a:cs typeface="Arial" panose="020B0604020202020204" pitchFamily="34" charset="0"/>
                          </a:rPr>
                          <m:t>𝑠</m:t>
                        </m:r>
                      </m:e>
                    </m:d>
                    <m:r>
                      <a:rPr kumimoji="1" lang="en-US" altLang="zh-CN" sz="1600" b="0" i="1" smtClean="0">
                        <a:solidFill>
                          <a:schemeClr val="bg1"/>
                        </a:solidFill>
                        <a:latin typeface="Cambria Math" panose="02040503050406030204" pitchFamily="18" charset="0"/>
                        <a:cs typeface="Arial" panose="020B0604020202020204" pitchFamily="34" charset="0"/>
                      </a:rPr>
                      <m:t> </m:t>
                    </m:r>
                    <m:r>
                      <a:rPr kumimoji="1" lang="en-US" altLang="zh-CN" sz="1600" b="0" i="1" smtClean="0">
                        <a:solidFill>
                          <a:schemeClr val="bg1"/>
                        </a:solidFill>
                        <a:latin typeface="Cambria Math" panose="02040503050406030204" pitchFamily="18" charset="0"/>
                        <a:cs typeface="Arial" panose="020B0604020202020204" pitchFamily="34" charset="0"/>
                      </a:rPr>
                      <m:t>𝑎𝑠</m:t>
                    </m:r>
                    <m:r>
                      <a:rPr kumimoji="1" lang="en-US" altLang="zh-CN" sz="1600" b="0" i="1" smtClean="0">
                        <a:solidFill>
                          <a:schemeClr val="bg1"/>
                        </a:solidFill>
                        <a:latin typeface="Cambria Math" panose="02040503050406030204" pitchFamily="18" charset="0"/>
                        <a:cs typeface="Arial" panose="020B0604020202020204" pitchFamily="34" charset="0"/>
                      </a:rPr>
                      <m:t> </m:t>
                    </m:r>
                    <m:r>
                      <a:rPr kumimoji="1" lang="en-US" altLang="zh-CN" sz="1600" b="0" i="1" smtClean="0">
                        <a:solidFill>
                          <a:schemeClr val="bg1"/>
                        </a:solidFill>
                        <a:latin typeface="Cambria Math" panose="02040503050406030204" pitchFamily="18" charset="0"/>
                        <a:cs typeface="Arial" panose="020B0604020202020204" pitchFamily="34" charset="0"/>
                      </a:rPr>
                      <m:t>𝑁</m:t>
                    </m:r>
                    <m:d>
                      <m:dPr>
                        <m:ctrlPr>
                          <a:rPr kumimoji="1" lang="en-US" altLang="zh-CN" sz="1600" b="0" i="1" smtClean="0">
                            <a:solidFill>
                              <a:schemeClr val="bg1"/>
                            </a:solidFill>
                            <a:latin typeface="Cambria Math" panose="02040503050406030204" pitchFamily="18" charset="0"/>
                            <a:cs typeface="Arial" panose="020B0604020202020204" pitchFamily="34" charset="0"/>
                          </a:rPr>
                        </m:ctrlPr>
                      </m:dPr>
                      <m:e>
                        <m:r>
                          <a:rPr kumimoji="1" lang="en-US" altLang="zh-CN" sz="1600" b="0" i="1" smtClean="0">
                            <a:solidFill>
                              <a:schemeClr val="bg1"/>
                            </a:solidFill>
                            <a:latin typeface="Cambria Math" panose="02040503050406030204" pitchFamily="18" charset="0"/>
                            <a:cs typeface="Arial" panose="020B0604020202020204" pitchFamily="34" charset="0"/>
                          </a:rPr>
                          <m:t>𝑠</m:t>
                        </m:r>
                      </m:e>
                    </m:d>
                    <m:r>
                      <a:rPr kumimoji="1" lang="en-US" altLang="zh-CN" sz="1600" b="0" i="1" smtClean="0">
                        <a:solidFill>
                          <a:schemeClr val="bg1"/>
                        </a:solidFill>
                        <a:latin typeface="Cambria Math" panose="02040503050406030204" pitchFamily="18" charset="0"/>
                        <a:cs typeface="Arial" panose="020B0604020202020204" pitchFamily="34" charset="0"/>
                      </a:rPr>
                      <m:t>→∞</m:t>
                    </m:r>
                  </m:oMath>
                </a14:m>
                <a:endParaRPr kumimoji="1" lang="en-US" altLang="zh-CN" dirty="0">
                  <a:solidFill>
                    <a:schemeClr val="bg1"/>
                  </a:solidFill>
                  <a:latin typeface="Arial" panose="020B0604020202020204" pitchFamily="34" charset="0"/>
                  <a:cs typeface="Arial" panose="020B0604020202020204" pitchFamily="34" charset="0"/>
                </a:endParaRPr>
              </a:p>
            </p:txBody>
          </p:sp>
        </mc:Choice>
        <mc:Fallback xmlns="">
          <p:sp>
            <p:nvSpPr>
              <p:cNvPr id="2" name="文本框 1">
                <a:extLst>
                  <a:ext uri="{FF2B5EF4-FFF2-40B4-BE49-F238E27FC236}">
                    <a16:creationId xmlns:a16="http://schemas.microsoft.com/office/drawing/2014/main" id="{9282D2AF-01FF-C24A-A621-E8C0FF02B59A}"/>
                  </a:ext>
                </a:extLst>
              </p:cNvPr>
              <p:cNvSpPr txBox="1">
                <a:spLocks noRot="1" noChangeAspect="1" noMove="1" noResize="1" noEditPoints="1" noAdjustHandles="1" noChangeArrowheads="1" noChangeShapeType="1" noTextEdit="1"/>
              </p:cNvSpPr>
              <p:nvPr/>
            </p:nvSpPr>
            <p:spPr>
              <a:xfrm>
                <a:off x="517886" y="1300030"/>
                <a:ext cx="11589409" cy="4513800"/>
              </a:xfrm>
              <a:prstGeom prst="rect">
                <a:avLst/>
              </a:prstGeom>
              <a:blipFill>
                <a:blip r:embed="rId3"/>
                <a:stretch>
                  <a:fillRect l="-438" t="-280" b="-56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7871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104161" y="486096"/>
            <a:ext cx="3983784"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Incremental MC Update</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556797"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072617"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282D2AF-01FF-C24A-A621-E8C0FF02B59A}"/>
                  </a:ext>
                </a:extLst>
              </p:cNvPr>
              <p:cNvSpPr txBox="1"/>
              <p:nvPr/>
            </p:nvSpPr>
            <p:spPr>
              <a:xfrm>
                <a:off x="517886" y="1300030"/>
                <a:ext cx="11589409" cy="3575915"/>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Incremental mean: </a:t>
                </a:r>
                <a14:m>
                  <m:oMath xmlns:m="http://schemas.openxmlformats.org/officeDocument/2006/math">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𝜇</m:t>
                        </m:r>
                      </m:e>
                      <m:sub>
                        <m:r>
                          <a:rPr kumimoji="1" lang="en-US" altLang="zh-CN" b="0" i="1" smtClean="0">
                            <a:solidFill>
                              <a:schemeClr val="bg1"/>
                            </a:solidFill>
                            <a:latin typeface="Cambria Math" panose="02040503050406030204" pitchFamily="18" charset="0"/>
                            <a:cs typeface="Arial" panose="020B0604020202020204" pitchFamily="34" charset="0"/>
                          </a:rPr>
                          <m:t>𝑛</m:t>
                        </m:r>
                      </m:sub>
                    </m:sSub>
                    <m:r>
                      <a:rPr kumimoji="1" lang="en-US" altLang="zh-CN" b="0" i="1" smtClean="0">
                        <a:solidFill>
                          <a:schemeClr val="bg1"/>
                        </a:solidFill>
                        <a:latin typeface="Cambria Math" panose="02040503050406030204" pitchFamily="18" charset="0"/>
                        <a:cs typeface="Arial" panose="020B0604020202020204" pitchFamily="34" charset="0"/>
                      </a:rPr>
                      <m:t>=</m:t>
                    </m:r>
                    <m:f>
                      <m:fPr>
                        <m:ctrlPr>
                          <a:rPr kumimoji="1" lang="en-US" altLang="zh-CN" b="0" i="1" smtClean="0">
                            <a:solidFill>
                              <a:schemeClr val="bg1"/>
                            </a:solidFill>
                            <a:latin typeface="Cambria Math" panose="02040503050406030204" pitchFamily="18" charset="0"/>
                            <a:cs typeface="Arial" panose="020B0604020202020204" pitchFamily="34" charset="0"/>
                          </a:rPr>
                        </m:ctrlPr>
                      </m:fPr>
                      <m:num>
                        <m:r>
                          <a:rPr kumimoji="1" lang="en-US" altLang="zh-CN" b="0" i="1" smtClean="0">
                            <a:solidFill>
                              <a:schemeClr val="bg1"/>
                            </a:solidFill>
                            <a:latin typeface="Cambria Math" panose="02040503050406030204" pitchFamily="18" charset="0"/>
                            <a:cs typeface="Arial" panose="020B0604020202020204" pitchFamily="34" charset="0"/>
                          </a:rPr>
                          <m:t>1</m:t>
                        </m:r>
                      </m:num>
                      <m:den>
                        <m:r>
                          <a:rPr kumimoji="1" lang="en-US" altLang="zh-CN" b="0" i="1" smtClean="0">
                            <a:solidFill>
                              <a:schemeClr val="bg1"/>
                            </a:solidFill>
                            <a:latin typeface="Cambria Math" panose="02040503050406030204" pitchFamily="18" charset="0"/>
                            <a:cs typeface="Arial" panose="020B0604020202020204" pitchFamily="34" charset="0"/>
                          </a:rPr>
                          <m:t>𝑛</m:t>
                        </m:r>
                      </m:den>
                    </m:f>
                    <m:nary>
                      <m:naryPr>
                        <m:chr m:val="∑"/>
                        <m:ctrlPr>
                          <a:rPr kumimoji="1" lang="en-US" altLang="zh-CN" b="0" i="1" smtClean="0">
                            <a:solidFill>
                              <a:schemeClr val="bg1"/>
                            </a:solidFill>
                            <a:latin typeface="Cambria Math" panose="02040503050406030204" pitchFamily="18" charset="0"/>
                            <a:cs typeface="Arial" panose="020B0604020202020204" pitchFamily="34" charset="0"/>
                          </a:rPr>
                        </m:ctrlPr>
                      </m:naryPr>
                      <m:sub>
                        <m:r>
                          <m:rPr>
                            <m:brk m:alnAt="23"/>
                          </m:rPr>
                          <a:rPr kumimoji="1" lang="en-US" altLang="zh-CN" b="0" i="1" smtClean="0">
                            <a:solidFill>
                              <a:schemeClr val="bg1"/>
                            </a:solidFill>
                            <a:latin typeface="Cambria Math" panose="02040503050406030204" pitchFamily="18" charset="0"/>
                            <a:cs typeface="Arial" panose="020B0604020202020204" pitchFamily="34" charset="0"/>
                          </a:rPr>
                          <m:t>𝑖</m:t>
                        </m:r>
                        <m:r>
                          <a:rPr kumimoji="1" lang="en-US" altLang="zh-CN" b="0" i="1" smtClean="0">
                            <a:solidFill>
                              <a:schemeClr val="bg1"/>
                            </a:solidFill>
                            <a:latin typeface="Cambria Math" panose="02040503050406030204" pitchFamily="18" charset="0"/>
                            <a:cs typeface="Arial" panose="020B0604020202020204" pitchFamily="34" charset="0"/>
                          </a:rPr>
                          <m:t>=1</m:t>
                        </m:r>
                      </m:sub>
                      <m:sup>
                        <m:r>
                          <a:rPr kumimoji="1" lang="en-US" altLang="zh-CN" b="0" i="1" smtClean="0">
                            <a:solidFill>
                              <a:schemeClr val="bg1"/>
                            </a:solidFill>
                            <a:latin typeface="Cambria Math" panose="02040503050406030204" pitchFamily="18" charset="0"/>
                            <a:cs typeface="Arial" panose="020B0604020202020204" pitchFamily="34" charset="0"/>
                          </a:rPr>
                          <m:t>𝑛</m:t>
                        </m:r>
                      </m:sup>
                      <m:e>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𝑥</m:t>
                            </m:r>
                          </m:e>
                          <m:sub>
                            <m:r>
                              <a:rPr kumimoji="1" lang="en-US" altLang="zh-CN" b="0" i="1" smtClean="0">
                                <a:solidFill>
                                  <a:schemeClr val="bg1"/>
                                </a:solidFill>
                                <a:latin typeface="Cambria Math" panose="02040503050406030204" pitchFamily="18" charset="0"/>
                                <a:cs typeface="Arial" panose="020B0604020202020204" pitchFamily="34" charset="0"/>
                              </a:rPr>
                              <m:t>𝑖</m:t>
                            </m:r>
                          </m:sub>
                        </m:sSub>
                      </m:e>
                    </m:nary>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𝜇</m:t>
                        </m:r>
                      </m:e>
                      <m:sub>
                        <m:r>
                          <a:rPr kumimoji="1" lang="en-US" altLang="zh-CN" b="0" i="1" smtClean="0">
                            <a:solidFill>
                              <a:schemeClr val="bg1"/>
                            </a:solidFill>
                            <a:latin typeface="Cambria Math" panose="02040503050406030204" pitchFamily="18" charset="0"/>
                            <a:cs typeface="Arial" panose="020B0604020202020204" pitchFamily="34" charset="0"/>
                          </a:rPr>
                          <m:t>𝑛</m:t>
                        </m:r>
                        <m:r>
                          <a:rPr kumimoji="1" lang="en-US" altLang="zh-CN" b="0" i="1" smtClean="0">
                            <a:solidFill>
                              <a:schemeClr val="bg1"/>
                            </a:solidFill>
                            <a:latin typeface="Cambria Math" panose="02040503050406030204" pitchFamily="18" charset="0"/>
                            <a:cs typeface="Arial" panose="020B0604020202020204" pitchFamily="34" charset="0"/>
                          </a:rPr>
                          <m:t>−1</m:t>
                        </m:r>
                      </m:sub>
                    </m:sSub>
                    <m:r>
                      <a:rPr kumimoji="1" lang="en-US" altLang="zh-CN" b="0" i="1" smtClean="0">
                        <a:solidFill>
                          <a:schemeClr val="bg1"/>
                        </a:solidFill>
                        <a:latin typeface="Cambria Math" panose="02040503050406030204" pitchFamily="18" charset="0"/>
                        <a:cs typeface="Arial" panose="020B0604020202020204" pitchFamily="34" charset="0"/>
                      </a:rPr>
                      <m:t>+</m:t>
                    </m:r>
                    <m:f>
                      <m:fPr>
                        <m:ctrlPr>
                          <a:rPr kumimoji="1" lang="en-US" altLang="zh-CN" b="0" i="1" smtClean="0">
                            <a:solidFill>
                              <a:schemeClr val="bg1"/>
                            </a:solidFill>
                            <a:latin typeface="Cambria Math" panose="02040503050406030204" pitchFamily="18" charset="0"/>
                            <a:cs typeface="Arial" panose="020B0604020202020204" pitchFamily="34" charset="0"/>
                          </a:rPr>
                        </m:ctrlPr>
                      </m:fPr>
                      <m:num>
                        <m:r>
                          <a:rPr kumimoji="1" lang="en-US" altLang="zh-CN" b="0" i="1" smtClean="0">
                            <a:solidFill>
                              <a:schemeClr val="bg1"/>
                            </a:solidFill>
                            <a:latin typeface="Cambria Math" panose="02040503050406030204" pitchFamily="18" charset="0"/>
                            <a:cs typeface="Arial" panose="020B0604020202020204" pitchFamily="34" charset="0"/>
                          </a:rPr>
                          <m:t>1</m:t>
                        </m:r>
                      </m:num>
                      <m:den>
                        <m:r>
                          <a:rPr kumimoji="1" lang="en-US" altLang="zh-CN" b="0" i="1" smtClean="0">
                            <a:solidFill>
                              <a:schemeClr val="bg1"/>
                            </a:solidFill>
                            <a:latin typeface="Cambria Math" panose="02040503050406030204" pitchFamily="18" charset="0"/>
                            <a:cs typeface="Arial" panose="020B0604020202020204" pitchFamily="34" charset="0"/>
                          </a:rPr>
                          <m:t>𝑛</m:t>
                        </m:r>
                      </m:den>
                    </m:f>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𝑥</m:t>
                        </m:r>
                      </m:e>
                      <m:sub>
                        <m:r>
                          <a:rPr kumimoji="1" lang="en-US" altLang="zh-CN" b="0" i="1" smtClean="0">
                            <a:solidFill>
                              <a:schemeClr val="bg1"/>
                            </a:solidFill>
                            <a:latin typeface="Cambria Math" panose="02040503050406030204" pitchFamily="18" charset="0"/>
                            <a:cs typeface="Arial" panose="020B0604020202020204" pitchFamily="34" charset="0"/>
                          </a:rPr>
                          <m:t>𝑛</m:t>
                        </m:r>
                      </m:sub>
                    </m:sSub>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𝜇</m:t>
                        </m:r>
                      </m:e>
                      <m:sub>
                        <m:r>
                          <a:rPr kumimoji="1" lang="en-US" altLang="zh-CN" b="0" i="1" smtClean="0">
                            <a:solidFill>
                              <a:schemeClr val="bg1"/>
                            </a:solidFill>
                            <a:latin typeface="Cambria Math" panose="02040503050406030204" pitchFamily="18" charset="0"/>
                            <a:cs typeface="Arial" panose="020B0604020202020204" pitchFamily="34" charset="0"/>
                          </a:rPr>
                          <m:t>𝑛</m:t>
                        </m:r>
                        <m:r>
                          <a:rPr kumimoji="1" lang="en-US" altLang="zh-CN" b="0" i="1" smtClean="0">
                            <a:solidFill>
                              <a:schemeClr val="bg1"/>
                            </a:solidFill>
                            <a:latin typeface="Cambria Math" panose="02040503050406030204" pitchFamily="18" charset="0"/>
                            <a:cs typeface="Arial" panose="020B0604020202020204" pitchFamily="34" charset="0"/>
                          </a:rPr>
                          <m:t>−1</m:t>
                        </m:r>
                      </m:sub>
                    </m:sSub>
                    <m:r>
                      <a:rPr kumimoji="1" lang="en-US" altLang="zh-CN" b="0" i="1" smtClean="0">
                        <a:solidFill>
                          <a:schemeClr val="bg1"/>
                        </a:solidFill>
                        <a:latin typeface="Cambria Math" panose="02040503050406030204" pitchFamily="18" charset="0"/>
                        <a:cs typeface="Arial" panose="020B0604020202020204" pitchFamily="34" charset="0"/>
                      </a:rPr>
                      <m:t>)</m:t>
                    </m:r>
                  </m:oMath>
                </a14:m>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sz="2000" dirty="0">
                    <a:solidFill>
                      <a:srgbClr val="42F7FF"/>
                    </a:solidFill>
                    <a:latin typeface="Arial" panose="020B0604020202020204" pitchFamily="34" charset="0"/>
                    <a:cs typeface="Arial" panose="020B0604020202020204" pitchFamily="34" charset="0"/>
                  </a:rPr>
                  <a:t>Algorithm:</a:t>
                </a:r>
              </a:p>
              <a:p>
                <a:pPr lvl="1"/>
                <a:r>
                  <a:rPr kumimoji="1" lang="en-US" altLang="zh-CN" dirty="0">
                    <a:solidFill>
                      <a:schemeClr val="bg1"/>
                    </a:solidFill>
                    <a:latin typeface="Arial" panose="020B0604020202020204" pitchFamily="34" charset="0"/>
                    <a:cs typeface="Arial" panose="020B0604020202020204" pitchFamily="34" charset="0"/>
                  </a:rPr>
                  <a:t>1. For every trajectory </a:t>
                </a:r>
                <a14:m>
                  <m:oMath xmlns:m="http://schemas.openxmlformats.org/officeDocument/2006/math">
                    <m:d>
                      <m:dPr>
                        <m:begChr m:val="{"/>
                        <m:endChr m:val="}"/>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𝑆</m:t>
                            </m:r>
                          </m:e>
                          <m:sub>
                            <m:r>
                              <a:rPr kumimoji="1" lang="en-US" altLang="zh-CN" i="1">
                                <a:solidFill>
                                  <a:schemeClr val="bg1"/>
                                </a:solidFill>
                                <a:latin typeface="Cambria Math" panose="02040503050406030204" pitchFamily="18" charset="0"/>
                                <a:cs typeface="Arial" panose="020B0604020202020204" pitchFamily="34" charset="0"/>
                              </a:rPr>
                              <m:t>1</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𝐴</m:t>
                            </m:r>
                          </m:e>
                          <m:sub>
                            <m:r>
                              <a:rPr kumimoji="1" lang="en-US" altLang="zh-CN" i="1">
                                <a:solidFill>
                                  <a:schemeClr val="bg1"/>
                                </a:solidFill>
                                <a:latin typeface="Cambria Math" panose="02040503050406030204" pitchFamily="18" charset="0"/>
                                <a:cs typeface="Arial" panose="020B0604020202020204" pitchFamily="34" charset="0"/>
                              </a:rPr>
                              <m:t>1</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𝑅</m:t>
                            </m:r>
                          </m:e>
                          <m:sub>
                            <m:r>
                              <a:rPr kumimoji="1" lang="en-US" altLang="zh-CN" i="1">
                                <a:solidFill>
                                  <a:schemeClr val="bg1"/>
                                </a:solidFill>
                                <a:latin typeface="Cambria Math" panose="02040503050406030204" pitchFamily="18" charset="0"/>
                                <a:cs typeface="Arial" panose="020B0604020202020204" pitchFamily="34" charset="0"/>
                              </a:rPr>
                              <m:t>1</m:t>
                            </m:r>
                          </m:sub>
                        </m:sSub>
                        <m:r>
                          <a:rPr kumimoji="1" lang="en-US" altLang="zh-CN" i="1">
                            <a:solidFill>
                              <a:schemeClr val="bg1"/>
                            </a:solidFill>
                            <a:latin typeface="Cambria Math" panose="02040503050406030204" pitchFamily="18" charset="0"/>
                            <a:cs typeface="Arial" panose="020B0604020202020204" pitchFamily="34" charset="0"/>
                          </a:rPr>
                          <m:t>, </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𝑆</m:t>
                            </m:r>
                          </m:e>
                          <m:sub>
                            <m:r>
                              <a:rPr kumimoji="1" lang="en-US" altLang="zh-CN" i="1">
                                <a:solidFill>
                                  <a:schemeClr val="bg1"/>
                                </a:solidFill>
                                <a:latin typeface="Cambria Math" panose="02040503050406030204" pitchFamily="18" charset="0"/>
                                <a:cs typeface="Arial" panose="020B0604020202020204" pitchFamily="34" charset="0"/>
                              </a:rPr>
                              <m:t>2</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𝐴</m:t>
                            </m:r>
                          </m:e>
                          <m:sub>
                            <m:r>
                              <a:rPr kumimoji="1" lang="en-US" altLang="zh-CN" i="1">
                                <a:solidFill>
                                  <a:schemeClr val="bg1"/>
                                </a:solidFill>
                                <a:latin typeface="Cambria Math" panose="02040503050406030204" pitchFamily="18" charset="0"/>
                                <a:cs typeface="Arial" panose="020B0604020202020204" pitchFamily="34" charset="0"/>
                              </a:rPr>
                              <m:t>2</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𝑅</m:t>
                            </m:r>
                          </m:e>
                          <m:sub>
                            <m:r>
                              <a:rPr kumimoji="1" lang="en-US" altLang="zh-CN" i="1">
                                <a:solidFill>
                                  <a:schemeClr val="bg1"/>
                                </a:solidFill>
                                <a:latin typeface="Cambria Math" panose="02040503050406030204" pitchFamily="18" charset="0"/>
                                <a:cs typeface="Arial" panose="020B0604020202020204" pitchFamily="34" charset="0"/>
                              </a:rPr>
                              <m:t>2</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𝑆</m:t>
                            </m:r>
                          </m:e>
                          <m:sub>
                            <m:r>
                              <a:rPr kumimoji="1" lang="en-US" altLang="zh-CN" i="1">
                                <a:solidFill>
                                  <a:schemeClr val="bg1"/>
                                </a:solidFill>
                                <a:latin typeface="Cambria Math" panose="02040503050406030204" pitchFamily="18" charset="0"/>
                                <a:cs typeface="Arial" panose="020B0604020202020204" pitchFamily="34" charset="0"/>
                              </a:rPr>
                              <m:t>𝑇</m:t>
                            </m:r>
                          </m:sub>
                        </m:sSub>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𝐴</m:t>
                            </m:r>
                          </m:e>
                          <m:sub>
                            <m:r>
                              <a:rPr kumimoji="1" lang="en-US" altLang="zh-CN" i="1">
                                <a:solidFill>
                                  <a:schemeClr val="bg1"/>
                                </a:solidFill>
                                <a:latin typeface="Cambria Math" panose="02040503050406030204" pitchFamily="18" charset="0"/>
                                <a:cs typeface="Arial" panose="020B0604020202020204" pitchFamily="34" charset="0"/>
                              </a:rPr>
                              <m:t>𝑇</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𝑅</m:t>
                            </m:r>
                          </m:e>
                          <m:sub>
                            <m:r>
                              <a:rPr kumimoji="1" lang="en-US" altLang="zh-CN" i="1">
                                <a:solidFill>
                                  <a:schemeClr val="bg1"/>
                                </a:solidFill>
                                <a:latin typeface="Cambria Math" panose="02040503050406030204" pitchFamily="18" charset="0"/>
                                <a:cs typeface="Arial" panose="020B0604020202020204" pitchFamily="34" charset="0"/>
                              </a:rPr>
                              <m:t>𝑇</m:t>
                            </m:r>
                          </m:sub>
                        </m:sSub>
                      </m:e>
                    </m:d>
                  </m:oMath>
                </a14:m>
                <a:endParaRPr kumimoji="1" lang="en-US" altLang="zh-CN" dirty="0">
                  <a:solidFill>
                    <a:schemeClr val="bg1"/>
                  </a:solidFill>
                  <a:latin typeface="Arial" panose="020B0604020202020204" pitchFamily="34" charset="0"/>
                  <a:cs typeface="Arial" panose="020B0604020202020204" pitchFamily="34" charset="0"/>
                </a:endParaRPr>
              </a:p>
              <a:p>
                <a:pPr lvl="1"/>
                <a:r>
                  <a:rPr kumimoji="1" lang="en-US" altLang="zh-CN" dirty="0">
                    <a:solidFill>
                      <a:schemeClr val="bg1"/>
                    </a:solidFill>
                    <a:latin typeface="Arial" panose="020B0604020202020204" pitchFamily="34" charset="0"/>
                    <a:cs typeface="Arial" panose="020B0604020202020204" pitchFamily="34" charset="0"/>
                  </a:rPr>
                  <a:t>	2. For each state </a:t>
                </a:r>
                <a14:m>
                  <m:oMath xmlns:m="http://schemas.openxmlformats.org/officeDocument/2006/math">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𝑆</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oMath>
                </a14:m>
                <a:r>
                  <a:rPr kumimoji="1" lang="en-US" altLang="zh-CN" dirty="0">
                    <a:solidFill>
                      <a:schemeClr val="bg1"/>
                    </a:solidFill>
                    <a:latin typeface="Arial" panose="020B0604020202020204" pitchFamily="34" charset="0"/>
                    <a:cs typeface="Arial" panose="020B0604020202020204" pitchFamily="34" charset="0"/>
                  </a:rPr>
                  <a:t> with computed return </a:t>
                </a:r>
                <a14:m>
                  <m:oMath xmlns:m="http://schemas.openxmlformats.org/officeDocument/2006/math">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𝐺</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oMath>
                </a14:m>
                <a:endParaRPr kumimoji="1" lang="en-US" altLang="zh-CN"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kumimoji="1" lang="en-US" altLang="zh-CN" i="1">
                          <a:solidFill>
                            <a:schemeClr val="bg1"/>
                          </a:solidFill>
                          <a:latin typeface="Cambria Math" panose="02040503050406030204" pitchFamily="18" charset="0"/>
                          <a:cs typeface="Arial" panose="020B0604020202020204" pitchFamily="34" charset="0"/>
                        </a:rPr>
                        <m:t>𝑁</m:t>
                      </m:r>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𝑆</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e>
                      </m:d>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𝑁</m:t>
                      </m:r>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𝑆</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e>
                      </m:d>
                      <m:r>
                        <a:rPr kumimoji="1" lang="en-US" altLang="zh-CN" i="1">
                          <a:solidFill>
                            <a:schemeClr val="bg1"/>
                          </a:solidFill>
                          <a:latin typeface="Cambria Math" panose="02040503050406030204" pitchFamily="18" charset="0"/>
                          <a:cs typeface="Arial" panose="020B0604020202020204" pitchFamily="34" charset="0"/>
                        </a:rPr>
                        <m:t>+1</m:t>
                      </m:r>
                    </m:oMath>
                  </m:oMathPara>
                </a14:m>
                <a:endParaRPr kumimoji="1" lang="en-US" altLang="zh-CN"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kumimoji="1" lang="en-US" altLang="zh-CN" b="0" i="1" smtClean="0">
                          <a:solidFill>
                            <a:schemeClr val="bg1"/>
                          </a:solidFill>
                          <a:latin typeface="Cambria Math" panose="02040503050406030204" pitchFamily="18" charset="0"/>
                          <a:cs typeface="Arial" panose="020B0604020202020204" pitchFamily="34" charset="0"/>
                        </a:rPr>
                        <m:t>𝑣</m:t>
                      </m:r>
                      <m:d>
                        <m:dPr>
                          <m:ctrlPr>
                            <a:rPr kumimoji="1" lang="en-US" altLang="zh-CN" b="0" i="1" smtClean="0">
                              <a:solidFill>
                                <a:schemeClr val="bg1"/>
                              </a:solidFill>
                              <a:latin typeface="Cambria Math" panose="02040503050406030204" pitchFamily="18" charset="0"/>
                              <a:cs typeface="Arial" panose="020B0604020202020204" pitchFamily="34" charset="0"/>
                            </a:rPr>
                          </m:ctrlPr>
                        </m:dPr>
                        <m:e>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𝑆</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e>
                      </m:d>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𝑣</m:t>
                      </m:r>
                      <m:d>
                        <m:dPr>
                          <m:ctrlPr>
                            <a:rPr kumimoji="1" lang="en-US" altLang="zh-CN" b="0" i="1" smtClean="0">
                              <a:solidFill>
                                <a:schemeClr val="bg1"/>
                              </a:solidFill>
                              <a:latin typeface="Cambria Math" panose="02040503050406030204" pitchFamily="18" charset="0"/>
                              <a:cs typeface="Arial" panose="020B0604020202020204" pitchFamily="34" charset="0"/>
                            </a:rPr>
                          </m:ctrlPr>
                        </m:dPr>
                        <m:e>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𝑆</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e>
                      </m:d>
                      <m:r>
                        <a:rPr kumimoji="1" lang="en-US" altLang="zh-CN" b="0" i="1" smtClean="0">
                          <a:solidFill>
                            <a:schemeClr val="bg1"/>
                          </a:solidFill>
                          <a:latin typeface="Cambria Math" panose="02040503050406030204" pitchFamily="18" charset="0"/>
                          <a:cs typeface="Arial" panose="020B0604020202020204" pitchFamily="34" charset="0"/>
                        </a:rPr>
                        <m:t>+</m:t>
                      </m:r>
                      <m:f>
                        <m:fPr>
                          <m:ctrlPr>
                            <a:rPr kumimoji="1" lang="en-US" altLang="zh-CN" b="0" i="1" smtClean="0">
                              <a:solidFill>
                                <a:schemeClr val="bg1"/>
                              </a:solidFill>
                              <a:latin typeface="Cambria Math" panose="02040503050406030204" pitchFamily="18" charset="0"/>
                              <a:cs typeface="Arial" panose="020B0604020202020204" pitchFamily="34" charset="0"/>
                            </a:rPr>
                          </m:ctrlPr>
                        </m:fPr>
                        <m:num>
                          <m:r>
                            <a:rPr kumimoji="1" lang="en-US" altLang="zh-CN" b="0" i="1" smtClean="0">
                              <a:solidFill>
                                <a:schemeClr val="bg1"/>
                              </a:solidFill>
                              <a:latin typeface="Cambria Math" panose="02040503050406030204" pitchFamily="18" charset="0"/>
                              <a:cs typeface="Arial" panose="020B0604020202020204" pitchFamily="34" charset="0"/>
                            </a:rPr>
                            <m:t>1</m:t>
                          </m:r>
                        </m:num>
                        <m:den>
                          <m:r>
                            <a:rPr kumimoji="1" lang="en-US" altLang="zh-CN" b="0" i="1" smtClean="0">
                              <a:solidFill>
                                <a:schemeClr val="bg1"/>
                              </a:solidFill>
                              <a:latin typeface="Cambria Math" panose="02040503050406030204" pitchFamily="18" charset="0"/>
                              <a:cs typeface="Arial" panose="020B0604020202020204" pitchFamily="34" charset="0"/>
                            </a:rPr>
                            <m:t>𝑁</m:t>
                          </m:r>
                          <m:d>
                            <m:dPr>
                              <m:ctrlPr>
                                <a:rPr kumimoji="1" lang="en-US" altLang="zh-CN" b="0" i="1" smtClean="0">
                                  <a:solidFill>
                                    <a:schemeClr val="bg1"/>
                                  </a:solidFill>
                                  <a:latin typeface="Cambria Math" panose="02040503050406030204" pitchFamily="18" charset="0"/>
                                  <a:cs typeface="Arial" panose="020B0604020202020204" pitchFamily="34" charset="0"/>
                                </a:rPr>
                              </m:ctrlPr>
                            </m:dPr>
                            <m:e>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𝑆</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e>
                          </m:d>
                        </m:den>
                      </m:f>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𝐺</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𝑣</m:t>
                      </m:r>
                      <m:d>
                        <m:dPr>
                          <m:ctrlPr>
                            <a:rPr kumimoji="1" lang="en-US" altLang="zh-CN" b="0" i="1" smtClean="0">
                              <a:solidFill>
                                <a:schemeClr val="bg1"/>
                              </a:solidFill>
                              <a:latin typeface="Cambria Math" panose="02040503050406030204" pitchFamily="18" charset="0"/>
                              <a:cs typeface="Arial" panose="020B0604020202020204" pitchFamily="34" charset="0"/>
                            </a:rPr>
                          </m:ctrlPr>
                        </m:dPr>
                        <m:e>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𝑆</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e>
                      </m:d>
                      <m:r>
                        <a:rPr kumimoji="1" lang="en-US" altLang="zh-CN" b="0" i="1" smtClean="0">
                          <a:solidFill>
                            <a:schemeClr val="bg1"/>
                          </a:solidFill>
                          <a:latin typeface="Cambria Math" panose="02040503050406030204" pitchFamily="18" charset="0"/>
                          <a:cs typeface="Arial" panose="020B0604020202020204" pitchFamily="34" charset="0"/>
                        </a:rPr>
                        <m:t>)</m:t>
                      </m:r>
                    </m:oMath>
                  </m:oMathPara>
                </a14:m>
                <a:endParaRPr kumimoji="1" lang="en-US" altLang="zh-CN" b="0"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b="0" dirty="0">
                    <a:solidFill>
                      <a:schemeClr val="bg1"/>
                    </a:solidFill>
                    <a:latin typeface="Arial" panose="020B0604020202020204" pitchFamily="34" charset="0"/>
                    <a:cs typeface="Arial" panose="020B0604020202020204" pitchFamily="34" charset="0"/>
                  </a:rPr>
                  <a:t>For non-stationary problems, we use</a:t>
                </a:r>
              </a:p>
              <a:p>
                <a:pPr/>
                <a14:m>
                  <m:oMathPara xmlns:m="http://schemas.openxmlformats.org/officeDocument/2006/math">
                    <m:oMathParaPr>
                      <m:jc m:val="centerGroup"/>
                    </m:oMathParaPr>
                    <m:oMath xmlns:m="http://schemas.openxmlformats.org/officeDocument/2006/math">
                      <m:r>
                        <a:rPr kumimoji="1" lang="en-US" altLang="zh-CN" i="1">
                          <a:solidFill>
                            <a:schemeClr val="bg1"/>
                          </a:solidFill>
                          <a:latin typeface="Cambria Math" panose="02040503050406030204" pitchFamily="18" charset="0"/>
                          <a:cs typeface="Arial" panose="020B0604020202020204" pitchFamily="34" charset="0"/>
                        </a:rPr>
                        <m:t>𝑣</m:t>
                      </m:r>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𝑆</m:t>
                              </m:r>
                            </m:e>
                            <m:sub>
                              <m:r>
                                <a:rPr kumimoji="1" lang="en-US" altLang="zh-CN" i="1">
                                  <a:solidFill>
                                    <a:schemeClr val="bg1"/>
                                  </a:solidFill>
                                  <a:latin typeface="Cambria Math" panose="02040503050406030204" pitchFamily="18" charset="0"/>
                                  <a:cs typeface="Arial" panose="020B0604020202020204" pitchFamily="34" charset="0"/>
                                </a:rPr>
                                <m:t>𝑡</m:t>
                              </m:r>
                            </m:sub>
                          </m:sSub>
                        </m:e>
                      </m:d>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𝑣</m:t>
                      </m:r>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𝑆</m:t>
                              </m:r>
                            </m:e>
                            <m:sub>
                              <m:r>
                                <a:rPr kumimoji="1" lang="en-US" altLang="zh-CN" i="1">
                                  <a:solidFill>
                                    <a:schemeClr val="bg1"/>
                                  </a:solidFill>
                                  <a:latin typeface="Cambria Math" panose="02040503050406030204" pitchFamily="18" charset="0"/>
                                  <a:cs typeface="Arial" panose="020B0604020202020204" pitchFamily="34" charset="0"/>
                                </a:rPr>
                                <m:t>𝑡</m:t>
                              </m:r>
                            </m:sub>
                          </m:sSub>
                        </m:e>
                      </m:d>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𝛼</m:t>
                      </m:r>
                      <m:r>
                        <a:rPr kumimoji="1" lang="en-US" altLang="zh-CN" i="1" smtClean="0">
                          <a:solidFill>
                            <a:schemeClr val="bg1"/>
                          </a:solidFill>
                          <a:latin typeface="Cambria Math" panose="02040503050406030204" pitchFamily="18" charset="0"/>
                          <a:cs typeface="Arial" panose="020B0604020202020204" pitchFamily="34" charset="0"/>
                        </a:rPr>
                        <m:t> </m:t>
                      </m:r>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𝐺</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𝑣</m:t>
                      </m:r>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𝑆</m:t>
                              </m:r>
                            </m:e>
                            <m:sub>
                              <m:r>
                                <a:rPr kumimoji="1" lang="en-US" altLang="zh-CN" i="1">
                                  <a:solidFill>
                                    <a:schemeClr val="bg1"/>
                                  </a:solidFill>
                                  <a:latin typeface="Cambria Math" panose="02040503050406030204" pitchFamily="18" charset="0"/>
                                  <a:cs typeface="Arial" panose="020B0604020202020204" pitchFamily="34" charset="0"/>
                                </a:rPr>
                                <m:t>𝑡</m:t>
                              </m:r>
                            </m:sub>
                          </m:sSub>
                        </m:e>
                      </m:d>
                      <m:r>
                        <a:rPr kumimoji="1" lang="en-US" altLang="zh-CN" b="0" i="1" smtClean="0">
                          <a:solidFill>
                            <a:schemeClr val="bg1"/>
                          </a:solidFill>
                          <a:latin typeface="Cambria Math" panose="02040503050406030204" pitchFamily="18" charset="0"/>
                          <a:cs typeface="Arial" panose="020B0604020202020204" pitchFamily="34" charset="0"/>
                        </a:rPr>
                        <m:t>)</m:t>
                      </m:r>
                    </m:oMath>
                  </m:oMathPara>
                </a14:m>
                <a:endParaRPr kumimoji="1" lang="en-US" altLang="zh-CN" dirty="0">
                  <a:solidFill>
                    <a:schemeClr val="bg1"/>
                  </a:solidFill>
                  <a:latin typeface="Arial" panose="020B0604020202020204" pitchFamily="34" charset="0"/>
                  <a:cs typeface="Arial" panose="020B0604020202020204" pitchFamily="34" charset="0"/>
                </a:endParaRPr>
              </a:p>
            </p:txBody>
          </p:sp>
        </mc:Choice>
        <mc:Fallback xmlns="">
          <p:sp>
            <p:nvSpPr>
              <p:cNvPr id="2" name="文本框 1">
                <a:extLst>
                  <a:ext uri="{FF2B5EF4-FFF2-40B4-BE49-F238E27FC236}">
                    <a16:creationId xmlns:a16="http://schemas.microsoft.com/office/drawing/2014/main" id="{9282D2AF-01FF-C24A-A621-E8C0FF02B59A}"/>
                  </a:ext>
                </a:extLst>
              </p:cNvPr>
              <p:cNvSpPr txBox="1">
                <a:spLocks noRot="1" noChangeAspect="1" noMove="1" noResize="1" noEditPoints="1" noAdjustHandles="1" noChangeArrowheads="1" noChangeShapeType="1" noTextEdit="1"/>
              </p:cNvSpPr>
              <p:nvPr/>
            </p:nvSpPr>
            <p:spPr>
              <a:xfrm>
                <a:off x="517886" y="1300030"/>
                <a:ext cx="11589409" cy="3575915"/>
              </a:xfrm>
              <a:prstGeom prst="rect">
                <a:avLst/>
              </a:prstGeom>
              <a:blipFill>
                <a:blip r:embed="rId3"/>
                <a:stretch>
                  <a:fillRect l="-548" t="-10247" b="-1060"/>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E790C8D8-C4CE-8745-AE43-9A36A41FF823}"/>
              </a:ext>
            </a:extLst>
          </p:cNvPr>
          <p:cNvSpPr/>
          <p:nvPr/>
        </p:nvSpPr>
        <p:spPr>
          <a:xfrm>
            <a:off x="427153" y="5406939"/>
            <a:ext cx="10503838" cy="646331"/>
          </a:xfrm>
          <a:prstGeom prst="rect">
            <a:avLst/>
          </a:prstGeom>
        </p:spPr>
        <p:txBody>
          <a:bodyPr wrap="none">
            <a:spAutoFit/>
          </a:bodyPr>
          <a:lstStyle/>
          <a:p>
            <a:r>
              <a:rPr kumimoji="1" lang="en-US" altLang="zh-CN" dirty="0">
                <a:solidFill>
                  <a:srgbClr val="42F7FF"/>
                </a:solidFill>
                <a:latin typeface="Arial" panose="020B0604020202020204" pitchFamily="34" charset="0"/>
                <a:cs typeface="Arial" panose="020B0604020202020204" pitchFamily="34" charset="0"/>
              </a:rPr>
              <a:t>MC does not require MDP model, no bootstrapping, and even does not require the state is Markovian,</a:t>
            </a:r>
          </a:p>
          <a:p>
            <a:r>
              <a:rPr kumimoji="1" lang="en-US" altLang="zh-CN" dirty="0">
                <a:solidFill>
                  <a:srgbClr val="42F7FF"/>
                </a:solidFill>
                <a:latin typeface="Arial" panose="020B0604020202020204" pitchFamily="34" charset="0"/>
                <a:cs typeface="Arial" panose="020B0604020202020204" pitchFamily="34" charset="0"/>
              </a:rPr>
              <a:t>but it can only apply to trajectories that are complete and have terminal state.</a:t>
            </a:r>
            <a:endParaRPr lang="zh-CN" altLang="en-US" dirty="0">
              <a:solidFill>
                <a:srgbClr val="42F7FF"/>
              </a:solidFill>
            </a:endParaRPr>
          </a:p>
        </p:txBody>
      </p:sp>
    </p:spTree>
    <p:extLst>
      <p:ext uri="{BB962C8B-B14F-4D97-AF65-F5344CB8AC3E}">
        <p14:creationId xmlns:p14="http://schemas.microsoft.com/office/powerpoint/2010/main" val="2703079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3635193" y="486096"/>
            <a:ext cx="4921732"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Temporal-Difference Learning</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184654"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487290"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282D2AF-01FF-C24A-A621-E8C0FF02B59A}"/>
                  </a:ext>
                </a:extLst>
              </p:cNvPr>
              <p:cNvSpPr txBox="1"/>
              <p:nvPr/>
            </p:nvSpPr>
            <p:spPr>
              <a:xfrm>
                <a:off x="529461" y="1300030"/>
                <a:ext cx="10177121" cy="2585323"/>
              </a:xfrm>
              <a:prstGeom prst="rect">
                <a:avLst/>
              </a:prstGeom>
              <a:noFill/>
            </p:spPr>
            <p:txBody>
              <a:bodyPr wrap="square" rtlCol="0">
                <a:spAutoFit/>
              </a:bodyPr>
              <a:lstStyle/>
              <a:p>
                <a:r>
                  <a:rPr lang="en" altLang="zh-CN" dirty="0">
                    <a:solidFill>
                      <a:srgbClr val="43F6FF"/>
                    </a:solidFill>
                    <a:latin typeface="Arial" panose="020B0604020202020204" pitchFamily="34" charset="0"/>
                    <a:cs typeface="Arial" panose="020B0604020202020204" pitchFamily="34" charset="0"/>
                  </a:rPr>
                  <a:t>TD learns from incomplete episodes, by sampling and bootstrapping</a:t>
                </a:r>
              </a:p>
              <a:p>
                <a:endParaRPr lang="en" altLang="zh-CN" dirty="0">
                  <a:solidFill>
                    <a:schemeClr val="bg1"/>
                  </a:solidFill>
                  <a:latin typeface="Arial" panose="020B0604020202020204" pitchFamily="34" charset="0"/>
                  <a:cs typeface="Arial" panose="020B0604020202020204" pitchFamily="34" charset="0"/>
                </a:endParaRPr>
              </a:p>
              <a:p>
                <a:r>
                  <a:rPr lang="en" altLang="zh-CN" dirty="0">
                    <a:solidFill>
                      <a:schemeClr val="bg1"/>
                    </a:solidFill>
                    <a:latin typeface="Arial" panose="020B0604020202020204" pitchFamily="34" charset="0"/>
                    <a:cs typeface="Arial" panose="020B0604020202020204" pitchFamily="34" charset="0"/>
                  </a:rPr>
                  <a:t>Our goal is still learn </a:t>
                </a:r>
                <a14:m>
                  <m:oMath xmlns:m="http://schemas.openxmlformats.org/officeDocument/2006/math">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𝑣</m:t>
                        </m:r>
                      </m:e>
                      <m:sup>
                        <m:r>
                          <a:rPr lang="en-US" altLang="zh-CN" b="0" i="1" smtClean="0">
                            <a:solidFill>
                              <a:schemeClr val="bg1"/>
                            </a:solidFill>
                            <a:latin typeface="Cambria Math" panose="02040503050406030204" pitchFamily="18" charset="0"/>
                            <a:cs typeface="Arial" panose="020B0604020202020204" pitchFamily="34" charset="0"/>
                          </a:rPr>
                          <m:t>𝜋</m:t>
                        </m:r>
                      </m:sup>
                    </m:sSup>
                  </m:oMath>
                </a14:m>
                <a:r>
                  <a:rPr lang="en" altLang="zh-CN" dirty="0">
                    <a:solidFill>
                      <a:schemeClr val="bg1"/>
                    </a:solidFill>
                    <a:latin typeface="Arial" panose="020B0604020202020204" pitchFamily="34" charset="0"/>
                    <a:cs typeface="Arial" panose="020B0604020202020204" pitchFamily="34" charset="0"/>
                  </a:rPr>
                  <a:t> from experience under policy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𝜋</m:t>
                    </m:r>
                  </m:oMath>
                </a14:m>
                <a:endParaRPr lang="en" altLang="zh-CN" dirty="0">
                  <a:solidFill>
                    <a:schemeClr val="bg1"/>
                  </a:solidFill>
                  <a:latin typeface="Arial" panose="020B0604020202020204" pitchFamily="34" charset="0"/>
                  <a:cs typeface="Arial" panose="020B0604020202020204" pitchFamily="34" charset="0"/>
                </a:endParaRPr>
              </a:p>
              <a:p>
                <a:endParaRPr lang="en" altLang="zh-CN"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kumimoji="1" lang="en-US" altLang="zh-CN" i="1">
                          <a:solidFill>
                            <a:schemeClr val="bg1"/>
                          </a:solidFill>
                          <a:latin typeface="Cambria Math" panose="02040503050406030204" pitchFamily="18" charset="0"/>
                          <a:cs typeface="Arial" panose="020B0604020202020204" pitchFamily="34" charset="0"/>
                        </a:rPr>
                        <m:t>𝑣</m:t>
                      </m:r>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𝑆</m:t>
                              </m:r>
                            </m:e>
                            <m:sub>
                              <m:r>
                                <a:rPr kumimoji="1" lang="en-US" altLang="zh-CN" i="1">
                                  <a:solidFill>
                                    <a:schemeClr val="bg1"/>
                                  </a:solidFill>
                                  <a:latin typeface="Cambria Math" panose="02040503050406030204" pitchFamily="18" charset="0"/>
                                  <a:cs typeface="Arial" panose="020B0604020202020204" pitchFamily="34" charset="0"/>
                                </a:rPr>
                                <m:t>𝑡</m:t>
                              </m:r>
                            </m:sub>
                          </m:sSub>
                        </m:e>
                      </m:d>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𝑣</m:t>
                      </m:r>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𝑆</m:t>
                              </m:r>
                            </m:e>
                            <m:sub>
                              <m:r>
                                <a:rPr kumimoji="1" lang="en-US" altLang="zh-CN" i="1">
                                  <a:solidFill>
                                    <a:schemeClr val="bg1"/>
                                  </a:solidFill>
                                  <a:latin typeface="Cambria Math" panose="02040503050406030204" pitchFamily="18" charset="0"/>
                                  <a:cs typeface="Arial" panose="020B0604020202020204" pitchFamily="34" charset="0"/>
                                </a:rPr>
                                <m:t>𝑡</m:t>
                              </m:r>
                            </m:sub>
                          </m:sSub>
                        </m:e>
                      </m:d>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𝛼</m:t>
                      </m:r>
                      <m:r>
                        <a:rPr kumimoji="1" lang="en-US" altLang="zh-CN" i="1">
                          <a:solidFill>
                            <a:schemeClr val="bg1"/>
                          </a:solidFill>
                          <a:latin typeface="Cambria Math" panose="02040503050406030204" pitchFamily="18" charset="0"/>
                          <a:cs typeface="Arial" panose="020B0604020202020204" pitchFamily="34" charset="0"/>
                        </a:rPr>
                        <m:t> (</m:t>
                      </m:r>
                      <m:sSub>
                        <m:sSubPr>
                          <m:ctrlPr>
                            <a:rPr lang="en-US" altLang="zh-CN" i="1">
                              <a:solidFill>
                                <a:srgbClr val="43F6FF"/>
                              </a:solidFill>
                              <a:latin typeface="Cambria Math" panose="02040503050406030204" pitchFamily="18" charset="0"/>
                              <a:cs typeface="Arial" panose="020B0604020202020204" pitchFamily="34" charset="0"/>
                            </a:rPr>
                          </m:ctrlPr>
                        </m:sSubPr>
                        <m:e>
                          <m:r>
                            <a:rPr lang="en-US" altLang="zh-CN" i="1">
                              <a:solidFill>
                                <a:srgbClr val="43F6FF"/>
                              </a:solidFill>
                              <a:latin typeface="Cambria Math" panose="02040503050406030204" pitchFamily="18" charset="0"/>
                              <a:cs typeface="Arial" panose="020B0604020202020204" pitchFamily="34" charset="0"/>
                            </a:rPr>
                            <m:t>𝑅</m:t>
                          </m:r>
                        </m:e>
                        <m:sub>
                          <m:r>
                            <a:rPr lang="en-US" altLang="zh-CN" i="1">
                              <a:solidFill>
                                <a:srgbClr val="43F6FF"/>
                              </a:solidFill>
                              <a:latin typeface="Cambria Math" panose="02040503050406030204" pitchFamily="18" charset="0"/>
                              <a:cs typeface="Arial" panose="020B0604020202020204" pitchFamily="34" charset="0"/>
                            </a:rPr>
                            <m:t>𝑡</m:t>
                          </m:r>
                          <m:r>
                            <a:rPr lang="en-US" altLang="zh-CN" i="1">
                              <a:solidFill>
                                <a:srgbClr val="43F6FF"/>
                              </a:solidFill>
                              <a:latin typeface="Cambria Math" panose="02040503050406030204" pitchFamily="18" charset="0"/>
                              <a:cs typeface="Arial" panose="020B0604020202020204" pitchFamily="34" charset="0"/>
                            </a:rPr>
                            <m:t>+1</m:t>
                          </m:r>
                        </m:sub>
                      </m:sSub>
                      <m:r>
                        <a:rPr lang="en-US" altLang="zh-CN" i="1">
                          <a:solidFill>
                            <a:srgbClr val="43F6FF"/>
                          </a:solidFill>
                          <a:latin typeface="Cambria Math" panose="02040503050406030204" pitchFamily="18" charset="0"/>
                          <a:cs typeface="Arial" panose="020B0604020202020204" pitchFamily="34" charset="0"/>
                        </a:rPr>
                        <m:t>+</m:t>
                      </m:r>
                      <m:r>
                        <a:rPr lang="en-US" altLang="zh-CN" i="1">
                          <a:solidFill>
                            <a:srgbClr val="43F6FF"/>
                          </a:solidFill>
                          <a:latin typeface="Cambria Math" panose="02040503050406030204" pitchFamily="18" charset="0"/>
                          <a:cs typeface="Arial" panose="020B0604020202020204" pitchFamily="34" charset="0"/>
                        </a:rPr>
                        <m:t>𝛾</m:t>
                      </m:r>
                      <m:r>
                        <a:rPr lang="en-US" altLang="zh-CN" i="1">
                          <a:solidFill>
                            <a:srgbClr val="43F6FF"/>
                          </a:solidFill>
                          <a:latin typeface="Cambria Math" panose="02040503050406030204" pitchFamily="18" charset="0"/>
                          <a:cs typeface="Arial" panose="020B0604020202020204" pitchFamily="34" charset="0"/>
                        </a:rPr>
                        <m:t>𝑣</m:t>
                      </m:r>
                      <m:r>
                        <a:rPr lang="en-US" altLang="zh-CN" i="1">
                          <a:solidFill>
                            <a:srgbClr val="43F6FF"/>
                          </a:solidFill>
                          <a:latin typeface="Cambria Math" panose="02040503050406030204" pitchFamily="18" charset="0"/>
                          <a:cs typeface="Arial" panose="020B0604020202020204" pitchFamily="34" charset="0"/>
                        </a:rPr>
                        <m:t>(</m:t>
                      </m:r>
                      <m:sSub>
                        <m:sSubPr>
                          <m:ctrlPr>
                            <a:rPr lang="en-US" altLang="zh-CN" i="1">
                              <a:solidFill>
                                <a:srgbClr val="43F6FF"/>
                              </a:solidFill>
                              <a:latin typeface="Cambria Math" panose="02040503050406030204" pitchFamily="18" charset="0"/>
                              <a:cs typeface="Arial" panose="020B0604020202020204" pitchFamily="34" charset="0"/>
                            </a:rPr>
                          </m:ctrlPr>
                        </m:sSubPr>
                        <m:e>
                          <m:r>
                            <a:rPr lang="en-US" altLang="zh-CN" i="1">
                              <a:solidFill>
                                <a:srgbClr val="43F6FF"/>
                              </a:solidFill>
                              <a:latin typeface="Cambria Math" panose="02040503050406030204" pitchFamily="18" charset="0"/>
                              <a:cs typeface="Arial" panose="020B0604020202020204" pitchFamily="34" charset="0"/>
                            </a:rPr>
                            <m:t>𝑆</m:t>
                          </m:r>
                        </m:e>
                        <m:sub>
                          <m:r>
                            <a:rPr lang="en-US" altLang="zh-CN" i="1">
                              <a:solidFill>
                                <a:srgbClr val="43F6FF"/>
                              </a:solidFill>
                              <a:latin typeface="Cambria Math" panose="02040503050406030204" pitchFamily="18" charset="0"/>
                              <a:cs typeface="Arial" panose="020B0604020202020204" pitchFamily="34" charset="0"/>
                            </a:rPr>
                            <m:t>𝑡</m:t>
                          </m:r>
                          <m:r>
                            <a:rPr lang="en-US" altLang="zh-CN" i="1">
                              <a:solidFill>
                                <a:srgbClr val="43F6FF"/>
                              </a:solidFill>
                              <a:latin typeface="Cambria Math" panose="02040503050406030204" pitchFamily="18" charset="0"/>
                              <a:cs typeface="Arial" panose="020B0604020202020204" pitchFamily="34" charset="0"/>
                            </a:rPr>
                            <m:t>+1</m:t>
                          </m:r>
                        </m:sub>
                      </m:sSub>
                      <m:r>
                        <a:rPr lang="en-US" altLang="zh-CN" i="1">
                          <a:solidFill>
                            <a:srgbClr val="43F6FF"/>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𝑣</m:t>
                      </m:r>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𝑆</m:t>
                              </m:r>
                            </m:e>
                            <m:sub>
                              <m:r>
                                <a:rPr kumimoji="1" lang="en-US" altLang="zh-CN" i="1">
                                  <a:solidFill>
                                    <a:schemeClr val="bg1"/>
                                  </a:solidFill>
                                  <a:latin typeface="Cambria Math" panose="02040503050406030204" pitchFamily="18" charset="0"/>
                                  <a:cs typeface="Arial" panose="020B0604020202020204" pitchFamily="34" charset="0"/>
                                </a:rPr>
                                <m:t>𝑡</m:t>
                              </m:r>
                            </m:sub>
                          </m:sSub>
                        </m:e>
                      </m:d>
                      <m:r>
                        <a:rPr kumimoji="1" lang="en-US" altLang="zh-CN" i="1">
                          <a:solidFill>
                            <a:schemeClr val="bg1"/>
                          </a:solidFill>
                          <a:latin typeface="Cambria Math" panose="02040503050406030204" pitchFamily="18" charset="0"/>
                          <a:cs typeface="Arial" panose="020B0604020202020204" pitchFamily="34" charset="0"/>
                        </a:rPr>
                        <m:t>)</m:t>
                      </m:r>
                    </m:oMath>
                  </m:oMathPara>
                </a14:m>
                <a:endParaRPr lang="en" altLang="zh-CN" dirty="0">
                  <a:solidFill>
                    <a:schemeClr val="bg1"/>
                  </a:solidFill>
                  <a:latin typeface="Arial" panose="020B0604020202020204" pitchFamily="34" charset="0"/>
                  <a:cs typeface="Arial" panose="020B0604020202020204" pitchFamily="34" charset="0"/>
                </a:endParaRPr>
              </a:p>
              <a:p>
                <a:endParaRPr lang="en" altLang="zh-CN" dirty="0">
                  <a:solidFill>
                    <a:schemeClr val="bg1"/>
                  </a:solidFill>
                  <a:latin typeface="Arial" panose="020B0604020202020204" pitchFamily="34" charset="0"/>
                  <a:cs typeface="Arial" panose="020B0604020202020204" pitchFamily="34" charset="0"/>
                </a:endParaRPr>
              </a:p>
              <a:p>
                <a:r>
                  <a:rPr lang="en" altLang="zh-CN" dirty="0">
                    <a:solidFill>
                      <a:schemeClr val="bg1"/>
                    </a:solidFill>
                    <a:latin typeface="Arial" panose="020B0604020202020204" pitchFamily="34" charset="0"/>
                    <a:cs typeface="Arial" panose="020B0604020202020204" pitchFamily="34" charset="0"/>
                  </a:rPr>
                  <a:t>Instead of using </a:t>
                </a:r>
                <a14:m>
                  <m:oMath xmlns:m="http://schemas.openxmlformats.org/officeDocument/2006/math">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𝐺</m:t>
                        </m:r>
                      </m:e>
                      <m:sub>
                        <m:r>
                          <a:rPr lang="en-US" altLang="zh-CN" b="0" i="1" smtClean="0">
                            <a:solidFill>
                              <a:schemeClr val="bg1"/>
                            </a:solidFill>
                            <a:latin typeface="Cambria Math" panose="02040503050406030204" pitchFamily="18" charset="0"/>
                            <a:cs typeface="Arial" panose="020B0604020202020204" pitchFamily="34" charset="0"/>
                          </a:rPr>
                          <m:t>𝑡</m:t>
                        </m:r>
                      </m:sub>
                    </m:sSub>
                  </m:oMath>
                </a14:m>
                <a:r>
                  <a:rPr lang="en" altLang="zh-CN" dirty="0">
                    <a:solidFill>
                      <a:schemeClr val="bg1"/>
                    </a:solidFill>
                    <a:latin typeface="Arial" panose="020B0604020202020204" pitchFamily="34" charset="0"/>
                    <a:cs typeface="Arial" panose="020B0604020202020204" pitchFamily="34" charset="0"/>
                  </a:rPr>
                  <a:t> to update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𝑣</m:t>
                    </m:r>
                    <m:r>
                      <a:rPr lang="en-US" altLang="zh-CN" b="0" i="1" smtClean="0">
                        <a:solidFill>
                          <a:schemeClr val="bg1"/>
                        </a:solidFill>
                        <a:latin typeface="Cambria Math" panose="02040503050406030204" pitchFamily="18" charset="0"/>
                        <a:cs typeface="Arial" panose="020B0604020202020204" pitchFamily="34" charset="0"/>
                      </a:rPr>
                      <m:t>(</m:t>
                    </m:r>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𝑆</m:t>
                        </m:r>
                      </m:e>
                      <m:sub>
                        <m:r>
                          <a:rPr lang="en-US" altLang="zh-CN" b="0" i="1" smtClean="0">
                            <a:solidFill>
                              <a:schemeClr val="bg1"/>
                            </a:solidFill>
                            <a:latin typeface="Cambria Math" panose="02040503050406030204" pitchFamily="18" charset="0"/>
                            <a:cs typeface="Arial" panose="020B0604020202020204" pitchFamily="34" charset="0"/>
                          </a:rPr>
                          <m:t>𝑡</m:t>
                        </m:r>
                      </m:sub>
                    </m:sSub>
                    <m:r>
                      <a:rPr lang="en-US" altLang="zh-CN" b="0" i="1" smtClean="0">
                        <a:solidFill>
                          <a:schemeClr val="bg1"/>
                        </a:solidFill>
                        <a:latin typeface="Cambria Math" panose="02040503050406030204" pitchFamily="18" charset="0"/>
                        <a:cs typeface="Arial" panose="020B0604020202020204" pitchFamily="34" charset="0"/>
                      </a:rPr>
                      <m:t>)</m:t>
                    </m:r>
                  </m:oMath>
                </a14:m>
                <a:r>
                  <a:rPr lang="en" altLang="zh-CN" dirty="0">
                    <a:solidFill>
                      <a:schemeClr val="bg1"/>
                    </a:solidFill>
                    <a:latin typeface="Arial" panose="020B0604020202020204" pitchFamily="34" charset="0"/>
                    <a:cs typeface="Arial" panose="020B0604020202020204" pitchFamily="34" charset="0"/>
                  </a:rPr>
                  <a:t>, TD(0) use </a:t>
                </a:r>
                <a14:m>
                  <m:oMath xmlns:m="http://schemas.openxmlformats.org/officeDocument/2006/math">
                    <m:sSub>
                      <m:sSubPr>
                        <m:ctrlPr>
                          <a:rPr lang="en-US" altLang="zh-CN" b="0" i="1" smtClean="0">
                            <a:solidFill>
                              <a:srgbClr val="43F6FF"/>
                            </a:solidFill>
                            <a:latin typeface="Cambria Math" panose="02040503050406030204" pitchFamily="18" charset="0"/>
                            <a:cs typeface="Arial" panose="020B0604020202020204" pitchFamily="34" charset="0"/>
                          </a:rPr>
                        </m:ctrlPr>
                      </m:sSubPr>
                      <m:e>
                        <m:r>
                          <a:rPr lang="en-US" altLang="zh-CN" b="0" i="1" smtClean="0">
                            <a:solidFill>
                              <a:srgbClr val="43F6FF"/>
                            </a:solidFill>
                            <a:latin typeface="Cambria Math" panose="02040503050406030204" pitchFamily="18" charset="0"/>
                            <a:cs typeface="Arial" panose="020B0604020202020204" pitchFamily="34" charset="0"/>
                          </a:rPr>
                          <m:t>𝑅</m:t>
                        </m:r>
                      </m:e>
                      <m:sub>
                        <m:r>
                          <a:rPr lang="en-US" altLang="zh-CN" b="0" i="1" smtClean="0">
                            <a:solidFill>
                              <a:srgbClr val="43F6FF"/>
                            </a:solidFill>
                            <a:latin typeface="Cambria Math" panose="02040503050406030204" pitchFamily="18" charset="0"/>
                            <a:cs typeface="Arial" panose="020B0604020202020204" pitchFamily="34" charset="0"/>
                          </a:rPr>
                          <m:t>𝑡</m:t>
                        </m:r>
                        <m:r>
                          <a:rPr lang="en-US" altLang="zh-CN" b="0" i="1" smtClean="0">
                            <a:solidFill>
                              <a:srgbClr val="43F6FF"/>
                            </a:solidFill>
                            <a:latin typeface="Cambria Math" panose="02040503050406030204" pitchFamily="18" charset="0"/>
                            <a:cs typeface="Arial" panose="020B0604020202020204" pitchFamily="34" charset="0"/>
                          </a:rPr>
                          <m:t>+1</m:t>
                        </m:r>
                      </m:sub>
                    </m:sSub>
                    <m:r>
                      <a:rPr lang="en-US" altLang="zh-CN" b="0" i="1" smtClean="0">
                        <a:solidFill>
                          <a:srgbClr val="43F6FF"/>
                        </a:solidFill>
                        <a:latin typeface="Cambria Math" panose="02040503050406030204" pitchFamily="18" charset="0"/>
                        <a:cs typeface="Arial" panose="020B0604020202020204" pitchFamily="34" charset="0"/>
                      </a:rPr>
                      <m:t>+</m:t>
                    </m:r>
                    <m:r>
                      <a:rPr lang="en-US" altLang="zh-CN" b="0" i="1" smtClean="0">
                        <a:solidFill>
                          <a:srgbClr val="43F6FF"/>
                        </a:solidFill>
                        <a:latin typeface="Cambria Math" panose="02040503050406030204" pitchFamily="18" charset="0"/>
                        <a:cs typeface="Arial" panose="020B0604020202020204" pitchFamily="34" charset="0"/>
                      </a:rPr>
                      <m:t>𝛾</m:t>
                    </m:r>
                    <m:r>
                      <a:rPr lang="en-US" altLang="zh-CN" b="0" i="1" smtClean="0">
                        <a:solidFill>
                          <a:srgbClr val="43F6FF"/>
                        </a:solidFill>
                        <a:latin typeface="Cambria Math" panose="02040503050406030204" pitchFamily="18" charset="0"/>
                        <a:cs typeface="Arial" panose="020B0604020202020204" pitchFamily="34" charset="0"/>
                      </a:rPr>
                      <m:t>𝑣</m:t>
                    </m:r>
                    <m:r>
                      <a:rPr lang="en-US" altLang="zh-CN" b="0" i="1" smtClean="0">
                        <a:solidFill>
                          <a:srgbClr val="43F6FF"/>
                        </a:solidFill>
                        <a:latin typeface="Cambria Math" panose="02040503050406030204" pitchFamily="18" charset="0"/>
                        <a:cs typeface="Arial" panose="020B0604020202020204" pitchFamily="34" charset="0"/>
                      </a:rPr>
                      <m:t>(</m:t>
                    </m:r>
                    <m:sSub>
                      <m:sSubPr>
                        <m:ctrlPr>
                          <a:rPr lang="en-US" altLang="zh-CN" b="0" i="1" smtClean="0">
                            <a:solidFill>
                              <a:srgbClr val="43F6FF"/>
                            </a:solidFill>
                            <a:latin typeface="Cambria Math" panose="02040503050406030204" pitchFamily="18" charset="0"/>
                            <a:cs typeface="Arial" panose="020B0604020202020204" pitchFamily="34" charset="0"/>
                          </a:rPr>
                        </m:ctrlPr>
                      </m:sSubPr>
                      <m:e>
                        <m:r>
                          <a:rPr lang="en-US" altLang="zh-CN" b="0" i="1" smtClean="0">
                            <a:solidFill>
                              <a:srgbClr val="43F6FF"/>
                            </a:solidFill>
                            <a:latin typeface="Cambria Math" panose="02040503050406030204" pitchFamily="18" charset="0"/>
                            <a:cs typeface="Arial" panose="020B0604020202020204" pitchFamily="34" charset="0"/>
                          </a:rPr>
                          <m:t>𝑆</m:t>
                        </m:r>
                      </m:e>
                      <m:sub>
                        <m:r>
                          <a:rPr lang="en-US" altLang="zh-CN" b="0" i="1" smtClean="0">
                            <a:solidFill>
                              <a:srgbClr val="43F6FF"/>
                            </a:solidFill>
                            <a:latin typeface="Cambria Math" panose="02040503050406030204" pitchFamily="18" charset="0"/>
                            <a:cs typeface="Arial" panose="020B0604020202020204" pitchFamily="34" charset="0"/>
                          </a:rPr>
                          <m:t>𝑡</m:t>
                        </m:r>
                        <m:r>
                          <a:rPr lang="en-US" altLang="zh-CN" b="0" i="1" smtClean="0">
                            <a:solidFill>
                              <a:srgbClr val="43F6FF"/>
                            </a:solidFill>
                            <a:latin typeface="Cambria Math" panose="02040503050406030204" pitchFamily="18" charset="0"/>
                            <a:cs typeface="Arial" panose="020B0604020202020204" pitchFamily="34" charset="0"/>
                          </a:rPr>
                          <m:t>+1</m:t>
                        </m:r>
                      </m:sub>
                    </m:sSub>
                    <m:r>
                      <a:rPr lang="en-US" altLang="zh-CN" b="0" i="1" smtClean="0">
                        <a:solidFill>
                          <a:srgbClr val="43F6FF"/>
                        </a:solidFill>
                        <a:latin typeface="Cambria Math" panose="02040503050406030204" pitchFamily="18" charset="0"/>
                        <a:cs typeface="Arial" panose="020B0604020202020204" pitchFamily="34" charset="0"/>
                      </a:rPr>
                      <m:t>)</m:t>
                    </m:r>
                  </m:oMath>
                </a14:m>
                <a:r>
                  <a:rPr lang="en" altLang="zh-CN" dirty="0">
                    <a:solidFill>
                      <a:srgbClr val="43F6FF"/>
                    </a:solidFill>
                    <a:latin typeface="Arial" panose="020B0604020202020204" pitchFamily="34" charset="0"/>
                    <a:cs typeface="Arial" panose="020B0604020202020204" pitchFamily="34" charset="0"/>
                  </a:rPr>
                  <a:t> </a:t>
                </a:r>
                <a:r>
                  <a:rPr lang="en" altLang="zh-CN" dirty="0">
                    <a:solidFill>
                      <a:schemeClr val="bg1"/>
                    </a:solidFill>
                    <a:latin typeface="Arial" panose="020B0604020202020204" pitchFamily="34" charset="0"/>
                    <a:cs typeface="Arial" panose="020B0604020202020204" pitchFamily="34" charset="0"/>
                  </a:rPr>
                  <a:t>which is called </a:t>
                </a:r>
                <a:r>
                  <a:rPr lang="en" altLang="zh-CN" dirty="0">
                    <a:solidFill>
                      <a:srgbClr val="43F6FF"/>
                    </a:solidFill>
                    <a:latin typeface="Arial" panose="020B0604020202020204" pitchFamily="34" charset="0"/>
                    <a:cs typeface="Arial" panose="020B0604020202020204" pitchFamily="34" charset="0"/>
                  </a:rPr>
                  <a:t>TD target</a:t>
                </a:r>
              </a:p>
              <a:p>
                <a:endParaRPr lang="en" altLang="zh-CN" dirty="0">
                  <a:solidFill>
                    <a:srgbClr val="43F6FF"/>
                  </a:solidFill>
                  <a:latin typeface="Arial" panose="020B0604020202020204" pitchFamily="34" charset="0"/>
                  <a:cs typeface="Arial" panose="020B0604020202020204" pitchFamily="34" charset="0"/>
                </a:endParaRPr>
              </a:p>
              <a:p>
                <a14:m>
                  <m:oMath xmlns:m="http://schemas.openxmlformats.org/officeDocument/2006/math">
                    <m:sSub>
                      <m:sSubPr>
                        <m:ctrlPr>
                          <a:rPr lang="en-US" altLang="zh-CN" b="0" i="1" smtClean="0">
                            <a:solidFill>
                              <a:srgbClr val="43F6FF"/>
                            </a:solidFill>
                            <a:latin typeface="Cambria Math" panose="02040503050406030204" pitchFamily="18" charset="0"/>
                            <a:cs typeface="Arial" panose="020B0604020202020204" pitchFamily="34" charset="0"/>
                          </a:rPr>
                        </m:ctrlPr>
                      </m:sSubPr>
                      <m:e>
                        <m:r>
                          <a:rPr lang="en-US" altLang="zh-CN" b="0" i="1" smtClean="0">
                            <a:solidFill>
                              <a:srgbClr val="43F6FF"/>
                            </a:solidFill>
                            <a:latin typeface="Cambria Math" panose="02040503050406030204" pitchFamily="18" charset="0"/>
                            <a:cs typeface="Arial" panose="020B0604020202020204" pitchFamily="34" charset="0"/>
                          </a:rPr>
                          <m:t>𝛿</m:t>
                        </m:r>
                      </m:e>
                      <m:sub>
                        <m:r>
                          <a:rPr lang="en-US" altLang="zh-CN" b="0" i="1" smtClean="0">
                            <a:solidFill>
                              <a:srgbClr val="43F6FF"/>
                            </a:solidFill>
                            <a:latin typeface="Cambria Math" panose="02040503050406030204" pitchFamily="18" charset="0"/>
                            <a:cs typeface="Arial" panose="020B0604020202020204" pitchFamily="34" charset="0"/>
                          </a:rPr>
                          <m:t>𝑡</m:t>
                        </m:r>
                      </m:sub>
                    </m:sSub>
                    <m:r>
                      <a:rPr lang="en-US" altLang="zh-CN" b="0" i="1" smtClean="0">
                        <a:solidFill>
                          <a:srgbClr val="43F6FF"/>
                        </a:solidFill>
                        <a:latin typeface="Cambria Math" panose="02040503050406030204" pitchFamily="18" charset="0"/>
                        <a:cs typeface="Arial" panose="020B0604020202020204" pitchFamily="34" charset="0"/>
                      </a:rPr>
                      <m:t>=</m:t>
                    </m:r>
                    <m:sSub>
                      <m:sSubPr>
                        <m:ctrlPr>
                          <a:rPr lang="en-US" altLang="zh-CN" b="0" i="1" smtClean="0">
                            <a:solidFill>
                              <a:srgbClr val="43F6FF"/>
                            </a:solidFill>
                            <a:latin typeface="Cambria Math" panose="02040503050406030204" pitchFamily="18" charset="0"/>
                            <a:cs typeface="Arial" panose="020B0604020202020204" pitchFamily="34" charset="0"/>
                          </a:rPr>
                        </m:ctrlPr>
                      </m:sSubPr>
                      <m:e>
                        <m:r>
                          <a:rPr lang="en-US" altLang="zh-CN" b="0" i="1" smtClean="0">
                            <a:solidFill>
                              <a:srgbClr val="43F6FF"/>
                            </a:solidFill>
                            <a:latin typeface="Cambria Math" panose="02040503050406030204" pitchFamily="18" charset="0"/>
                            <a:cs typeface="Arial" panose="020B0604020202020204" pitchFamily="34" charset="0"/>
                          </a:rPr>
                          <m:t>𝑅</m:t>
                        </m:r>
                      </m:e>
                      <m:sub>
                        <m:r>
                          <a:rPr lang="en-US" altLang="zh-CN" b="0" i="1" smtClean="0">
                            <a:solidFill>
                              <a:srgbClr val="43F6FF"/>
                            </a:solidFill>
                            <a:latin typeface="Cambria Math" panose="02040503050406030204" pitchFamily="18" charset="0"/>
                            <a:cs typeface="Arial" panose="020B0604020202020204" pitchFamily="34" charset="0"/>
                          </a:rPr>
                          <m:t>𝑡</m:t>
                        </m:r>
                        <m:r>
                          <a:rPr lang="en-US" altLang="zh-CN" b="0" i="1" smtClean="0">
                            <a:solidFill>
                              <a:srgbClr val="43F6FF"/>
                            </a:solidFill>
                            <a:latin typeface="Cambria Math" panose="02040503050406030204" pitchFamily="18" charset="0"/>
                            <a:cs typeface="Arial" panose="020B0604020202020204" pitchFamily="34" charset="0"/>
                          </a:rPr>
                          <m:t>+1</m:t>
                        </m:r>
                      </m:sub>
                    </m:sSub>
                    <m:r>
                      <a:rPr lang="en-US" altLang="zh-CN" b="0" i="1" smtClean="0">
                        <a:solidFill>
                          <a:srgbClr val="43F6FF"/>
                        </a:solidFill>
                        <a:latin typeface="Cambria Math" panose="02040503050406030204" pitchFamily="18" charset="0"/>
                        <a:cs typeface="Arial" panose="020B0604020202020204" pitchFamily="34" charset="0"/>
                      </a:rPr>
                      <m:t>+</m:t>
                    </m:r>
                    <m:r>
                      <a:rPr lang="en-US" altLang="zh-CN" b="0" i="1" smtClean="0">
                        <a:solidFill>
                          <a:srgbClr val="43F6FF"/>
                        </a:solidFill>
                        <a:latin typeface="Cambria Math" panose="02040503050406030204" pitchFamily="18" charset="0"/>
                        <a:cs typeface="Arial" panose="020B0604020202020204" pitchFamily="34" charset="0"/>
                      </a:rPr>
                      <m:t>𝛾</m:t>
                    </m:r>
                    <m:r>
                      <a:rPr lang="en-US" altLang="zh-CN" b="0" i="1" smtClean="0">
                        <a:solidFill>
                          <a:srgbClr val="43F6FF"/>
                        </a:solidFill>
                        <a:latin typeface="Cambria Math" panose="02040503050406030204" pitchFamily="18" charset="0"/>
                        <a:cs typeface="Arial" panose="020B0604020202020204" pitchFamily="34" charset="0"/>
                      </a:rPr>
                      <m:t>𝑣</m:t>
                    </m:r>
                    <m:d>
                      <m:dPr>
                        <m:ctrlPr>
                          <a:rPr lang="en-US" altLang="zh-CN" b="0" i="1" smtClean="0">
                            <a:solidFill>
                              <a:srgbClr val="43F6FF"/>
                            </a:solidFill>
                            <a:latin typeface="Cambria Math" panose="02040503050406030204" pitchFamily="18" charset="0"/>
                            <a:cs typeface="Arial" panose="020B0604020202020204" pitchFamily="34" charset="0"/>
                          </a:rPr>
                        </m:ctrlPr>
                      </m:dPr>
                      <m:e>
                        <m:sSub>
                          <m:sSubPr>
                            <m:ctrlPr>
                              <a:rPr lang="en-US" altLang="zh-CN" b="0" i="1" smtClean="0">
                                <a:solidFill>
                                  <a:srgbClr val="43F6FF"/>
                                </a:solidFill>
                                <a:latin typeface="Cambria Math" panose="02040503050406030204" pitchFamily="18" charset="0"/>
                                <a:cs typeface="Arial" panose="020B0604020202020204" pitchFamily="34" charset="0"/>
                              </a:rPr>
                            </m:ctrlPr>
                          </m:sSubPr>
                          <m:e>
                            <m:r>
                              <a:rPr lang="en-US" altLang="zh-CN" b="0" i="1" smtClean="0">
                                <a:solidFill>
                                  <a:srgbClr val="43F6FF"/>
                                </a:solidFill>
                                <a:latin typeface="Cambria Math" panose="02040503050406030204" pitchFamily="18" charset="0"/>
                                <a:cs typeface="Arial" panose="020B0604020202020204" pitchFamily="34" charset="0"/>
                              </a:rPr>
                              <m:t>𝑆</m:t>
                            </m:r>
                          </m:e>
                          <m:sub>
                            <m:r>
                              <a:rPr lang="en-US" altLang="zh-CN" b="0" i="1" smtClean="0">
                                <a:solidFill>
                                  <a:srgbClr val="43F6FF"/>
                                </a:solidFill>
                                <a:latin typeface="Cambria Math" panose="02040503050406030204" pitchFamily="18" charset="0"/>
                                <a:cs typeface="Arial" panose="020B0604020202020204" pitchFamily="34" charset="0"/>
                              </a:rPr>
                              <m:t>𝑡</m:t>
                            </m:r>
                            <m:r>
                              <a:rPr lang="en-US" altLang="zh-CN" b="0" i="1" smtClean="0">
                                <a:solidFill>
                                  <a:srgbClr val="43F6FF"/>
                                </a:solidFill>
                                <a:latin typeface="Cambria Math" panose="02040503050406030204" pitchFamily="18" charset="0"/>
                                <a:cs typeface="Arial" panose="020B0604020202020204" pitchFamily="34" charset="0"/>
                              </a:rPr>
                              <m:t>+1</m:t>
                            </m:r>
                          </m:sub>
                        </m:sSub>
                      </m:e>
                    </m:d>
                    <m:r>
                      <a:rPr lang="en-US" altLang="zh-CN" b="0" i="1" smtClean="0">
                        <a:solidFill>
                          <a:srgbClr val="43F6FF"/>
                        </a:solidFill>
                        <a:latin typeface="Cambria Math" panose="02040503050406030204" pitchFamily="18" charset="0"/>
                        <a:cs typeface="Arial" panose="020B0604020202020204" pitchFamily="34" charset="0"/>
                      </a:rPr>
                      <m:t>−</m:t>
                    </m:r>
                    <m:r>
                      <a:rPr lang="en-US" altLang="zh-CN" b="0" i="1" smtClean="0">
                        <a:solidFill>
                          <a:srgbClr val="43F6FF"/>
                        </a:solidFill>
                        <a:latin typeface="Cambria Math" panose="02040503050406030204" pitchFamily="18" charset="0"/>
                        <a:cs typeface="Arial" panose="020B0604020202020204" pitchFamily="34" charset="0"/>
                      </a:rPr>
                      <m:t>𝑣</m:t>
                    </m:r>
                    <m:d>
                      <m:dPr>
                        <m:ctrlPr>
                          <a:rPr lang="en-US" altLang="zh-CN" b="0" i="1" smtClean="0">
                            <a:solidFill>
                              <a:srgbClr val="43F6FF"/>
                            </a:solidFill>
                            <a:latin typeface="Cambria Math" panose="02040503050406030204" pitchFamily="18" charset="0"/>
                            <a:cs typeface="Arial" panose="020B0604020202020204" pitchFamily="34" charset="0"/>
                          </a:rPr>
                        </m:ctrlPr>
                      </m:dPr>
                      <m:e>
                        <m:sSub>
                          <m:sSubPr>
                            <m:ctrlPr>
                              <a:rPr lang="en-US" altLang="zh-CN" b="0" i="1" smtClean="0">
                                <a:solidFill>
                                  <a:srgbClr val="43F6FF"/>
                                </a:solidFill>
                                <a:latin typeface="Cambria Math" panose="02040503050406030204" pitchFamily="18" charset="0"/>
                                <a:cs typeface="Arial" panose="020B0604020202020204" pitchFamily="34" charset="0"/>
                              </a:rPr>
                            </m:ctrlPr>
                          </m:sSubPr>
                          <m:e>
                            <m:r>
                              <a:rPr lang="en-US" altLang="zh-CN" b="0" i="1" smtClean="0">
                                <a:solidFill>
                                  <a:srgbClr val="43F6FF"/>
                                </a:solidFill>
                                <a:latin typeface="Cambria Math" panose="02040503050406030204" pitchFamily="18" charset="0"/>
                                <a:cs typeface="Arial" panose="020B0604020202020204" pitchFamily="34" charset="0"/>
                              </a:rPr>
                              <m:t>𝑆</m:t>
                            </m:r>
                          </m:e>
                          <m:sub>
                            <m:r>
                              <a:rPr lang="en-US" altLang="zh-CN" b="0" i="1" smtClean="0">
                                <a:solidFill>
                                  <a:srgbClr val="43F6FF"/>
                                </a:solidFill>
                                <a:latin typeface="Cambria Math" panose="02040503050406030204" pitchFamily="18" charset="0"/>
                                <a:cs typeface="Arial" panose="020B0604020202020204" pitchFamily="34" charset="0"/>
                              </a:rPr>
                              <m:t>𝑡</m:t>
                            </m:r>
                          </m:sub>
                        </m:sSub>
                      </m:e>
                    </m:d>
                  </m:oMath>
                </a14:m>
                <a:r>
                  <a:rPr lang="en" altLang="zh-CN" dirty="0">
                    <a:solidFill>
                      <a:srgbClr val="43F6FF"/>
                    </a:solidFill>
                    <a:latin typeface="Arial" panose="020B0604020202020204" pitchFamily="34" charset="0"/>
                    <a:cs typeface="Arial" panose="020B0604020202020204" pitchFamily="34" charset="0"/>
                  </a:rPr>
                  <a:t> </a:t>
                </a:r>
                <a:r>
                  <a:rPr lang="en" altLang="zh-CN" dirty="0">
                    <a:solidFill>
                      <a:schemeClr val="bg1"/>
                    </a:solidFill>
                    <a:latin typeface="Arial" panose="020B0604020202020204" pitchFamily="34" charset="0"/>
                    <a:cs typeface="Arial" panose="020B0604020202020204" pitchFamily="34" charset="0"/>
                  </a:rPr>
                  <a:t>is called </a:t>
                </a:r>
                <a:r>
                  <a:rPr lang="en" altLang="zh-CN" dirty="0">
                    <a:solidFill>
                      <a:srgbClr val="43F6FF"/>
                    </a:solidFill>
                    <a:latin typeface="Arial" panose="020B0604020202020204" pitchFamily="34" charset="0"/>
                    <a:cs typeface="Arial" panose="020B0604020202020204" pitchFamily="34" charset="0"/>
                  </a:rPr>
                  <a:t>TD error</a:t>
                </a:r>
              </a:p>
            </p:txBody>
          </p:sp>
        </mc:Choice>
        <mc:Fallback xmlns="">
          <p:sp>
            <p:nvSpPr>
              <p:cNvPr id="2" name="文本框 1">
                <a:extLst>
                  <a:ext uri="{FF2B5EF4-FFF2-40B4-BE49-F238E27FC236}">
                    <a16:creationId xmlns:a16="http://schemas.microsoft.com/office/drawing/2014/main" id="{9282D2AF-01FF-C24A-A621-E8C0FF02B59A}"/>
                  </a:ext>
                </a:extLst>
              </p:cNvPr>
              <p:cNvSpPr txBox="1">
                <a:spLocks noRot="1" noChangeAspect="1" noMove="1" noResize="1" noEditPoints="1" noAdjustHandles="1" noChangeArrowheads="1" noChangeShapeType="1" noTextEdit="1"/>
              </p:cNvSpPr>
              <p:nvPr/>
            </p:nvSpPr>
            <p:spPr>
              <a:xfrm>
                <a:off x="529461" y="1300030"/>
                <a:ext cx="10177121" cy="2585323"/>
              </a:xfrm>
              <a:prstGeom prst="rect">
                <a:avLst/>
              </a:prstGeom>
              <a:blipFill>
                <a:blip r:embed="rId3"/>
                <a:stretch>
                  <a:fillRect l="-499" t="-488" b="-2439"/>
                </a:stretch>
              </a:blipFill>
            </p:spPr>
            <p:txBody>
              <a:bodyPr/>
              <a:lstStyle/>
              <a:p>
                <a:r>
                  <a:rPr lang="zh-CN" altLang="en-US">
                    <a:noFill/>
                  </a:rPr>
                  <a:t> </a:t>
                </a:r>
              </a:p>
            </p:txBody>
          </p:sp>
        </mc:Fallback>
      </mc:AlternateContent>
      <p:grpSp>
        <p:nvGrpSpPr>
          <p:cNvPr id="9" name="组合 8">
            <a:extLst>
              <a:ext uri="{FF2B5EF4-FFF2-40B4-BE49-F238E27FC236}">
                <a16:creationId xmlns:a16="http://schemas.microsoft.com/office/drawing/2014/main" id="{A64BCDD3-B31A-1947-8135-BE1C458AFD7F}"/>
              </a:ext>
            </a:extLst>
          </p:cNvPr>
          <p:cNvGrpSpPr/>
          <p:nvPr/>
        </p:nvGrpSpPr>
        <p:grpSpPr>
          <a:xfrm>
            <a:off x="4013440" y="4408572"/>
            <a:ext cx="5693176" cy="1735939"/>
            <a:chOff x="506311" y="4268329"/>
            <a:chExt cx="5693176" cy="1735939"/>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CC5EAAB-939A-B345-BB4E-9756321F0B92}"/>
                    </a:ext>
                  </a:extLst>
                </p:cNvPr>
                <p:cNvSpPr/>
                <p:nvPr/>
              </p:nvSpPr>
              <p:spPr>
                <a:xfrm>
                  <a:off x="516649" y="4703063"/>
                  <a:ext cx="5217326" cy="4347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smtClean="0">
                            <a:solidFill>
                              <a:schemeClr val="bg1"/>
                            </a:solidFill>
                            <a:latin typeface="Cambria Math" panose="02040503050406030204" pitchFamily="18" charset="0"/>
                          </a:rPr>
                          <m:t>𝑛</m:t>
                        </m:r>
                        <m:r>
                          <a:rPr kumimoji="1" lang="en-US" altLang="zh-CN" i="1" smtClean="0">
                            <a:solidFill>
                              <a:schemeClr val="bg1"/>
                            </a:solidFill>
                            <a:latin typeface="Cambria Math" panose="02040503050406030204" pitchFamily="18" charset="0"/>
                          </a:rPr>
                          <m:t>=2                      </m:t>
                        </m:r>
                        <m:sSubSup>
                          <m:sSubSupPr>
                            <m:ctrlPr>
                              <a:rPr kumimoji="1" lang="en-US" altLang="zh-CN" i="1">
                                <a:solidFill>
                                  <a:schemeClr val="bg1"/>
                                </a:solidFill>
                                <a:latin typeface="Cambria Math" panose="02040503050406030204" pitchFamily="18" charset="0"/>
                              </a:rPr>
                            </m:ctrlPr>
                          </m:sSubSupPr>
                          <m:e>
                            <m:r>
                              <a:rPr kumimoji="1" lang="en-US" altLang="zh-CN" i="1">
                                <a:solidFill>
                                  <a:schemeClr val="bg1"/>
                                </a:solidFill>
                                <a:latin typeface="Cambria Math" panose="02040503050406030204" pitchFamily="18" charset="0"/>
                              </a:rPr>
                              <m:t>𝐺</m:t>
                            </m:r>
                          </m:e>
                          <m:sub>
                            <m:r>
                              <a:rPr kumimoji="1" lang="en-US" altLang="zh-CN" i="1">
                                <a:solidFill>
                                  <a:schemeClr val="bg1"/>
                                </a:solidFill>
                                <a:latin typeface="Cambria Math" panose="02040503050406030204" pitchFamily="18" charset="0"/>
                              </a:rPr>
                              <m:t>𝑡</m:t>
                            </m:r>
                          </m:sub>
                          <m:sup>
                            <m:d>
                              <m:dPr>
                                <m:ctrlPr>
                                  <a:rPr kumimoji="1" lang="en-US" altLang="zh-CN" i="1">
                                    <a:solidFill>
                                      <a:schemeClr val="bg1"/>
                                    </a:solidFill>
                                    <a:latin typeface="Cambria Math" panose="02040503050406030204" pitchFamily="18" charset="0"/>
                                  </a:rPr>
                                </m:ctrlPr>
                              </m:dPr>
                              <m:e>
                                <m:r>
                                  <a:rPr kumimoji="1" lang="en-US" altLang="zh-CN" i="1">
                                    <a:solidFill>
                                      <a:schemeClr val="bg1"/>
                                    </a:solidFill>
                                    <a:latin typeface="Cambria Math" panose="02040503050406030204" pitchFamily="18" charset="0"/>
                                  </a:rPr>
                                  <m:t>2</m:t>
                                </m:r>
                              </m:e>
                            </m:d>
                          </m:sup>
                        </m:sSubSup>
                        <m:r>
                          <a:rPr kumimoji="1" lang="en-US" altLang="zh-CN" i="1">
                            <a:solidFill>
                              <a:schemeClr val="bg1"/>
                            </a:solidFill>
                            <a:latin typeface="Cambria Math" panose="02040503050406030204" pitchFamily="18" charset="0"/>
                          </a:rPr>
                          <m:t>=</m:t>
                        </m:r>
                        <m:sSub>
                          <m:sSubPr>
                            <m:ctrlPr>
                              <a:rPr kumimoji="1" lang="en-US" altLang="zh-CN" i="1">
                                <a:solidFill>
                                  <a:schemeClr val="bg1"/>
                                </a:solidFill>
                                <a:latin typeface="Cambria Math" panose="02040503050406030204" pitchFamily="18" charset="0"/>
                              </a:rPr>
                            </m:ctrlPr>
                          </m:sSubPr>
                          <m:e>
                            <m:r>
                              <a:rPr kumimoji="1" lang="en-US" altLang="zh-CN" i="1">
                                <a:solidFill>
                                  <a:schemeClr val="bg1"/>
                                </a:solidFill>
                                <a:latin typeface="Cambria Math" panose="02040503050406030204" pitchFamily="18" charset="0"/>
                              </a:rPr>
                              <m:t>𝑅</m:t>
                            </m:r>
                          </m:e>
                          <m:sub>
                            <m:r>
                              <a:rPr kumimoji="1" lang="en-US" altLang="zh-CN" i="1">
                                <a:solidFill>
                                  <a:schemeClr val="bg1"/>
                                </a:solidFill>
                                <a:latin typeface="Cambria Math" panose="02040503050406030204" pitchFamily="18" charset="0"/>
                              </a:rPr>
                              <m:t>𝑡</m:t>
                            </m:r>
                            <m:r>
                              <a:rPr kumimoji="1" lang="en-US" altLang="zh-CN" i="1">
                                <a:solidFill>
                                  <a:schemeClr val="bg1"/>
                                </a:solidFill>
                                <a:latin typeface="Cambria Math" panose="02040503050406030204" pitchFamily="18" charset="0"/>
                              </a:rPr>
                              <m:t>+1</m:t>
                            </m:r>
                          </m:sub>
                        </m:sSub>
                        <m:r>
                          <a:rPr kumimoji="1" lang="en-US" altLang="zh-CN" i="1">
                            <a:solidFill>
                              <a:schemeClr val="bg1"/>
                            </a:solidFill>
                            <a:latin typeface="Cambria Math" panose="02040503050406030204" pitchFamily="18" charset="0"/>
                          </a:rPr>
                          <m:t>+</m:t>
                        </m:r>
                        <m:r>
                          <a:rPr kumimoji="1" lang="en-US" altLang="zh-CN" i="1">
                            <a:solidFill>
                              <a:schemeClr val="bg1"/>
                            </a:solidFill>
                            <a:latin typeface="Cambria Math" panose="02040503050406030204" pitchFamily="18" charset="0"/>
                          </a:rPr>
                          <m:t>𝛾</m:t>
                        </m:r>
                        <m:sSub>
                          <m:sSubPr>
                            <m:ctrlPr>
                              <a:rPr kumimoji="1" lang="en-US" altLang="zh-CN" i="1">
                                <a:solidFill>
                                  <a:schemeClr val="bg1"/>
                                </a:solidFill>
                                <a:latin typeface="Cambria Math" panose="02040503050406030204" pitchFamily="18" charset="0"/>
                              </a:rPr>
                            </m:ctrlPr>
                          </m:sSubPr>
                          <m:e>
                            <m:r>
                              <a:rPr kumimoji="1" lang="en-US" altLang="zh-CN" i="1">
                                <a:solidFill>
                                  <a:schemeClr val="bg1"/>
                                </a:solidFill>
                                <a:latin typeface="Cambria Math" panose="02040503050406030204" pitchFamily="18" charset="0"/>
                              </a:rPr>
                              <m:t>𝑅</m:t>
                            </m:r>
                          </m:e>
                          <m:sub>
                            <m:r>
                              <a:rPr kumimoji="1" lang="en-US" altLang="zh-CN" i="1">
                                <a:solidFill>
                                  <a:schemeClr val="bg1"/>
                                </a:solidFill>
                                <a:latin typeface="Cambria Math" panose="02040503050406030204" pitchFamily="18" charset="0"/>
                              </a:rPr>
                              <m:t>𝑡</m:t>
                            </m:r>
                            <m:r>
                              <a:rPr kumimoji="1" lang="en-US" altLang="zh-CN" i="1">
                                <a:solidFill>
                                  <a:schemeClr val="bg1"/>
                                </a:solidFill>
                                <a:latin typeface="Cambria Math" panose="02040503050406030204" pitchFamily="18" charset="0"/>
                              </a:rPr>
                              <m:t>+2</m:t>
                            </m:r>
                          </m:sub>
                        </m:sSub>
                        <m:r>
                          <a:rPr kumimoji="1" lang="en-US" altLang="zh-CN" i="1">
                            <a:solidFill>
                              <a:schemeClr val="bg1"/>
                            </a:solidFill>
                            <a:latin typeface="Cambria Math" panose="02040503050406030204" pitchFamily="18" charset="0"/>
                          </a:rPr>
                          <m:t>+</m:t>
                        </m:r>
                        <m:sSup>
                          <m:sSupPr>
                            <m:ctrlPr>
                              <a:rPr kumimoji="1" lang="en-US" altLang="zh-CN" i="1">
                                <a:solidFill>
                                  <a:schemeClr val="bg1"/>
                                </a:solidFill>
                                <a:latin typeface="Cambria Math" panose="02040503050406030204" pitchFamily="18" charset="0"/>
                              </a:rPr>
                            </m:ctrlPr>
                          </m:sSupPr>
                          <m:e>
                            <m:r>
                              <a:rPr kumimoji="1" lang="en-US" altLang="zh-CN" i="1">
                                <a:solidFill>
                                  <a:schemeClr val="bg1"/>
                                </a:solidFill>
                                <a:latin typeface="Cambria Math" panose="02040503050406030204" pitchFamily="18" charset="0"/>
                              </a:rPr>
                              <m:t>𝛾</m:t>
                            </m:r>
                          </m:e>
                          <m:sup>
                            <m:r>
                              <a:rPr kumimoji="1" lang="en-US" altLang="zh-CN" i="1">
                                <a:solidFill>
                                  <a:schemeClr val="bg1"/>
                                </a:solidFill>
                                <a:latin typeface="Cambria Math" panose="02040503050406030204" pitchFamily="18" charset="0"/>
                              </a:rPr>
                              <m:t>2</m:t>
                            </m:r>
                          </m:sup>
                        </m:sSup>
                        <m:r>
                          <a:rPr kumimoji="1" lang="en-US" altLang="zh-CN" i="1">
                            <a:solidFill>
                              <a:schemeClr val="bg1"/>
                            </a:solidFill>
                            <a:latin typeface="Cambria Math" panose="02040503050406030204" pitchFamily="18" charset="0"/>
                          </a:rPr>
                          <m:t>𝑣</m:t>
                        </m:r>
                        <m:d>
                          <m:dPr>
                            <m:ctrlPr>
                              <a:rPr kumimoji="1" lang="en-US" altLang="zh-CN" i="1">
                                <a:solidFill>
                                  <a:schemeClr val="bg1"/>
                                </a:solidFill>
                                <a:latin typeface="Cambria Math" panose="02040503050406030204" pitchFamily="18" charset="0"/>
                              </a:rPr>
                            </m:ctrlPr>
                          </m:dPr>
                          <m:e>
                            <m:sSub>
                              <m:sSubPr>
                                <m:ctrlPr>
                                  <a:rPr kumimoji="1" lang="en-US" altLang="zh-CN" i="1">
                                    <a:solidFill>
                                      <a:schemeClr val="bg1"/>
                                    </a:solidFill>
                                    <a:latin typeface="Cambria Math" panose="02040503050406030204" pitchFamily="18" charset="0"/>
                                  </a:rPr>
                                </m:ctrlPr>
                              </m:sSubPr>
                              <m:e>
                                <m:r>
                                  <a:rPr kumimoji="1" lang="en-US" altLang="zh-CN" i="1">
                                    <a:solidFill>
                                      <a:schemeClr val="bg1"/>
                                    </a:solidFill>
                                    <a:latin typeface="Cambria Math" panose="02040503050406030204" pitchFamily="18" charset="0"/>
                                  </a:rPr>
                                  <m:t>𝑆</m:t>
                                </m:r>
                              </m:e>
                              <m:sub>
                                <m:r>
                                  <a:rPr kumimoji="1" lang="en-US" altLang="zh-CN" i="1">
                                    <a:solidFill>
                                      <a:schemeClr val="bg1"/>
                                    </a:solidFill>
                                    <a:latin typeface="Cambria Math" panose="02040503050406030204" pitchFamily="18" charset="0"/>
                                  </a:rPr>
                                  <m:t>𝑡</m:t>
                                </m:r>
                                <m:r>
                                  <a:rPr kumimoji="1" lang="en-US" altLang="zh-CN" i="1">
                                    <a:solidFill>
                                      <a:schemeClr val="bg1"/>
                                    </a:solidFill>
                                    <a:latin typeface="Cambria Math" panose="02040503050406030204" pitchFamily="18" charset="0"/>
                                  </a:rPr>
                                  <m:t>+2</m:t>
                                </m:r>
                              </m:sub>
                            </m:sSub>
                          </m:e>
                        </m:d>
                      </m:oMath>
                    </m:oMathPara>
                  </a14:m>
                  <a:endParaRPr lang="zh-CN" altLang="en-US" dirty="0"/>
                </a:p>
              </p:txBody>
            </p:sp>
          </mc:Choice>
          <mc:Fallback xmlns="">
            <p:sp>
              <p:nvSpPr>
                <p:cNvPr id="5" name="矩形 4">
                  <a:extLst>
                    <a:ext uri="{FF2B5EF4-FFF2-40B4-BE49-F238E27FC236}">
                      <a16:creationId xmlns:a16="http://schemas.microsoft.com/office/drawing/2014/main" id="{DCC5EAAB-939A-B345-BB4E-9756321F0B92}"/>
                    </a:ext>
                  </a:extLst>
                </p:cNvPr>
                <p:cNvSpPr>
                  <a:spLocks noRot="1" noChangeAspect="1" noMove="1" noResize="1" noEditPoints="1" noAdjustHandles="1" noChangeArrowheads="1" noChangeShapeType="1" noTextEdit="1"/>
                </p:cNvSpPr>
                <p:nvPr/>
              </p:nvSpPr>
              <p:spPr>
                <a:xfrm>
                  <a:off x="516649" y="4703063"/>
                  <a:ext cx="5217326" cy="434734"/>
                </a:xfrm>
                <a:prstGeom prst="rect">
                  <a:avLst/>
                </a:prstGeom>
                <a:blipFill>
                  <a:blip r:embed="rId4"/>
                  <a:stretch>
                    <a:fillRect b="-111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0DB6E156-22B4-9148-B101-06A9FA957B92}"/>
                    </a:ext>
                  </a:extLst>
                </p:cNvPr>
                <p:cNvSpPr/>
                <p:nvPr/>
              </p:nvSpPr>
              <p:spPr>
                <a:xfrm>
                  <a:off x="506311" y="4268329"/>
                  <a:ext cx="4289444" cy="4347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smtClean="0">
                            <a:solidFill>
                              <a:schemeClr val="bg1"/>
                            </a:solidFill>
                            <a:latin typeface="Cambria Math" panose="02040503050406030204" pitchFamily="18" charset="0"/>
                          </a:rPr>
                          <m:t>𝑛</m:t>
                        </m:r>
                        <m:r>
                          <a:rPr kumimoji="1" lang="en-US" altLang="zh-CN" i="1" smtClean="0">
                            <a:solidFill>
                              <a:schemeClr val="bg1"/>
                            </a:solidFill>
                            <a:latin typeface="Cambria Math" panose="02040503050406030204" pitchFamily="18" charset="0"/>
                          </a:rPr>
                          <m:t>=1</m:t>
                        </m:r>
                        <m:d>
                          <m:dPr>
                            <m:ctrlPr>
                              <a:rPr kumimoji="1" lang="en-US" altLang="zh-CN" i="1">
                                <a:solidFill>
                                  <a:schemeClr val="bg1"/>
                                </a:solidFill>
                                <a:latin typeface="Cambria Math" panose="02040503050406030204" pitchFamily="18" charset="0"/>
                              </a:rPr>
                            </m:ctrlPr>
                          </m:dPr>
                          <m:e>
                            <m:r>
                              <a:rPr kumimoji="1" lang="en-US" altLang="zh-CN" i="1">
                                <a:solidFill>
                                  <a:schemeClr val="bg1"/>
                                </a:solidFill>
                                <a:latin typeface="Cambria Math" panose="02040503050406030204" pitchFamily="18" charset="0"/>
                              </a:rPr>
                              <m:t>𝑇𝐷</m:t>
                            </m:r>
                            <m:r>
                              <a:rPr kumimoji="1" lang="en-US" altLang="zh-CN" b="0" i="1" smtClean="0">
                                <a:solidFill>
                                  <a:schemeClr val="bg1"/>
                                </a:solidFill>
                                <a:latin typeface="Cambria Math" panose="02040503050406030204" pitchFamily="18" charset="0"/>
                              </a:rPr>
                              <m:t>(0)</m:t>
                            </m:r>
                          </m:e>
                        </m:d>
                        <m:r>
                          <a:rPr kumimoji="1" lang="en-US" altLang="zh-CN" i="1">
                            <a:solidFill>
                              <a:schemeClr val="bg1"/>
                            </a:solidFill>
                            <a:latin typeface="Cambria Math" panose="02040503050406030204" pitchFamily="18" charset="0"/>
                          </a:rPr>
                          <m:t>      </m:t>
                        </m:r>
                        <m:r>
                          <a:rPr kumimoji="1" lang="en-US" altLang="zh-CN" b="0" i="1" smtClean="0">
                            <a:solidFill>
                              <a:schemeClr val="bg1"/>
                            </a:solidFill>
                            <a:latin typeface="Cambria Math" panose="02040503050406030204" pitchFamily="18" charset="0"/>
                          </a:rPr>
                          <m:t> </m:t>
                        </m:r>
                        <m:sSubSup>
                          <m:sSubSupPr>
                            <m:ctrlPr>
                              <a:rPr kumimoji="1" lang="en-US" altLang="zh-CN" i="1">
                                <a:solidFill>
                                  <a:schemeClr val="bg1"/>
                                </a:solidFill>
                                <a:latin typeface="Cambria Math" panose="02040503050406030204" pitchFamily="18" charset="0"/>
                              </a:rPr>
                            </m:ctrlPr>
                          </m:sSubSupPr>
                          <m:e>
                            <m:r>
                              <a:rPr kumimoji="1" lang="en-US" altLang="zh-CN" i="1">
                                <a:solidFill>
                                  <a:schemeClr val="bg1"/>
                                </a:solidFill>
                                <a:latin typeface="Cambria Math" panose="02040503050406030204" pitchFamily="18" charset="0"/>
                              </a:rPr>
                              <m:t>𝐺</m:t>
                            </m:r>
                          </m:e>
                          <m:sub>
                            <m:r>
                              <a:rPr kumimoji="1" lang="en-US" altLang="zh-CN" i="1">
                                <a:solidFill>
                                  <a:schemeClr val="bg1"/>
                                </a:solidFill>
                                <a:latin typeface="Cambria Math" panose="02040503050406030204" pitchFamily="18" charset="0"/>
                              </a:rPr>
                              <m:t>𝑡</m:t>
                            </m:r>
                          </m:sub>
                          <m:sup>
                            <m:d>
                              <m:dPr>
                                <m:ctrlPr>
                                  <a:rPr kumimoji="1" lang="en-US" altLang="zh-CN" i="1">
                                    <a:solidFill>
                                      <a:schemeClr val="bg1"/>
                                    </a:solidFill>
                                    <a:latin typeface="Cambria Math" panose="02040503050406030204" pitchFamily="18" charset="0"/>
                                  </a:rPr>
                                </m:ctrlPr>
                              </m:dPr>
                              <m:e>
                                <m:r>
                                  <a:rPr kumimoji="1" lang="en-US" altLang="zh-CN" i="1">
                                    <a:solidFill>
                                      <a:schemeClr val="bg1"/>
                                    </a:solidFill>
                                    <a:latin typeface="Cambria Math" panose="02040503050406030204" pitchFamily="18" charset="0"/>
                                  </a:rPr>
                                  <m:t>1</m:t>
                                </m:r>
                              </m:e>
                            </m:d>
                          </m:sup>
                        </m:sSubSup>
                        <m:r>
                          <a:rPr kumimoji="1" lang="en-US" altLang="zh-CN" i="1">
                            <a:solidFill>
                              <a:schemeClr val="bg1"/>
                            </a:solidFill>
                            <a:latin typeface="Cambria Math" panose="02040503050406030204" pitchFamily="18" charset="0"/>
                          </a:rPr>
                          <m:t>=</m:t>
                        </m:r>
                        <m:sSub>
                          <m:sSubPr>
                            <m:ctrlPr>
                              <a:rPr kumimoji="1" lang="en-US" altLang="zh-CN" i="1">
                                <a:solidFill>
                                  <a:schemeClr val="bg1"/>
                                </a:solidFill>
                                <a:latin typeface="Cambria Math" panose="02040503050406030204" pitchFamily="18" charset="0"/>
                              </a:rPr>
                            </m:ctrlPr>
                          </m:sSubPr>
                          <m:e>
                            <m:r>
                              <a:rPr kumimoji="1" lang="en-US" altLang="zh-CN" i="1">
                                <a:solidFill>
                                  <a:schemeClr val="bg1"/>
                                </a:solidFill>
                                <a:latin typeface="Cambria Math" panose="02040503050406030204" pitchFamily="18" charset="0"/>
                              </a:rPr>
                              <m:t>𝑅</m:t>
                            </m:r>
                          </m:e>
                          <m:sub>
                            <m:r>
                              <a:rPr kumimoji="1" lang="en-US" altLang="zh-CN" i="1">
                                <a:solidFill>
                                  <a:schemeClr val="bg1"/>
                                </a:solidFill>
                                <a:latin typeface="Cambria Math" panose="02040503050406030204" pitchFamily="18" charset="0"/>
                              </a:rPr>
                              <m:t>𝑡</m:t>
                            </m:r>
                            <m:r>
                              <a:rPr kumimoji="1" lang="en-US" altLang="zh-CN" i="1">
                                <a:solidFill>
                                  <a:schemeClr val="bg1"/>
                                </a:solidFill>
                                <a:latin typeface="Cambria Math" panose="02040503050406030204" pitchFamily="18" charset="0"/>
                              </a:rPr>
                              <m:t>+1</m:t>
                            </m:r>
                          </m:sub>
                        </m:sSub>
                        <m:r>
                          <a:rPr kumimoji="1" lang="en-US" altLang="zh-CN" i="1">
                            <a:solidFill>
                              <a:schemeClr val="bg1"/>
                            </a:solidFill>
                            <a:latin typeface="Cambria Math" panose="02040503050406030204" pitchFamily="18" charset="0"/>
                          </a:rPr>
                          <m:t>+</m:t>
                        </m:r>
                        <m:r>
                          <a:rPr kumimoji="1" lang="en-US" altLang="zh-CN" i="1">
                            <a:solidFill>
                              <a:schemeClr val="bg1"/>
                            </a:solidFill>
                            <a:latin typeface="Cambria Math" panose="02040503050406030204" pitchFamily="18" charset="0"/>
                          </a:rPr>
                          <m:t>𝛾</m:t>
                        </m:r>
                        <m:r>
                          <a:rPr kumimoji="1" lang="en-US" altLang="zh-CN" i="1">
                            <a:solidFill>
                              <a:schemeClr val="bg1"/>
                            </a:solidFill>
                            <a:latin typeface="Cambria Math" panose="02040503050406030204" pitchFamily="18" charset="0"/>
                          </a:rPr>
                          <m:t>𝑣</m:t>
                        </m:r>
                        <m:d>
                          <m:dPr>
                            <m:ctrlPr>
                              <a:rPr kumimoji="1" lang="en-US" altLang="zh-CN" i="1">
                                <a:solidFill>
                                  <a:schemeClr val="bg1"/>
                                </a:solidFill>
                                <a:latin typeface="Cambria Math" panose="02040503050406030204" pitchFamily="18" charset="0"/>
                              </a:rPr>
                            </m:ctrlPr>
                          </m:dPr>
                          <m:e>
                            <m:sSub>
                              <m:sSubPr>
                                <m:ctrlPr>
                                  <a:rPr kumimoji="1" lang="en-US" altLang="zh-CN" i="1">
                                    <a:solidFill>
                                      <a:schemeClr val="bg1"/>
                                    </a:solidFill>
                                    <a:latin typeface="Cambria Math" panose="02040503050406030204" pitchFamily="18" charset="0"/>
                                  </a:rPr>
                                </m:ctrlPr>
                              </m:sSubPr>
                              <m:e>
                                <m:r>
                                  <a:rPr kumimoji="1" lang="en-US" altLang="zh-CN" i="1">
                                    <a:solidFill>
                                      <a:schemeClr val="bg1"/>
                                    </a:solidFill>
                                    <a:latin typeface="Cambria Math" panose="02040503050406030204" pitchFamily="18" charset="0"/>
                                  </a:rPr>
                                  <m:t>𝑆</m:t>
                                </m:r>
                              </m:e>
                              <m:sub>
                                <m:r>
                                  <a:rPr kumimoji="1" lang="en-US" altLang="zh-CN" i="1">
                                    <a:solidFill>
                                      <a:schemeClr val="bg1"/>
                                    </a:solidFill>
                                    <a:latin typeface="Cambria Math" panose="02040503050406030204" pitchFamily="18" charset="0"/>
                                  </a:rPr>
                                  <m:t>𝑡</m:t>
                                </m:r>
                                <m:r>
                                  <a:rPr kumimoji="1" lang="en-US" altLang="zh-CN" i="1">
                                    <a:solidFill>
                                      <a:schemeClr val="bg1"/>
                                    </a:solidFill>
                                    <a:latin typeface="Cambria Math" panose="02040503050406030204" pitchFamily="18" charset="0"/>
                                  </a:rPr>
                                  <m:t>+1</m:t>
                                </m:r>
                              </m:sub>
                            </m:sSub>
                          </m:e>
                        </m:d>
                      </m:oMath>
                    </m:oMathPara>
                  </a14:m>
                  <a:endParaRPr lang="zh-CN" altLang="en-US" dirty="0"/>
                </a:p>
              </p:txBody>
            </p:sp>
          </mc:Choice>
          <mc:Fallback xmlns="">
            <p:sp>
              <p:nvSpPr>
                <p:cNvPr id="6" name="矩形 5">
                  <a:extLst>
                    <a:ext uri="{FF2B5EF4-FFF2-40B4-BE49-F238E27FC236}">
                      <a16:creationId xmlns:a16="http://schemas.microsoft.com/office/drawing/2014/main" id="{0DB6E156-22B4-9148-B101-06A9FA957B92}"/>
                    </a:ext>
                  </a:extLst>
                </p:cNvPr>
                <p:cNvSpPr>
                  <a:spLocks noRot="1" noChangeAspect="1" noMove="1" noResize="1" noEditPoints="1" noAdjustHandles="1" noChangeArrowheads="1" noChangeShapeType="1" noTextEdit="1"/>
                </p:cNvSpPr>
                <p:nvPr/>
              </p:nvSpPr>
              <p:spPr>
                <a:xfrm>
                  <a:off x="506311" y="4268329"/>
                  <a:ext cx="4289444" cy="434734"/>
                </a:xfrm>
                <a:prstGeom prst="rect">
                  <a:avLst/>
                </a:prstGeom>
                <a:blipFill>
                  <a:blip r:embed="rId5"/>
                  <a:stretch>
                    <a:fillRect b="-1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8DE59612-8A8D-054E-AC22-EB5D56BC3157}"/>
                    </a:ext>
                  </a:extLst>
                </p:cNvPr>
                <p:cNvSpPr txBox="1"/>
                <p:nvPr/>
              </p:nvSpPr>
              <p:spPr>
                <a:xfrm>
                  <a:off x="2626457" y="5223011"/>
                  <a:ext cx="31931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zh-CN" altLang="en-US" i="1" smtClean="0">
                            <a:solidFill>
                              <a:schemeClr val="bg1"/>
                            </a:solidFill>
                            <a:latin typeface="Cambria Math" panose="02040503050406030204" pitchFamily="18" charset="0"/>
                          </a:rPr>
                          <m:t>⋮</m:t>
                        </m:r>
                      </m:oMath>
                    </m:oMathPara>
                  </a14:m>
                  <a:endParaRPr kumimoji="1" lang="zh-CN" altLang="en-US" dirty="0">
                    <a:solidFill>
                      <a:schemeClr val="bg1"/>
                    </a:solidFill>
                  </a:endParaRPr>
                </a:p>
              </p:txBody>
            </p:sp>
          </mc:Choice>
          <mc:Fallback xmlns="">
            <p:sp>
              <p:nvSpPr>
                <p:cNvPr id="8" name="文本框 7">
                  <a:extLst>
                    <a:ext uri="{FF2B5EF4-FFF2-40B4-BE49-F238E27FC236}">
                      <a16:creationId xmlns:a16="http://schemas.microsoft.com/office/drawing/2014/main" id="{8DE59612-8A8D-054E-AC22-EB5D56BC3157}"/>
                    </a:ext>
                  </a:extLst>
                </p:cNvPr>
                <p:cNvSpPr txBox="1">
                  <a:spLocks noRot="1" noChangeAspect="1" noMove="1" noResize="1" noEditPoints="1" noAdjustHandles="1" noChangeArrowheads="1" noChangeShapeType="1" noTextEdit="1"/>
                </p:cNvSpPr>
                <p:nvPr/>
              </p:nvSpPr>
              <p:spPr>
                <a:xfrm>
                  <a:off x="2626457" y="5223011"/>
                  <a:ext cx="319318" cy="36933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6EE0FF8B-DC04-D44B-A2C4-A1861EC15C5A}"/>
                    </a:ext>
                  </a:extLst>
                </p:cNvPr>
                <p:cNvSpPr/>
                <p:nvPr/>
              </p:nvSpPr>
              <p:spPr>
                <a:xfrm>
                  <a:off x="516649" y="5569534"/>
                  <a:ext cx="5682838" cy="43473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smtClean="0">
                            <a:solidFill>
                              <a:schemeClr val="bg1"/>
                            </a:solidFill>
                            <a:latin typeface="Cambria Math" panose="02040503050406030204" pitchFamily="18" charset="0"/>
                          </a:rPr>
                          <m:t>𝑛</m:t>
                        </m:r>
                        <m:r>
                          <a:rPr kumimoji="1" lang="en-US" altLang="zh-CN" i="1" smtClean="0">
                            <a:solidFill>
                              <a:schemeClr val="bg1"/>
                            </a:solidFill>
                            <a:latin typeface="Cambria Math" panose="02040503050406030204" pitchFamily="18" charset="0"/>
                          </a:rPr>
                          <m:t>=∞</m:t>
                        </m:r>
                        <m:d>
                          <m:dPr>
                            <m:ctrlPr>
                              <a:rPr kumimoji="1" lang="en-US" altLang="zh-CN" b="0" i="1" smtClean="0">
                                <a:solidFill>
                                  <a:schemeClr val="bg1"/>
                                </a:solidFill>
                                <a:latin typeface="Cambria Math" panose="02040503050406030204" pitchFamily="18" charset="0"/>
                              </a:rPr>
                            </m:ctrlPr>
                          </m:dPr>
                          <m:e>
                            <m:r>
                              <a:rPr kumimoji="1" lang="en-US" altLang="zh-CN" b="0" i="1" smtClean="0">
                                <a:solidFill>
                                  <a:schemeClr val="bg1"/>
                                </a:solidFill>
                                <a:latin typeface="Cambria Math" panose="02040503050406030204" pitchFamily="18" charset="0"/>
                              </a:rPr>
                              <m:t>𝑀𝐶</m:t>
                            </m:r>
                          </m:e>
                        </m:d>
                        <m:r>
                          <a:rPr kumimoji="1" lang="en-US" altLang="zh-CN" i="1" smtClean="0">
                            <a:solidFill>
                              <a:schemeClr val="bg1"/>
                            </a:solidFill>
                            <a:latin typeface="Cambria Math" panose="02040503050406030204" pitchFamily="18" charset="0"/>
                          </a:rPr>
                          <m:t>      </m:t>
                        </m:r>
                        <m:r>
                          <a:rPr kumimoji="1" lang="en-US" altLang="zh-CN" b="0" i="1" smtClean="0">
                            <a:solidFill>
                              <a:schemeClr val="bg1"/>
                            </a:solidFill>
                            <a:latin typeface="Cambria Math" panose="02040503050406030204" pitchFamily="18" charset="0"/>
                          </a:rPr>
                          <m:t>     </m:t>
                        </m:r>
                        <m:sSubSup>
                          <m:sSubSupPr>
                            <m:ctrlPr>
                              <a:rPr kumimoji="1" lang="en-US" altLang="zh-CN" i="1">
                                <a:solidFill>
                                  <a:schemeClr val="bg1"/>
                                </a:solidFill>
                                <a:latin typeface="Cambria Math" panose="02040503050406030204" pitchFamily="18" charset="0"/>
                              </a:rPr>
                            </m:ctrlPr>
                          </m:sSubSupPr>
                          <m:e>
                            <m:r>
                              <a:rPr kumimoji="1" lang="en-US" altLang="zh-CN" i="1">
                                <a:solidFill>
                                  <a:schemeClr val="bg1"/>
                                </a:solidFill>
                                <a:latin typeface="Cambria Math" panose="02040503050406030204" pitchFamily="18" charset="0"/>
                              </a:rPr>
                              <m:t>𝐺</m:t>
                            </m:r>
                          </m:e>
                          <m:sub>
                            <m:r>
                              <a:rPr kumimoji="1" lang="en-US" altLang="zh-CN" i="1">
                                <a:solidFill>
                                  <a:schemeClr val="bg1"/>
                                </a:solidFill>
                                <a:latin typeface="Cambria Math" panose="02040503050406030204" pitchFamily="18" charset="0"/>
                              </a:rPr>
                              <m:t>𝑡</m:t>
                            </m:r>
                          </m:sub>
                          <m:sup>
                            <m:d>
                              <m:dPr>
                                <m:ctrlPr>
                                  <a:rPr kumimoji="1" lang="en-US" altLang="zh-CN" i="1">
                                    <a:solidFill>
                                      <a:schemeClr val="bg1"/>
                                    </a:solidFill>
                                    <a:latin typeface="Cambria Math" panose="02040503050406030204" pitchFamily="18" charset="0"/>
                                  </a:rPr>
                                </m:ctrlPr>
                              </m:dPr>
                              <m:e>
                                <m:r>
                                  <a:rPr kumimoji="1" lang="en-US" altLang="zh-CN" b="0" i="1" smtClean="0">
                                    <a:solidFill>
                                      <a:schemeClr val="bg1"/>
                                    </a:solidFill>
                                    <a:latin typeface="Cambria Math" panose="02040503050406030204" pitchFamily="18" charset="0"/>
                                  </a:rPr>
                                  <m:t>∞</m:t>
                                </m:r>
                              </m:e>
                            </m:d>
                          </m:sup>
                        </m:sSubSup>
                        <m:r>
                          <a:rPr kumimoji="1" lang="en-US" altLang="zh-CN" i="1">
                            <a:solidFill>
                              <a:schemeClr val="bg1"/>
                            </a:solidFill>
                            <a:latin typeface="Cambria Math" panose="02040503050406030204" pitchFamily="18" charset="0"/>
                          </a:rPr>
                          <m:t>=</m:t>
                        </m:r>
                        <m:sSub>
                          <m:sSubPr>
                            <m:ctrlPr>
                              <a:rPr kumimoji="1" lang="en-US" altLang="zh-CN" i="1">
                                <a:solidFill>
                                  <a:schemeClr val="bg1"/>
                                </a:solidFill>
                                <a:latin typeface="Cambria Math" panose="02040503050406030204" pitchFamily="18" charset="0"/>
                              </a:rPr>
                            </m:ctrlPr>
                          </m:sSubPr>
                          <m:e>
                            <m:r>
                              <a:rPr kumimoji="1" lang="en-US" altLang="zh-CN" i="1">
                                <a:solidFill>
                                  <a:schemeClr val="bg1"/>
                                </a:solidFill>
                                <a:latin typeface="Cambria Math" panose="02040503050406030204" pitchFamily="18" charset="0"/>
                              </a:rPr>
                              <m:t>𝑅</m:t>
                            </m:r>
                          </m:e>
                          <m:sub>
                            <m:r>
                              <a:rPr kumimoji="1" lang="en-US" altLang="zh-CN" i="1">
                                <a:solidFill>
                                  <a:schemeClr val="bg1"/>
                                </a:solidFill>
                                <a:latin typeface="Cambria Math" panose="02040503050406030204" pitchFamily="18" charset="0"/>
                              </a:rPr>
                              <m:t>𝑡</m:t>
                            </m:r>
                            <m:r>
                              <a:rPr kumimoji="1" lang="en-US" altLang="zh-CN" i="1">
                                <a:solidFill>
                                  <a:schemeClr val="bg1"/>
                                </a:solidFill>
                                <a:latin typeface="Cambria Math" panose="02040503050406030204" pitchFamily="18" charset="0"/>
                              </a:rPr>
                              <m:t>+1</m:t>
                            </m:r>
                          </m:sub>
                        </m:sSub>
                        <m:r>
                          <a:rPr kumimoji="1" lang="en-US" altLang="zh-CN" i="1">
                            <a:solidFill>
                              <a:schemeClr val="bg1"/>
                            </a:solidFill>
                            <a:latin typeface="Cambria Math" panose="02040503050406030204" pitchFamily="18" charset="0"/>
                          </a:rPr>
                          <m:t>+</m:t>
                        </m:r>
                        <m:r>
                          <a:rPr kumimoji="1" lang="en-US" altLang="zh-CN" i="1">
                            <a:solidFill>
                              <a:schemeClr val="bg1"/>
                            </a:solidFill>
                            <a:latin typeface="Cambria Math" panose="02040503050406030204" pitchFamily="18" charset="0"/>
                          </a:rPr>
                          <m:t>𝛾</m:t>
                        </m:r>
                        <m:sSub>
                          <m:sSubPr>
                            <m:ctrlPr>
                              <a:rPr kumimoji="1" lang="en-US" altLang="zh-CN" i="1">
                                <a:solidFill>
                                  <a:schemeClr val="bg1"/>
                                </a:solidFill>
                                <a:latin typeface="Cambria Math" panose="02040503050406030204" pitchFamily="18" charset="0"/>
                              </a:rPr>
                            </m:ctrlPr>
                          </m:sSubPr>
                          <m:e>
                            <m:r>
                              <a:rPr kumimoji="1" lang="en-US" altLang="zh-CN" i="1">
                                <a:solidFill>
                                  <a:schemeClr val="bg1"/>
                                </a:solidFill>
                                <a:latin typeface="Cambria Math" panose="02040503050406030204" pitchFamily="18" charset="0"/>
                              </a:rPr>
                              <m:t>𝑅</m:t>
                            </m:r>
                          </m:e>
                          <m:sub>
                            <m:r>
                              <a:rPr kumimoji="1" lang="en-US" altLang="zh-CN" i="1">
                                <a:solidFill>
                                  <a:schemeClr val="bg1"/>
                                </a:solidFill>
                                <a:latin typeface="Cambria Math" panose="02040503050406030204" pitchFamily="18" charset="0"/>
                              </a:rPr>
                              <m:t>𝑡</m:t>
                            </m:r>
                            <m:r>
                              <a:rPr kumimoji="1" lang="en-US" altLang="zh-CN" i="1">
                                <a:solidFill>
                                  <a:schemeClr val="bg1"/>
                                </a:solidFill>
                                <a:latin typeface="Cambria Math" panose="02040503050406030204" pitchFamily="18" charset="0"/>
                              </a:rPr>
                              <m:t>+2</m:t>
                            </m:r>
                          </m:sub>
                        </m:sSub>
                        <m:r>
                          <a:rPr kumimoji="1" lang="en-US" altLang="zh-CN" i="1">
                            <a:solidFill>
                              <a:schemeClr val="bg1"/>
                            </a:solidFill>
                            <a:latin typeface="Cambria Math" panose="02040503050406030204" pitchFamily="18" charset="0"/>
                          </a:rPr>
                          <m:t>+</m:t>
                        </m:r>
                        <m:r>
                          <a:rPr kumimoji="1" lang="en-US" altLang="zh-CN" b="0" i="1" smtClean="0">
                            <a:solidFill>
                              <a:schemeClr val="bg1"/>
                            </a:solidFill>
                            <a:latin typeface="Cambria Math" panose="02040503050406030204" pitchFamily="18" charset="0"/>
                          </a:rPr>
                          <m:t>…+</m:t>
                        </m:r>
                        <m:sSup>
                          <m:sSupPr>
                            <m:ctrlPr>
                              <a:rPr kumimoji="1" lang="en-US" altLang="zh-CN" b="0" i="1" smtClean="0">
                                <a:solidFill>
                                  <a:schemeClr val="bg1"/>
                                </a:solidFill>
                                <a:latin typeface="Cambria Math" panose="02040503050406030204" pitchFamily="18" charset="0"/>
                              </a:rPr>
                            </m:ctrlPr>
                          </m:sSupPr>
                          <m:e>
                            <m:r>
                              <a:rPr kumimoji="1" lang="en-US" altLang="zh-CN" b="0" i="1" smtClean="0">
                                <a:solidFill>
                                  <a:schemeClr val="bg1"/>
                                </a:solidFill>
                                <a:latin typeface="Cambria Math" panose="02040503050406030204" pitchFamily="18" charset="0"/>
                              </a:rPr>
                              <m:t>𝛾</m:t>
                            </m:r>
                          </m:e>
                          <m:sup>
                            <m:r>
                              <a:rPr kumimoji="1" lang="en-US" altLang="zh-CN" b="0" i="1" smtClean="0">
                                <a:solidFill>
                                  <a:schemeClr val="bg1"/>
                                </a:solidFill>
                                <a:latin typeface="Cambria Math" panose="02040503050406030204" pitchFamily="18" charset="0"/>
                              </a:rPr>
                              <m:t>𝑇</m:t>
                            </m:r>
                            <m:r>
                              <a:rPr kumimoji="1" lang="en-US" altLang="zh-CN" b="0" i="1" smtClean="0">
                                <a:solidFill>
                                  <a:schemeClr val="bg1"/>
                                </a:solidFill>
                                <a:latin typeface="Cambria Math" panose="02040503050406030204" pitchFamily="18" charset="0"/>
                              </a:rPr>
                              <m:t>−</m:t>
                            </m:r>
                            <m:r>
                              <a:rPr kumimoji="1" lang="en-US" altLang="zh-CN" b="0" i="1" smtClean="0">
                                <a:solidFill>
                                  <a:schemeClr val="bg1"/>
                                </a:solidFill>
                                <a:latin typeface="Cambria Math" panose="02040503050406030204" pitchFamily="18" charset="0"/>
                              </a:rPr>
                              <m:t>𝑡</m:t>
                            </m:r>
                            <m:r>
                              <a:rPr kumimoji="1" lang="en-US" altLang="zh-CN" b="0" i="1" smtClean="0">
                                <a:solidFill>
                                  <a:schemeClr val="bg1"/>
                                </a:solidFill>
                                <a:latin typeface="Cambria Math" panose="02040503050406030204" pitchFamily="18" charset="0"/>
                              </a:rPr>
                              <m:t>−1</m:t>
                            </m:r>
                          </m:sup>
                        </m:sSup>
                        <m:sSub>
                          <m:sSubPr>
                            <m:ctrlPr>
                              <a:rPr kumimoji="1" lang="en-US" altLang="zh-CN" b="0" i="1" smtClean="0">
                                <a:solidFill>
                                  <a:schemeClr val="bg1"/>
                                </a:solidFill>
                                <a:latin typeface="Cambria Math" panose="02040503050406030204" pitchFamily="18" charset="0"/>
                              </a:rPr>
                            </m:ctrlPr>
                          </m:sSubPr>
                          <m:e>
                            <m:r>
                              <a:rPr kumimoji="1" lang="en-US" altLang="zh-CN" b="0" i="1" smtClean="0">
                                <a:solidFill>
                                  <a:schemeClr val="bg1"/>
                                </a:solidFill>
                                <a:latin typeface="Cambria Math" panose="02040503050406030204" pitchFamily="18" charset="0"/>
                              </a:rPr>
                              <m:t>𝑅</m:t>
                            </m:r>
                          </m:e>
                          <m:sub>
                            <m:r>
                              <a:rPr kumimoji="1" lang="en-US" altLang="zh-CN" b="0" i="1" smtClean="0">
                                <a:solidFill>
                                  <a:schemeClr val="bg1"/>
                                </a:solidFill>
                                <a:latin typeface="Cambria Math" panose="02040503050406030204" pitchFamily="18" charset="0"/>
                              </a:rPr>
                              <m:t>𝑇</m:t>
                            </m:r>
                          </m:sub>
                        </m:sSub>
                      </m:oMath>
                    </m:oMathPara>
                  </a14:m>
                  <a:endParaRPr lang="zh-CN" altLang="en-US" dirty="0"/>
                </a:p>
              </p:txBody>
            </p:sp>
          </mc:Choice>
          <mc:Fallback xmlns="">
            <p:sp>
              <p:nvSpPr>
                <p:cNvPr id="18" name="矩形 17">
                  <a:extLst>
                    <a:ext uri="{FF2B5EF4-FFF2-40B4-BE49-F238E27FC236}">
                      <a16:creationId xmlns:a16="http://schemas.microsoft.com/office/drawing/2014/main" id="{6EE0FF8B-DC04-D44B-A2C4-A1861EC15C5A}"/>
                    </a:ext>
                  </a:extLst>
                </p:cNvPr>
                <p:cNvSpPr>
                  <a:spLocks noRot="1" noChangeAspect="1" noMove="1" noResize="1" noEditPoints="1" noAdjustHandles="1" noChangeArrowheads="1" noChangeShapeType="1" noTextEdit="1"/>
                </p:cNvSpPr>
                <p:nvPr/>
              </p:nvSpPr>
              <p:spPr>
                <a:xfrm>
                  <a:off x="516649" y="5569534"/>
                  <a:ext cx="5682838" cy="434734"/>
                </a:xfrm>
                <a:prstGeom prst="rect">
                  <a:avLst/>
                </a:prstGeom>
                <a:blipFill>
                  <a:blip r:embed="rId7"/>
                  <a:stretch>
                    <a:fillRect b="-11429"/>
                  </a:stretch>
                </a:blipFill>
              </p:spPr>
              <p:txBody>
                <a:bodyPr/>
                <a:lstStyle/>
                <a:p>
                  <a:r>
                    <a:rPr lang="zh-CN" altLang="en-US">
                      <a:noFill/>
                    </a:rPr>
                    <a:t> </a:t>
                  </a:r>
                </a:p>
              </p:txBody>
            </p:sp>
          </mc:Fallback>
        </mc:AlternateContent>
      </p:grpSp>
      <p:sp>
        <p:nvSpPr>
          <p:cNvPr id="10" name="矩形 9">
            <a:extLst>
              <a:ext uri="{FF2B5EF4-FFF2-40B4-BE49-F238E27FC236}">
                <a16:creationId xmlns:a16="http://schemas.microsoft.com/office/drawing/2014/main" id="{72C64797-7A7A-7347-8195-2B8C54296CF5}"/>
              </a:ext>
            </a:extLst>
          </p:cNvPr>
          <p:cNvSpPr/>
          <p:nvPr/>
        </p:nvSpPr>
        <p:spPr>
          <a:xfrm>
            <a:off x="1214986" y="5133768"/>
            <a:ext cx="2258119" cy="369332"/>
          </a:xfrm>
          <a:prstGeom prst="rect">
            <a:avLst/>
          </a:prstGeom>
        </p:spPr>
        <p:txBody>
          <a:bodyPr wrap="none">
            <a:spAutoFit/>
          </a:bodyPr>
          <a:lstStyle/>
          <a:p>
            <a:r>
              <a:rPr lang="en" altLang="zh-CN" dirty="0">
                <a:solidFill>
                  <a:schemeClr val="bg1"/>
                </a:solidFill>
                <a:latin typeface="Arial" panose="020B0604020202020204" pitchFamily="34" charset="0"/>
                <a:cs typeface="Arial" panose="020B0604020202020204" pitchFamily="34" charset="0"/>
              </a:rPr>
              <a:t>n-step TD prediction</a:t>
            </a:r>
            <a:endParaRPr lang="en" altLang="zh-CN" dirty="0">
              <a:solidFill>
                <a:schemeClr val="bg1"/>
              </a:solidFill>
              <a:effectLst/>
              <a:latin typeface="Arial" panose="020B0604020202020204" pitchFamily="34" charset="0"/>
              <a:cs typeface="Arial" panose="020B0604020202020204" pitchFamily="34" charset="0"/>
            </a:endParaRPr>
          </a:p>
        </p:txBody>
      </p:sp>
      <p:sp>
        <p:nvSpPr>
          <p:cNvPr id="11" name="右大括号 10">
            <a:extLst>
              <a:ext uri="{FF2B5EF4-FFF2-40B4-BE49-F238E27FC236}">
                <a16:creationId xmlns:a16="http://schemas.microsoft.com/office/drawing/2014/main" id="{ADA9954B-C74A-1648-8A6D-B72CAC0DBC54}"/>
              </a:ext>
            </a:extLst>
          </p:cNvPr>
          <p:cNvSpPr/>
          <p:nvPr/>
        </p:nvSpPr>
        <p:spPr>
          <a:xfrm rot="10800000">
            <a:off x="3526301" y="4573264"/>
            <a:ext cx="316373" cy="1500542"/>
          </a:xfrm>
          <a:prstGeom prst="rightBrace">
            <a:avLst/>
          </a:prstGeom>
          <a:ln w="12700">
            <a:solidFill>
              <a:srgbClr val="42F7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26586088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762138" y="486096"/>
            <a:ext cx="2667846"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DP, MC and TD</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3203230"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7433992"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pic>
        <p:nvPicPr>
          <p:cNvPr id="4" name="图片 3">
            <a:extLst>
              <a:ext uri="{FF2B5EF4-FFF2-40B4-BE49-F238E27FC236}">
                <a16:creationId xmlns:a16="http://schemas.microsoft.com/office/drawing/2014/main" id="{4D7413B8-7FD1-A145-97D5-C9FE23A865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21" y="3782139"/>
            <a:ext cx="3392813" cy="2223128"/>
          </a:xfrm>
          <a:prstGeom prst="rect">
            <a:avLst/>
          </a:prstGeom>
        </p:spPr>
      </p:pic>
      <p:pic>
        <p:nvPicPr>
          <p:cNvPr id="12" name="图片 11">
            <a:extLst>
              <a:ext uri="{FF2B5EF4-FFF2-40B4-BE49-F238E27FC236}">
                <a16:creationId xmlns:a16="http://schemas.microsoft.com/office/drawing/2014/main" id="{BF81C87D-E033-3142-BC8C-408FCC01FF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4365" y="3782139"/>
            <a:ext cx="3585183" cy="2223127"/>
          </a:xfrm>
          <a:prstGeom prst="rect">
            <a:avLst/>
          </a:prstGeom>
        </p:spPr>
      </p:pic>
      <p:pic>
        <p:nvPicPr>
          <p:cNvPr id="14" name="图片 13">
            <a:extLst>
              <a:ext uri="{FF2B5EF4-FFF2-40B4-BE49-F238E27FC236}">
                <a16:creationId xmlns:a16="http://schemas.microsoft.com/office/drawing/2014/main" id="{09B52AE0-0FF9-7349-9A45-7189E1096C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41178" y="3782139"/>
            <a:ext cx="3622872" cy="2223126"/>
          </a:xfrm>
          <a:prstGeom prst="rect">
            <a:avLst/>
          </a:prstGeom>
        </p:spPr>
      </p:pic>
      <p:sp>
        <p:nvSpPr>
          <p:cNvPr id="15" name="矩形 14">
            <a:extLst>
              <a:ext uri="{FF2B5EF4-FFF2-40B4-BE49-F238E27FC236}">
                <a16:creationId xmlns:a16="http://schemas.microsoft.com/office/drawing/2014/main" id="{95092D24-ED6E-DF4D-9CDF-852446B6F226}"/>
              </a:ext>
            </a:extLst>
          </p:cNvPr>
          <p:cNvSpPr/>
          <p:nvPr/>
        </p:nvSpPr>
        <p:spPr>
          <a:xfrm>
            <a:off x="781240" y="6005265"/>
            <a:ext cx="2270173" cy="338554"/>
          </a:xfrm>
          <a:prstGeom prst="rect">
            <a:avLst/>
          </a:prstGeom>
        </p:spPr>
        <p:txBody>
          <a:bodyPr wrap="none">
            <a:spAutoFit/>
          </a:bodyPr>
          <a:lstStyle/>
          <a:p>
            <a:r>
              <a:rPr lang="en" altLang="zh-CN" sz="1600" dirty="0">
                <a:solidFill>
                  <a:schemeClr val="bg1"/>
                </a:solidFill>
                <a:latin typeface="Arial" panose="020B0604020202020204" pitchFamily="34" charset="0"/>
                <a:cs typeface="Arial" panose="020B0604020202020204" pitchFamily="34" charset="0"/>
              </a:rPr>
              <a:t>Dynamic Programming</a:t>
            </a:r>
            <a:endParaRPr lang="zh-CN" altLang="en-US" sz="1600" dirty="0"/>
          </a:p>
        </p:txBody>
      </p:sp>
      <p:sp>
        <p:nvSpPr>
          <p:cNvPr id="26" name="矩形 25">
            <a:extLst>
              <a:ext uri="{FF2B5EF4-FFF2-40B4-BE49-F238E27FC236}">
                <a16:creationId xmlns:a16="http://schemas.microsoft.com/office/drawing/2014/main" id="{3BFFBA16-FF83-E849-9F09-6F35F76CFC4A}"/>
              </a:ext>
            </a:extLst>
          </p:cNvPr>
          <p:cNvSpPr/>
          <p:nvPr/>
        </p:nvSpPr>
        <p:spPr>
          <a:xfrm>
            <a:off x="5243831" y="6005265"/>
            <a:ext cx="1301959" cy="338554"/>
          </a:xfrm>
          <a:prstGeom prst="rect">
            <a:avLst/>
          </a:prstGeom>
        </p:spPr>
        <p:txBody>
          <a:bodyPr wrap="square">
            <a:spAutoFit/>
          </a:bodyPr>
          <a:lstStyle/>
          <a:p>
            <a:r>
              <a:rPr lang="en" altLang="zh-CN" sz="1600" dirty="0">
                <a:solidFill>
                  <a:schemeClr val="bg1"/>
                </a:solidFill>
                <a:latin typeface="Arial" panose="020B0604020202020204" pitchFamily="34" charset="0"/>
                <a:cs typeface="Arial" panose="020B0604020202020204" pitchFamily="34" charset="0"/>
              </a:rPr>
              <a:t>Monte Carlo</a:t>
            </a:r>
            <a:endParaRPr lang="zh-CN" altLang="en-US" sz="1600" dirty="0"/>
          </a:p>
        </p:txBody>
      </p:sp>
      <p:sp>
        <p:nvSpPr>
          <p:cNvPr id="27" name="矩形 26">
            <a:extLst>
              <a:ext uri="{FF2B5EF4-FFF2-40B4-BE49-F238E27FC236}">
                <a16:creationId xmlns:a16="http://schemas.microsoft.com/office/drawing/2014/main" id="{547DEA38-9853-0942-8E7E-A3F1635108FD}"/>
              </a:ext>
            </a:extLst>
          </p:cNvPr>
          <p:cNvSpPr/>
          <p:nvPr/>
        </p:nvSpPr>
        <p:spPr>
          <a:xfrm>
            <a:off x="8617381" y="5983010"/>
            <a:ext cx="2870466" cy="338554"/>
          </a:xfrm>
          <a:prstGeom prst="rect">
            <a:avLst/>
          </a:prstGeom>
        </p:spPr>
        <p:txBody>
          <a:bodyPr wrap="none">
            <a:spAutoFit/>
          </a:bodyPr>
          <a:lstStyle/>
          <a:p>
            <a:r>
              <a:rPr lang="en" altLang="zh-CN" sz="1600" dirty="0">
                <a:solidFill>
                  <a:schemeClr val="bg1"/>
                </a:solidFill>
                <a:latin typeface="Arial" panose="020B0604020202020204" pitchFamily="34" charset="0"/>
                <a:cs typeface="Arial" panose="020B0604020202020204" pitchFamily="34" charset="0"/>
              </a:rPr>
              <a:t>Temporal Difference Learning</a:t>
            </a:r>
            <a:endParaRPr lang="zh-CN" altLang="en-US" sz="1600" dirty="0"/>
          </a:p>
        </p:txBody>
      </p:sp>
      <p:grpSp>
        <p:nvGrpSpPr>
          <p:cNvPr id="28" name="组合 27">
            <a:extLst>
              <a:ext uri="{FF2B5EF4-FFF2-40B4-BE49-F238E27FC236}">
                <a16:creationId xmlns:a16="http://schemas.microsoft.com/office/drawing/2014/main" id="{4DF2FE20-4FE8-C24D-8230-63F3CC5CF33F}"/>
              </a:ext>
            </a:extLst>
          </p:cNvPr>
          <p:cNvGrpSpPr/>
          <p:nvPr/>
        </p:nvGrpSpPr>
        <p:grpSpPr>
          <a:xfrm>
            <a:off x="457255" y="1298569"/>
            <a:ext cx="3155479" cy="514237"/>
            <a:chOff x="493189" y="2817428"/>
            <a:chExt cx="3155479" cy="514237"/>
          </a:xfrm>
        </p:grpSpPr>
        <p:sp>
          <p:nvSpPr>
            <p:cNvPr id="29" name="平行四边形 28">
              <a:extLst>
                <a:ext uri="{FF2B5EF4-FFF2-40B4-BE49-F238E27FC236}">
                  <a16:creationId xmlns:a16="http://schemas.microsoft.com/office/drawing/2014/main" id="{C53BDE10-2DD2-9F4E-84BB-6A6C03C4E454}"/>
                </a:ext>
              </a:extLst>
            </p:cNvPr>
            <p:cNvSpPr/>
            <p:nvPr/>
          </p:nvSpPr>
          <p:spPr>
            <a:xfrm>
              <a:off x="1033890" y="2897806"/>
              <a:ext cx="2614778" cy="411279"/>
            </a:xfrm>
            <a:prstGeom prst="parallelogram">
              <a:avLst/>
            </a:prstGeom>
            <a:gradFill flip="none" rotWithShape="1">
              <a:gsLst>
                <a:gs pos="31000">
                  <a:srgbClr val="00C2CC"/>
                </a:gs>
                <a:gs pos="100000">
                  <a:srgbClr val="00C2CC">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1949761E-19D7-CA40-9924-687A668B7978}"/>
                </a:ext>
              </a:extLst>
            </p:cNvPr>
            <p:cNvSpPr/>
            <p:nvPr/>
          </p:nvSpPr>
          <p:spPr>
            <a:xfrm>
              <a:off x="684565" y="2826687"/>
              <a:ext cx="504978" cy="504978"/>
            </a:xfrm>
            <a:prstGeom prst="ellipse">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0BCDC2FE-03C8-0948-A0DE-6A4CC0E8DE55}"/>
                </a:ext>
              </a:extLst>
            </p:cNvPr>
            <p:cNvSpPr/>
            <p:nvPr/>
          </p:nvSpPr>
          <p:spPr>
            <a:xfrm>
              <a:off x="1290638" y="2847428"/>
              <a:ext cx="2058972" cy="461665"/>
            </a:xfrm>
            <a:prstGeom prst="rect">
              <a:avLst/>
            </a:prstGeom>
          </p:spPr>
          <p:txBody>
            <a:bodyPr wrap="square">
              <a:spAutoFit/>
            </a:bodyPr>
            <a:lstStyle/>
            <a:p>
              <a:pPr defTabSz="474035"/>
              <a:r>
                <a:rPr lang="en-US" altLang="zh-CN" sz="2400" dirty="0">
                  <a:solidFill>
                    <a:schemeClr val="bg1"/>
                  </a:solidFill>
                  <a:latin typeface="Abadi" panose="020B0604020104020204" pitchFamily="34" charset="0"/>
                  <a:cs typeface="Calibri" charset="0"/>
                </a:rPr>
                <a:t>Bootstrapping</a:t>
              </a:r>
            </a:p>
          </p:txBody>
        </p:sp>
        <p:sp>
          <p:nvSpPr>
            <p:cNvPr id="32" name="平行四边形 31">
              <a:extLst>
                <a:ext uri="{FF2B5EF4-FFF2-40B4-BE49-F238E27FC236}">
                  <a16:creationId xmlns:a16="http://schemas.microsoft.com/office/drawing/2014/main" id="{35714807-158F-7245-978B-CAF802D717F8}"/>
                </a:ext>
              </a:extLst>
            </p:cNvPr>
            <p:cNvSpPr/>
            <p:nvPr/>
          </p:nvSpPr>
          <p:spPr>
            <a:xfrm>
              <a:off x="493190" y="2897807"/>
              <a:ext cx="849566" cy="375920"/>
            </a:xfrm>
            <a:prstGeom prst="parallelogram">
              <a:avLst>
                <a:gd name="adj" fmla="val 0"/>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直角三角形 32">
              <a:extLst>
                <a:ext uri="{FF2B5EF4-FFF2-40B4-BE49-F238E27FC236}">
                  <a16:creationId xmlns:a16="http://schemas.microsoft.com/office/drawing/2014/main" id="{25567D83-ECED-644D-8F7A-C250DF40454F}"/>
                </a:ext>
              </a:extLst>
            </p:cNvPr>
            <p:cNvSpPr/>
            <p:nvPr/>
          </p:nvSpPr>
          <p:spPr>
            <a:xfrm flipH="1">
              <a:off x="493189" y="2817428"/>
              <a:ext cx="149542" cy="81788"/>
            </a:xfrm>
            <a:prstGeom prst="rtTriangle">
              <a:avLst/>
            </a:prstGeom>
            <a:solidFill>
              <a:srgbClr val="00C2C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图形 2">
              <a:extLst>
                <a:ext uri="{FF2B5EF4-FFF2-40B4-BE49-F238E27FC236}">
                  <a16:creationId xmlns:a16="http://schemas.microsoft.com/office/drawing/2014/main" id="{A0935248-2A84-B54E-9A17-0BEB3FE2DABF}"/>
                </a:ext>
              </a:extLst>
            </p:cNvPr>
            <p:cNvGrpSpPr/>
            <p:nvPr/>
          </p:nvGrpSpPr>
          <p:grpSpPr>
            <a:xfrm>
              <a:off x="776328" y="2921696"/>
              <a:ext cx="321452" cy="314959"/>
              <a:chOff x="3754657" y="3796110"/>
              <a:chExt cx="685992" cy="672136"/>
            </a:xfrm>
            <a:solidFill>
              <a:schemeClr val="bg1"/>
            </a:solidFill>
          </p:grpSpPr>
          <p:sp>
            <p:nvSpPr>
              <p:cNvPr id="35" name="任意多边形: 形状 117">
                <a:extLst>
                  <a:ext uri="{FF2B5EF4-FFF2-40B4-BE49-F238E27FC236}">
                    <a16:creationId xmlns:a16="http://schemas.microsoft.com/office/drawing/2014/main" id="{7866CDB4-43AA-D342-A925-A2DD46F362BD}"/>
                  </a:ext>
                </a:extLst>
              </p:cNvPr>
              <p:cNvSpPr/>
              <p:nvPr/>
            </p:nvSpPr>
            <p:spPr>
              <a:xfrm>
                <a:off x="3998109" y="3796110"/>
                <a:ext cx="442540" cy="428764"/>
              </a:xfrm>
              <a:custGeom>
                <a:avLst/>
                <a:gdLst>
                  <a:gd name="connsiteX0" fmla="*/ 119313 w 442540"/>
                  <a:gd name="connsiteY0" fmla="*/ 280966 h 428764"/>
                  <a:gd name="connsiteX1" fmla="*/ 79309 w 442540"/>
                  <a:gd name="connsiteY1" fmla="*/ 270147 h 428764"/>
                  <a:gd name="connsiteX2" fmla="*/ 0 w 442540"/>
                  <a:gd name="connsiteY2" fmla="*/ 349456 h 428764"/>
                  <a:gd name="connsiteX3" fmla="*/ 79309 w 442540"/>
                  <a:gd name="connsiteY3" fmla="*/ 428765 h 428764"/>
                  <a:gd name="connsiteX4" fmla="*/ 158617 w 442540"/>
                  <a:gd name="connsiteY4" fmla="*/ 349456 h 428764"/>
                  <a:gd name="connsiteX5" fmla="*/ 150523 w 442540"/>
                  <a:gd name="connsiteY5" fmla="*/ 314433 h 428764"/>
                  <a:gd name="connsiteX6" fmla="*/ 327041 w 442540"/>
                  <a:gd name="connsiteY6" fmla="*/ 137915 h 428764"/>
                  <a:gd name="connsiteX7" fmla="*/ 351246 w 442540"/>
                  <a:gd name="connsiteY7" fmla="*/ 158306 h 428764"/>
                  <a:gd name="connsiteX8" fmla="*/ 442541 w 442540"/>
                  <a:gd name="connsiteY8" fmla="*/ 72226 h 428764"/>
                  <a:gd name="connsiteX9" fmla="*/ 374595 w 442540"/>
                  <a:gd name="connsiteY9" fmla="*/ 64910 h 428764"/>
                  <a:gd name="connsiteX10" fmla="*/ 365801 w 442540"/>
                  <a:gd name="connsiteY10" fmla="*/ 0 h 428764"/>
                  <a:gd name="connsiteX11" fmla="*/ 274428 w 442540"/>
                  <a:gd name="connsiteY11" fmla="*/ 86080 h 428764"/>
                  <a:gd name="connsiteX12" fmla="*/ 294586 w 442540"/>
                  <a:gd name="connsiteY12" fmla="*/ 105537 h 428764"/>
                  <a:gd name="connsiteX13" fmla="*/ 119313 w 442540"/>
                  <a:gd name="connsiteY13" fmla="*/ 280966 h 4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540" h="428764">
                    <a:moveTo>
                      <a:pt x="119313" y="280966"/>
                    </a:moveTo>
                    <a:cubicBezTo>
                      <a:pt x="107561" y="274117"/>
                      <a:pt x="93941" y="270147"/>
                      <a:pt x="79309" y="270147"/>
                    </a:cubicBezTo>
                    <a:cubicBezTo>
                      <a:pt x="35490" y="270147"/>
                      <a:pt x="0" y="305638"/>
                      <a:pt x="0" y="349456"/>
                    </a:cubicBezTo>
                    <a:cubicBezTo>
                      <a:pt x="0" y="393274"/>
                      <a:pt x="35490" y="428765"/>
                      <a:pt x="79309" y="428765"/>
                    </a:cubicBezTo>
                    <a:cubicBezTo>
                      <a:pt x="123127" y="428765"/>
                      <a:pt x="158617" y="393274"/>
                      <a:pt x="158617" y="349456"/>
                    </a:cubicBezTo>
                    <a:cubicBezTo>
                      <a:pt x="158617" y="336925"/>
                      <a:pt x="155660" y="325018"/>
                      <a:pt x="150523" y="314433"/>
                    </a:cubicBezTo>
                    <a:lnTo>
                      <a:pt x="327041" y="137915"/>
                    </a:lnTo>
                    <a:lnTo>
                      <a:pt x="351246" y="158306"/>
                    </a:lnTo>
                    <a:lnTo>
                      <a:pt x="442541" y="72226"/>
                    </a:lnTo>
                    <a:lnTo>
                      <a:pt x="374595" y="64910"/>
                    </a:lnTo>
                    <a:lnTo>
                      <a:pt x="365801" y="0"/>
                    </a:lnTo>
                    <a:lnTo>
                      <a:pt x="274428" y="86080"/>
                    </a:lnTo>
                    <a:lnTo>
                      <a:pt x="294586" y="105537"/>
                    </a:lnTo>
                    <a:lnTo>
                      <a:pt x="119313" y="280966"/>
                    </a:lnTo>
                    <a:close/>
                  </a:path>
                </a:pathLst>
              </a:custGeom>
              <a:grpFill/>
              <a:ln w="972" cap="flat">
                <a:noFill/>
                <a:prstDash val="solid"/>
                <a:miter/>
              </a:ln>
            </p:spPr>
            <p:txBody>
              <a:bodyPr rtlCol="0" anchor="ctr"/>
              <a:lstStyle/>
              <a:p>
                <a:endParaRPr lang="zh-CN" altLang="en-US"/>
              </a:p>
            </p:txBody>
          </p:sp>
          <p:sp>
            <p:nvSpPr>
              <p:cNvPr id="36" name="任意多边形: 形状 118">
                <a:extLst>
                  <a:ext uri="{FF2B5EF4-FFF2-40B4-BE49-F238E27FC236}">
                    <a16:creationId xmlns:a16="http://schemas.microsoft.com/office/drawing/2014/main" id="{5139CFED-D280-2D4E-AEBA-E90903D00B73}"/>
                  </a:ext>
                </a:extLst>
              </p:cNvPr>
              <p:cNvSpPr/>
              <p:nvPr/>
            </p:nvSpPr>
            <p:spPr>
              <a:xfrm>
                <a:off x="3754657" y="3822882"/>
                <a:ext cx="645443" cy="645364"/>
              </a:xfrm>
              <a:custGeom>
                <a:avLst/>
                <a:gdLst>
                  <a:gd name="connsiteX0" fmla="*/ 547845 w 645443"/>
                  <a:gd name="connsiteY0" fmla="*/ 161730 h 645365"/>
                  <a:gd name="connsiteX1" fmla="*/ 599680 w 645443"/>
                  <a:gd name="connsiteY1" fmla="*/ 322760 h 645365"/>
                  <a:gd name="connsiteX2" fmla="*/ 322761 w 645443"/>
                  <a:gd name="connsiteY2" fmla="*/ 599679 h 645365"/>
                  <a:gd name="connsiteX3" fmla="*/ 45764 w 645443"/>
                  <a:gd name="connsiteY3" fmla="*/ 322760 h 645365"/>
                  <a:gd name="connsiteX4" fmla="*/ 322761 w 645443"/>
                  <a:gd name="connsiteY4" fmla="*/ 45764 h 645365"/>
                  <a:gd name="connsiteX5" fmla="*/ 483012 w 645443"/>
                  <a:gd name="connsiteY5" fmla="*/ 97054 h 645365"/>
                  <a:gd name="connsiteX6" fmla="*/ 515779 w 645443"/>
                  <a:gd name="connsiteY6" fmla="*/ 64287 h 645365"/>
                  <a:gd name="connsiteX7" fmla="*/ 322761 w 645443"/>
                  <a:gd name="connsiteY7" fmla="*/ 0 h 645365"/>
                  <a:gd name="connsiteX8" fmla="*/ 0 w 645443"/>
                  <a:gd name="connsiteY8" fmla="*/ 322683 h 645365"/>
                  <a:gd name="connsiteX9" fmla="*/ 322761 w 645443"/>
                  <a:gd name="connsiteY9" fmla="*/ 645365 h 645365"/>
                  <a:gd name="connsiteX10" fmla="*/ 645443 w 645443"/>
                  <a:gd name="connsiteY10" fmla="*/ 322683 h 645365"/>
                  <a:gd name="connsiteX11" fmla="*/ 580611 w 645443"/>
                  <a:gd name="connsiteY11" fmla="*/ 128886 h 645365"/>
                  <a:gd name="connsiteX12" fmla="*/ 547845 w 645443"/>
                  <a:gd name="connsiteY12" fmla="*/ 161730 h 6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443" h="645365">
                    <a:moveTo>
                      <a:pt x="547845" y="161730"/>
                    </a:moveTo>
                    <a:cubicBezTo>
                      <a:pt x="580456" y="207105"/>
                      <a:pt x="599680" y="262754"/>
                      <a:pt x="599680" y="322760"/>
                    </a:cubicBezTo>
                    <a:cubicBezTo>
                      <a:pt x="599680" y="475463"/>
                      <a:pt x="475463" y="599679"/>
                      <a:pt x="322761" y="599679"/>
                    </a:cubicBezTo>
                    <a:cubicBezTo>
                      <a:pt x="170058" y="599679"/>
                      <a:pt x="45764" y="475463"/>
                      <a:pt x="45764" y="322760"/>
                    </a:cubicBezTo>
                    <a:cubicBezTo>
                      <a:pt x="45764" y="170058"/>
                      <a:pt x="170058" y="45764"/>
                      <a:pt x="322761" y="45764"/>
                    </a:cubicBezTo>
                    <a:cubicBezTo>
                      <a:pt x="382456" y="45764"/>
                      <a:pt x="437715" y="64832"/>
                      <a:pt x="483012" y="97054"/>
                    </a:cubicBezTo>
                    <a:lnTo>
                      <a:pt x="515779" y="64287"/>
                    </a:lnTo>
                    <a:cubicBezTo>
                      <a:pt x="461920" y="23972"/>
                      <a:pt x="395065" y="0"/>
                      <a:pt x="322761" y="0"/>
                    </a:cubicBezTo>
                    <a:cubicBezTo>
                      <a:pt x="144841" y="0"/>
                      <a:pt x="0" y="144764"/>
                      <a:pt x="0" y="322683"/>
                    </a:cubicBezTo>
                    <a:cubicBezTo>
                      <a:pt x="0" y="500602"/>
                      <a:pt x="144764" y="645365"/>
                      <a:pt x="322761" y="645365"/>
                    </a:cubicBezTo>
                    <a:cubicBezTo>
                      <a:pt x="500758" y="645365"/>
                      <a:pt x="645443" y="500602"/>
                      <a:pt x="645443" y="322683"/>
                    </a:cubicBezTo>
                    <a:cubicBezTo>
                      <a:pt x="645443" y="249990"/>
                      <a:pt x="621316" y="182900"/>
                      <a:pt x="580611" y="128886"/>
                    </a:cubicBezTo>
                    <a:lnTo>
                      <a:pt x="547845" y="161730"/>
                    </a:lnTo>
                    <a:close/>
                  </a:path>
                </a:pathLst>
              </a:custGeom>
              <a:grpFill/>
              <a:ln w="972" cap="flat">
                <a:noFill/>
                <a:prstDash val="solid"/>
                <a:miter/>
              </a:ln>
            </p:spPr>
            <p:txBody>
              <a:bodyPr rtlCol="0" anchor="ctr"/>
              <a:lstStyle/>
              <a:p>
                <a:endParaRPr lang="zh-CN" altLang="en-US" dirty="0"/>
              </a:p>
            </p:txBody>
          </p:sp>
          <p:sp>
            <p:nvSpPr>
              <p:cNvPr id="37" name="任意多边形: 形状 119">
                <a:extLst>
                  <a:ext uri="{FF2B5EF4-FFF2-40B4-BE49-F238E27FC236}">
                    <a16:creationId xmlns:a16="http://schemas.microsoft.com/office/drawing/2014/main" id="{7782EAA1-11FF-0445-B380-991948DE246A}"/>
                  </a:ext>
                </a:extLst>
              </p:cNvPr>
              <p:cNvSpPr/>
              <p:nvPr/>
            </p:nvSpPr>
            <p:spPr>
              <a:xfrm>
                <a:off x="3874592" y="3942820"/>
                <a:ext cx="405649" cy="405649"/>
              </a:xfrm>
              <a:custGeom>
                <a:avLst/>
                <a:gdLst>
                  <a:gd name="connsiteX0" fmla="*/ 202825 w 405649"/>
                  <a:gd name="connsiteY0" fmla="*/ 45764 h 405649"/>
                  <a:gd name="connsiteX1" fmla="*/ 276141 w 405649"/>
                  <a:gd name="connsiteY1" fmla="*/ 64054 h 405649"/>
                  <a:gd name="connsiteX2" fmla="*/ 309685 w 405649"/>
                  <a:gd name="connsiteY2" fmla="*/ 30509 h 405649"/>
                  <a:gd name="connsiteX3" fmla="*/ 202825 w 405649"/>
                  <a:gd name="connsiteY3" fmla="*/ 0 h 405649"/>
                  <a:gd name="connsiteX4" fmla="*/ 0 w 405649"/>
                  <a:gd name="connsiteY4" fmla="*/ 202825 h 405649"/>
                  <a:gd name="connsiteX5" fmla="*/ 202825 w 405649"/>
                  <a:gd name="connsiteY5" fmla="*/ 405649 h 405649"/>
                  <a:gd name="connsiteX6" fmla="*/ 405650 w 405649"/>
                  <a:gd name="connsiteY6" fmla="*/ 202825 h 405649"/>
                  <a:gd name="connsiteX7" fmla="*/ 374595 w 405649"/>
                  <a:gd name="connsiteY7" fmla="*/ 95186 h 405649"/>
                  <a:gd name="connsiteX8" fmla="*/ 341129 w 405649"/>
                  <a:gd name="connsiteY8" fmla="*/ 128653 h 405649"/>
                  <a:gd name="connsiteX9" fmla="*/ 359808 w 405649"/>
                  <a:gd name="connsiteY9" fmla="*/ 202825 h 405649"/>
                  <a:gd name="connsiteX10" fmla="*/ 202825 w 405649"/>
                  <a:gd name="connsiteY10" fmla="*/ 359807 h 405649"/>
                  <a:gd name="connsiteX11" fmla="*/ 45842 w 405649"/>
                  <a:gd name="connsiteY11" fmla="*/ 202825 h 405649"/>
                  <a:gd name="connsiteX12" fmla="*/ 202825 w 405649"/>
                  <a:gd name="connsiteY12" fmla="*/ 45764 h 405649"/>
                  <a:gd name="connsiteX13" fmla="*/ 202825 w 405649"/>
                  <a:gd name="connsiteY13" fmla="*/ 45764 h 4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649" h="405649">
                    <a:moveTo>
                      <a:pt x="202825" y="45764"/>
                    </a:moveTo>
                    <a:cubicBezTo>
                      <a:pt x="229287" y="45764"/>
                      <a:pt x="254270" y="52379"/>
                      <a:pt x="276141" y="64054"/>
                    </a:cubicBezTo>
                    <a:lnTo>
                      <a:pt x="309685" y="30509"/>
                    </a:lnTo>
                    <a:cubicBezTo>
                      <a:pt x="278631" y="11208"/>
                      <a:pt x="242051" y="0"/>
                      <a:pt x="202825" y="0"/>
                    </a:cubicBezTo>
                    <a:cubicBezTo>
                      <a:pt x="90983" y="0"/>
                      <a:pt x="0" y="90983"/>
                      <a:pt x="0" y="202825"/>
                    </a:cubicBezTo>
                    <a:cubicBezTo>
                      <a:pt x="0" y="314666"/>
                      <a:pt x="90983" y="405649"/>
                      <a:pt x="202825" y="405649"/>
                    </a:cubicBezTo>
                    <a:cubicBezTo>
                      <a:pt x="314666" y="405649"/>
                      <a:pt x="405650" y="314666"/>
                      <a:pt x="405650" y="202825"/>
                    </a:cubicBezTo>
                    <a:cubicBezTo>
                      <a:pt x="405650" y="163287"/>
                      <a:pt x="394209" y="126396"/>
                      <a:pt x="374595" y="95186"/>
                    </a:cubicBezTo>
                    <a:lnTo>
                      <a:pt x="341129" y="128653"/>
                    </a:lnTo>
                    <a:cubicBezTo>
                      <a:pt x="353037" y="150756"/>
                      <a:pt x="359808" y="176051"/>
                      <a:pt x="359808" y="202825"/>
                    </a:cubicBezTo>
                    <a:cubicBezTo>
                      <a:pt x="359808" y="289371"/>
                      <a:pt x="289372" y="359807"/>
                      <a:pt x="202825" y="359807"/>
                    </a:cubicBezTo>
                    <a:cubicBezTo>
                      <a:pt x="116278" y="359807"/>
                      <a:pt x="45842" y="289371"/>
                      <a:pt x="45842" y="202825"/>
                    </a:cubicBezTo>
                    <a:cubicBezTo>
                      <a:pt x="45764" y="116190"/>
                      <a:pt x="116200" y="45764"/>
                      <a:pt x="202825" y="45764"/>
                    </a:cubicBezTo>
                    <a:lnTo>
                      <a:pt x="202825" y="45764"/>
                    </a:lnTo>
                    <a:close/>
                  </a:path>
                </a:pathLst>
              </a:custGeom>
              <a:grpFill/>
              <a:ln w="972" cap="flat">
                <a:noFill/>
                <a:prstDash val="solid"/>
                <a:miter/>
              </a:ln>
            </p:spPr>
            <p:txBody>
              <a:bodyPr rtlCol="0" anchor="ctr"/>
              <a:lstStyle/>
              <a:p>
                <a:endParaRPr lang="zh-CN" altLang="en-US"/>
              </a:p>
            </p:txBody>
          </p:sp>
        </p:grpSp>
      </p:grpSp>
      <p:grpSp>
        <p:nvGrpSpPr>
          <p:cNvPr id="38" name="组合 37">
            <a:extLst>
              <a:ext uri="{FF2B5EF4-FFF2-40B4-BE49-F238E27FC236}">
                <a16:creationId xmlns:a16="http://schemas.microsoft.com/office/drawing/2014/main" id="{55A4458D-74BA-EF4F-B6E3-4682436BBD33}"/>
              </a:ext>
            </a:extLst>
          </p:cNvPr>
          <p:cNvGrpSpPr/>
          <p:nvPr/>
        </p:nvGrpSpPr>
        <p:grpSpPr>
          <a:xfrm>
            <a:off x="6541202" y="1316461"/>
            <a:ext cx="3155479" cy="514237"/>
            <a:chOff x="493189" y="2817428"/>
            <a:chExt cx="3155479" cy="514237"/>
          </a:xfrm>
        </p:grpSpPr>
        <p:sp>
          <p:nvSpPr>
            <p:cNvPr id="39" name="平行四边形 38">
              <a:extLst>
                <a:ext uri="{FF2B5EF4-FFF2-40B4-BE49-F238E27FC236}">
                  <a16:creationId xmlns:a16="http://schemas.microsoft.com/office/drawing/2014/main" id="{68723182-0711-574C-B47F-EDE6958351BC}"/>
                </a:ext>
              </a:extLst>
            </p:cNvPr>
            <p:cNvSpPr/>
            <p:nvPr/>
          </p:nvSpPr>
          <p:spPr>
            <a:xfrm>
              <a:off x="1033890" y="2897806"/>
              <a:ext cx="2614778" cy="411279"/>
            </a:xfrm>
            <a:prstGeom prst="parallelogram">
              <a:avLst/>
            </a:prstGeom>
            <a:gradFill flip="none" rotWithShape="1">
              <a:gsLst>
                <a:gs pos="31000">
                  <a:srgbClr val="00C2CC"/>
                </a:gs>
                <a:gs pos="100000">
                  <a:srgbClr val="00C2CC">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C781B25C-53A5-F047-92E4-C886DDE1E6F5}"/>
                </a:ext>
              </a:extLst>
            </p:cNvPr>
            <p:cNvSpPr/>
            <p:nvPr/>
          </p:nvSpPr>
          <p:spPr>
            <a:xfrm>
              <a:off x="684565" y="2826687"/>
              <a:ext cx="504978" cy="504978"/>
            </a:xfrm>
            <a:prstGeom prst="ellipse">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6F718078-B0C5-AD44-BA23-7A096CCB85A6}"/>
                </a:ext>
              </a:extLst>
            </p:cNvPr>
            <p:cNvSpPr/>
            <p:nvPr/>
          </p:nvSpPr>
          <p:spPr>
            <a:xfrm>
              <a:off x="1290638" y="2847428"/>
              <a:ext cx="2058972" cy="461665"/>
            </a:xfrm>
            <a:prstGeom prst="rect">
              <a:avLst/>
            </a:prstGeom>
          </p:spPr>
          <p:txBody>
            <a:bodyPr wrap="square">
              <a:spAutoFit/>
            </a:bodyPr>
            <a:lstStyle/>
            <a:p>
              <a:pPr defTabSz="474035"/>
              <a:r>
                <a:rPr lang="en-US" altLang="zh-CN" sz="2400" dirty="0">
                  <a:solidFill>
                    <a:schemeClr val="bg1"/>
                  </a:solidFill>
                  <a:latin typeface="Abadi" panose="020B0604020104020204" pitchFamily="34" charset="0"/>
                  <a:cs typeface="Calibri" charset="0"/>
                </a:rPr>
                <a:t>Sampling</a:t>
              </a:r>
            </a:p>
          </p:txBody>
        </p:sp>
        <p:sp>
          <p:nvSpPr>
            <p:cNvPr id="42" name="平行四边形 41">
              <a:extLst>
                <a:ext uri="{FF2B5EF4-FFF2-40B4-BE49-F238E27FC236}">
                  <a16:creationId xmlns:a16="http://schemas.microsoft.com/office/drawing/2014/main" id="{8C63CC79-4881-D242-8EBE-EBA0458B9967}"/>
                </a:ext>
              </a:extLst>
            </p:cNvPr>
            <p:cNvSpPr/>
            <p:nvPr/>
          </p:nvSpPr>
          <p:spPr>
            <a:xfrm>
              <a:off x="493190" y="2897807"/>
              <a:ext cx="849566" cy="375920"/>
            </a:xfrm>
            <a:prstGeom prst="parallelogram">
              <a:avLst>
                <a:gd name="adj" fmla="val 0"/>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直角三角形 42">
              <a:extLst>
                <a:ext uri="{FF2B5EF4-FFF2-40B4-BE49-F238E27FC236}">
                  <a16:creationId xmlns:a16="http://schemas.microsoft.com/office/drawing/2014/main" id="{D8BDCE31-8535-1D49-ACF9-7A823C7E0368}"/>
                </a:ext>
              </a:extLst>
            </p:cNvPr>
            <p:cNvSpPr/>
            <p:nvPr/>
          </p:nvSpPr>
          <p:spPr>
            <a:xfrm flipH="1">
              <a:off x="493189" y="2817428"/>
              <a:ext cx="149542" cy="81788"/>
            </a:xfrm>
            <a:prstGeom prst="rtTriangle">
              <a:avLst/>
            </a:prstGeom>
            <a:solidFill>
              <a:srgbClr val="00C2C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图形 2">
              <a:extLst>
                <a:ext uri="{FF2B5EF4-FFF2-40B4-BE49-F238E27FC236}">
                  <a16:creationId xmlns:a16="http://schemas.microsoft.com/office/drawing/2014/main" id="{7E677D13-C54F-C84B-B8B3-163994BC0E8E}"/>
                </a:ext>
              </a:extLst>
            </p:cNvPr>
            <p:cNvGrpSpPr/>
            <p:nvPr/>
          </p:nvGrpSpPr>
          <p:grpSpPr>
            <a:xfrm>
              <a:off x="776328" y="2921696"/>
              <a:ext cx="321452" cy="314959"/>
              <a:chOff x="3754657" y="3796110"/>
              <a:chExt cx="685992" cy="672136"/>
            </a:xfrm>
            <a:solidFill>
              <a:schemeClr val="bg1"/>
            </a:solidFill>
          </p:grpSpPr>
          <p:sp>
            <p:nvSpPr>
              <p:cNvPr id="45" name="任意多边形: 形状 117">
                <a:extLst>
                  <a:ext uri="{FF2B5EF4-FFF2-40B4-BE49-F238E27FC236}">
                    <a16:creationId xmlns:a16="http://schemas.microsoft.com/office/drawing/2014/main" id="{41112FD1-9349-4A44-ADAC-15B1C0313B28}"/>
                  </a:ext>
                </a:extLst>
              </p:cNvPr>
              <p:cNvSpPr/>
              <p:nvPr/>
            </p:nvSpPr>
            <p:spPr>
              <a:xfrm>
                <a:off x="3998109" y="3796110"/>
                <a:ext cx="442540" cy="428764"/>
              </a:xfrm>
              <a:custGeom>
                <a:avLst/>
                <a:gdLst>
                  <a:gd name="connsiteX0" fmla="*/ 119313 w 442540"/>
                  <a:gd name="connsiteY0" fmla="*/ 280966 h 428764"/>
                  <a:gd name="connsiteX1" fmla="*/ 79309 w 442540"/>
                  <a:gd name="connsiteY1" fmla="*/ 270147 h 428764"/>
                  <a:gd name="connsiteX2" fmla="*/ 0 w 442540"/>
                  <a:gd name="connsiteY2" fmla="*/ 349456 h 428764"/>
                  <a:gd name="connsiteX3" fmla="*/ 79309 w 442540"/>
                  <a:gd name="connsiteY3" fmla="*/ 428765 h 428764"/>
                  <a:gd name="connsiteX4" fmla="*/ 158617 w 442540"/>
                  <a:gd name="connsiteY4" fmla="*/ 349456 h 428764"/>
                  <a:gd name="connsiteX5" fmla="*/ 150523 w 442540"/>
                  <a:gd name="connsiteY5" fmla="*/ 314433 h 428764"/>
                  <a:gd name="connsiteX6" fmla="*/ 327041 w 442540"/>
                  <a:gd name="connsiteY6" fmla="*/ 137915 h 428764"/>
                  <a:gd name="connsiteX7" fmla="*/ 351246 w 442540"/>
                  <a:gd name="connsiteY7" fmla="*/ 158306 h 428764"/>
                  <a:gd name="connsiteX8" fmla="*/ 442541 w 442540"/>
                  <a:gd name="connsiteY8" fmla="*/ 72226 h 428764"/>
                  <a:gd name="connsiteX9" fmla="*/ 374595 w 442540"/>
                  <a:gd name="connsiteY9" fmla="*/ 64910 h 428764"/>
                  <a:gd name="connsiteX10" fmla="*/ 365801 w 442540"/>
                  <a:gd name="connsiteY10" fmla="*/ 0 h 428764"/>
                  <a:gd name="connsiteX11" fmla="*/ 274428 w 442540"/>
                  <a:gd name="connsiteY11" fmla="*/ 86080 h 428764"/>
                  <a:gd name="connsiteX12" fmla="*/ 294586 w 442540"/>
                  <a:gd name="connsiteY12" fmla="*/ 105537 h 428764"/>
                  <a:gd name="connsiteX13" fmla="*/ 119313 w 442540"/>
                  <a:gd name="connsiteY13" fmla="*/ 280966 h 4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540" h="428764">
                    <a:moveTo>
                      <a:pt x="119313" y="280966"/>
                    </a:moveTo>
                    <a:cubicBezTo>
                      <a:pt x="107561" y="274117"/>
                      <a:pt x="93941" y="270147"/>
                      <a:pt x="79309" y="270147"/>
                    </a:cubicBezTo>
                    <a:cubicBezTo>
                      <a:pt x="35490" y="270147"/>
                      <a:pt x="0" y="305638"/>
                      <a:pt x="0" y="349456"/>
                    </a:cubicBezTo>
                    <a:cubicBezTo>
                      <a:pt x="0" y="393274"/>
                      <a:pt x="35490" y="428765"/>
                      <a:pt x="79309" y="428765"/>
                    </a:cubicBezTo>
                    <a:cubicBezTo>
                      <a:pt x="123127" y="428765"/>
                      <a:pt x="158617" y="393274"/>
                      <a:pt x="158617" y="349456"/>
                    </a:cubicBezTo>
                    <a:cubicBezTo>
                      <a:pt x="158617" y="336925"/>
                      <a:pt x="155660" y="325018"/>
                      <a:pt x="150523" y="314433"/>
                    </a:cubicBezTo>
                    <a:lnTo>
                      <a:pt x="327041" y="137915"/>
                    </a:lnTo>
                    <a:lnTo>
                      <a:pt x="351246" y="158306"/>
                    </a:lnTo>
                    <a:lnTo>
                      <a:pt x="442541" y="72226"/>
                    </a:lnTo>
                    <a:lnTo>
                      <a:pt x="374595" y="64910"/>
                    </a:lnTo>
                    <a:lnTo>
                      <a:pt x="365801" y="0"/>
                    </a:lnTo>
                    <a:lnTo>
                      <a:pt x="274428" y="86080"/>
                    </a:lnTo>
                    <a:lnTo>
                      <a:pt x="294586" y="105537"/>
                    </a:lnTo>
                    <a:lnTo>
                      <a:pt x="119313" y="280966"/>
                    </a:lnTo>
                    <a:close/>
                  </a:path>
                </a:pathLst>
              </a:custGeom>
              <a:grpFill/>
              <a:ln w="972" cap="flat">
                <a:noFill/>
                <a:prstDash val="solid"/>
                <a:miter/>
              </a:ln>
            </p:spPr>
            <p:txBody>
              <a:bodyPr rtlCol="0" anchor="ctr"/>
              <a:lstStyle/>
              <a:p>
                <a:endParaRPr lang="zh-CN" altLang="en-US"/>
              </a:p>
            </p:txBody>
          </p:sp>
          <p:sp>
            <p:nvSpPr>
              <p:cNvPr id="46" name="任意多边形: 形状 118">
                <a:extLst>
                  <a:ext uri="{FF2B5EF4-FFF2-40B4-BE49-F238E27FC236}">
                    <a16:creationId xmlns:a16="http://schemas.microsoft.com/office/drawing/2014/main" id="{DA068351-6839-9D4D-8628-396294F565F5}"/>
                  </a:ext>
                </a:extLst>
              </p:cNvPr>
              <p:cNvSpPr/>
              <p:nvPr/>
            </p:nvSpPr>
            <p:spPr>
              <a:xfrm>
                <a:off x="3754657" y="3822882"/>
                <a:ext cx="645443" cy="645364"/>
              </a:xfrm>
              <a:custGeom>
                <a:avLst/>
                <a:gdLst>
                  <a:gd name="connsiteX0" fmla="*/ 547845 w 645443"/>
                  <a:gd name="connsiteY0" fmla="*/ 161730 h 645365"/>
                  <a:gd name="connsiteX1" fmla="*/ 599680 w 645443"/>
                  <a:gd name="connsiteY1" fmla="*/ 322760 h 645365"/>
                  <a:gd name="connsiteX2" fmla="*/ 322761 w 645443"/>
                  <a:gd name="connsiteY2" fmla="*/ 599679 h 645365"/>
                  <a:gd name="connsiteX3" fmla="*/ 45764 w 645443"/>
                  <a:gd name="connsiteY3" fmla="*/ 322760 h 645365"/>
                  <a:gd name="connsiteX4" fmla="*/ 322761 w 645443"/>
                  <a:gd name="connsiteY4" fmla="*/ 45764 h 645365"/>
                  <a:gd name="connsiteX5" fmla="*/ 483012 w 645443"/>
                  <a:gd name="connsiteY5" fmla="*/ 97054 h 645365"/>
                  <a:gd name="connsiteX6" fmla="*/ 515779 w 645443"/>
                  <a:gd name="connsiteY6" fmla="*/ 64287 h 645365"/>
                  <a:gd name="connsiteX7" fmla="*/ 322761 w 645443"/>
                  <a:gd name="connsiteY7" fmla="*/ 0 h 645365"/>
                  <a:gd name="connsiteX8" fmla="*/ 0 w 645443"/>
                  <a:gd name="connsiteY8" fmla="*/ 322683 h 645365"/>
                  <a:gd name="connsiteX9" fmla="*/ 322761 w 645443"/>
                  <a:gd name="connsiteY9" fmla="*/ 645365 h 645365"/>
                  <a:gd name="connsiteX10" fmla="*/ 645443 w 645443"/>
                  <a:gd name="connsiteY10" fmla="*/ 322683 h 645365"/>
                  <a:gd name="connsiteX11" fmla="*/ 580611 w 645443"/>
                  <a:gd name="connsiteY11" fmla="*/ 128886 h 645365"/>
                  <a:gd name="connsiteX12" fmla="*/ 547845 w 645443"/>
                  <a:gd name="connsiteY12" fmla="*/ 161730 h 6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443" h="645365">
                    <a:moveTo>
                      <a:pt x="547845" y="161730"/>
                    </a:moveTo>
                    <a:cubicBezTo>
                      <a:pt x="580456" y="207105"/>
                      <a:pt x="599680" y="262754"/>
                      <a:pt x="599680" y="322760"/>
                    </a:cubicBezTo>
                    <a:cubicBezTo>
                      <a:pt x="599680" y="475463"/>
                      <a:pt x="475463" y="599679"/>
                      <a:pt x="322761" y="599679"/>
                    </a:cubicBezTo>
                    <a:cubicBezTo>
                      <a:pt x="170058" y="599679"/>
                      <a:pt x="45764" y="475463"/>
                      <a:pt x="45764" y="322760"/>
                    </a:cubicBezTo>
                    <a:cubicBezTo>
                      <a:pt x="45764" y="170058"/>
                      <a:pt x="170058" y="45764"/>
                      <a:pt x="322761" y="45764"/>
                    </a:cubicBezTo>
                    <a:cubicBezTo>
                      <a:pt x="382456" y="45764"/>
                      <a:pt x="437715" y="64832"/>
                      <a:pt x="483012" y="97054"/>
                    </a:cubicBezTo>
                    <a:lnTo>
                      <a:pt x="515779" y="64287"/>
                    </a:lnTo>
                    <a:cubicBezTo>
                      <a:pt x="461920" y="23972"/>
                      <a:pt x="395065" y="0"/>
                      <a:pt x="322761" y="0"/>
                    </a:cubicBezTo>
                    <a:cubicBezTo>
                      <a:pt x="144841" y="0"/>
                      <a:pt x="0" y="144764"/>
                      <a:pt x="0" y="322683"/>
                    </a:cubicBezTo>
                    <a:cubicBezTo>
                      <a:pt x="0" y="500602"/>
                      <a:pt x="144764" y="645365"/>
                      <a:pt x="322761" y="645365"/>
                    </a:cubicBezTo>
                    <a:cubicBezTo>
                      <a:pt x="500758" y="645365"/>
                      <a:pt x="645443" y="500602"/>
                      <a:pt x="645443" y="322683"/>
                    </a:cubicBezTo>
                    <a:cubicBezTo>
                      <a:pt x="645443" y="249990"/>
                      <a:pt x="621316" y="182900"/>
                      <a:pt x="580611" y="128886"/>
                    </a:cubicBezTo>
                    <a:lnTo>
                      <a:pt x="547845" y="161730"/>
                    </a:lnTo>
                    <a:close/>
                  </a:path>
                </a:pathLst>
              </a:custGeom>
              <a:grpFill/>
              <a:ln w="972" cap="flat">
                <a:noFill/>
                <a:prstDash val="solid"/>
                <a:miter/>
              </a:ln>
            </p:spPr>
            <p:txBody>
              <a:bodyPr rtlCol="0" anchor="ctr"/>
              <a:lstStyle/>
              <a:p>
                <a:endParaRPr lang="zh-CN" altLang="en-US" dirty="0"/>
              </a:p>
            </p:txBody>
          </p:sp>
          <p:sp>
            <p:nvSpPr>
              <p:cNvPr id="47" name="任意多边形: 形状 119">
                <a:extLst>
                  <a:ext uri="{FF2B5EF4-FFF2-40B4-BE49-F238E27FC236}">
                    <a16:creationId xmlns:a16="http://schemas.microsoft.com/office/drawing/2014/main" id="{42A50F7F-BE3F-7947-AB55-F4135C66BA56}"/>
                  </a:ext>
                </a:extLst>
              </p:cNvPr>
              <p:cNvSpPr/>
              <p:nvPr/>
            </p:nvSpPr>
            <p:spPr>
              <a:xfrm>
                <a:off x="3874592" y="3942820"/>
                <a:ext cx="405649" cy="405649"/>
              </a:xfrm>
              <a:custGeom>
                <a:avLst/>
                <a:gdLst>
                  <a:gd name="connsiteX0" fmla="*/ 202825 w 405649"/>
                  <a:gd name="connsiteY0" fmla="*/ 45764 h 405649"/>
                  <a:gd name="connsiteX1" fmla="*/ 276141 w 405649"/>
                  <a:gd name="connsiteY1" fmla="*/ 64054 h 405649"/>
                  <a:gd name="connsiteX2" fmla="*/ 309685 w 405649"/>
                  <a:gd name="connsiteY2" fmla="*/ 30509 h 405649"/>
                  <a:gd name="connsiteX3" fmla="*/ 202825 w 405649"/>
                  <a:gd name="connsiteY3" fmla="*/ 0 h 405649"/>
                  <a:gd name="connsiteX4" fmla="*/ 0 w 405649"/>
                  <a:gd name="connsiteY4" fmla="*/ 202825 h 405649"/>
                  <a:gd name="connsiteX5" fmla="*/ 202825 w 405649"/>
                  <a:gd name="connsiteY5" fmla="*/ 405649 h 405649"/>
                  <a:gd name="connsiteX6" fmla="*/ 405650 w 405649"/>
                  <a:gd name="connsiteY6" fmla="*/ 202825 h 405649"/>
                  <a:gd name="connsiteX7" fmla="*/ 374595 w 405649"/>
                  <a:gd name="connsiteY7" fmla="*/ 95186 h 405649"/>
                  <a:gd name="connsiteX8" fmla="*/ 341129 w 405649"/>
                  <a:gd name="connsiteY8" fmla="*/ 128653 h 405649"/>
                  <a:gd name="connsiteX9" fmla="*/ 359808 w 405649"/>
                  <a:gd name="connsiteY9" fmla="*/ 202825 h 405649"/>
                  <a:gd name="connsiteX10" fmla="*/ 202825 w 405649"/>
                  <a:gd name="connsiteY10" fmla="*/ 359807 h 405649"/>
                  <a:gd name="connsiteX11" fmla="*/ 45842 w 405649"/>
                  <a:gd name="connsiteY11" fmla="*/ 202825 h 405649"/>
                  <a:gd name="connsiteX12" fmla="*/ 202825 w 405649"/>
                  <a:gd name="connsiteY12" fmla="*/ 45764 h 405649"/>
                  <a:gd name="connsiteX13" fmla="*/ 202825 w 405649"/>
                  <a:gd name="connsiteY13" fmla="*/ 45764 h 4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649" h="405649">
                    <a:moveTo>
                      <a:pt x="202825" y="45764"/>
                    </a:moveTo>
                    <a:cubicBezTo>
                      <a:pt x="229287" y="45764"/>
                      <a:pt x="254270" y="52379"/>
                      <a:pt x="276141" y="64054"/>
                    </a:cubicBezTo>
                    <a:lnTo>
                      <a:pt x="309685" y="30509"/>
                    </a:lnTo>
                    <a:cubicBezTo>
                      <a:pt x="278631" y="11208"/>
                      <a:pt x="242051" y="0"/>
                      <a:pt x="202825" y="0"/>
                    </a:cubicBezTo>
                    <a:cubicBezTo>
                      <a:pt x="90983" y="0"/>
                      <a:pt x="0" y="90983"/>
                      <a:pt x="0" y="202825"/>
                    </a:cubicBezTo>
                    <a:cubicBezTo>
                      <a:pt x="0" y="314666"/>
                      <a:pt x="90983" y="405649"/>
                      <a:pt x="202825" y="405649"/>
                    </a:cubicBezTo>
                    <a:cubicBezTo>
                      <a:pt x="314666" y="405649"/>
                      <a:pt x="405650" y="314666"/>
                      <a:pt x="405650" y="202825"/>
                    </a:cubicBezTo>
                    <a:cubicBezTo>
                      <a:pt x="405650" y="163287"/>
                      <a:pt x="394209" y="126396"/>
                      <a:pt x="374595" y="95186"/>
                    </a:cubicBezTo>
                    <a:lnTo>
                      <a:pt x="341129" y="128653"/>
                    </a:lnTo>
                    <a:cubicBezTo>
                      <a:pt x="353037" y="150756"/>
                      <a:pt x="359808" y="176051"/>
                      <a:pt x="359808" y="202825"/>
                    </a:cubicBezTo>
                    <a:cubicBezTo>
                      <a:pt x="359808" y="289371"/>
                      <a:pt x="289372" y="359807"/>
                      <a:pt x="202825" y="359807"/>
                    </a:cubicBezTo>
                    <a:cubicBezTo>
                      <a:pt x="116278" y="359807"/>
                      <a:pt x="45842" y="289371"/>
                      <a:pt x="45842" y="202825"/>
                    </a:cubicBezTo>
                    <a:cubicBezTo>
                      <a:pt x="45764" y="116190"/>
                      <a:pt x="116200" y="45764"/>
                      <a:pt x="202825" y="45764"/>
                    </a:cubicBezTo>
                    <a:lnTo>
                      <a:pt x="202825" y="45764"/>
                    </a:lnTo>
                    <a:close/>
                  </a:path>
                </a:pathLst>
              </a:custGeom>
              <a:grpFill/>
              <a:ln w="972" cap="flat">
                <a:noFill/>
                <a:prstDash val="solid"/>
                <a:miter/>
              </a:ln>
            </p:spPr>
            <p:txBody>
              <a:bodyPr rtlCol="0" anchor="ctr"/>
              <a:lstStyle/>
              <a:p>
                <a:endParaRPr lang="zh-CN" altLang="en-US"/>
              </a:p>
            </p:txBody>
          </p:sp>
        </p:grpSp>
      </p:grpSp>
      <p:sp>
        <p:nvSpPr>
          <p:cNvPr id="48" name="矩形 47">
            <a:extLst>
              <a:ext uri="{FF2B5EF4-FFF2-40B4-BE49-F238E27FC236}">
                <a16:creationId xmlns:a16="http://schemas.microsoft.com/office/drawing/2014/main" id="{E550B262-2251-634D-95F0-124DBEC389EC}"/>
              </a:ext>
            </a:extLst>
          </p:cNvPr>
          <p:cNvSpPr/>
          <p:nvPr/>
        </p:nvSpPr>
        <p:spPr>
          <a:xfrm>
            <a:off x="891619" y="1893185"/>
            <a:ext cx="2760692" cy="1077218"/>
          </a:xfrm>
          <a:prstGeom prst="rect">
            <a:avLst/>
          </a:prstGeom>
        </p:spPr>
        <p:txBody>
          <a:bodyPr wrap="none">
            <a:spAutoFit/>
          </a:bodyPr>
          <a:lstStyle/>
          <a:p>
            <a:r>
              <a:rPr lang="en" altLang="zh-CN" sz="1600" dirty="0">
                <a:solidFill>
                  <a:schemeClr val="bg1"/>
                </a:solidFill>
                <a:latin typeface="Arial" panose="020B0604020202020204" pitchFamily="34" charset="0"/>
                <a:cs typeface="Arial" panose="020B0604020202020204" pitchFamily="34" charset="0"/>
              </a:rPr>
              <a:t>Update involves an estimate</a:t>
            </a:r>
          </a:p>
          <a:p>
            <a:pPr marL="285750" indent="-285750">
              <a:buFont typeface="Arial" panose="020B0604020202020204" pitchFamily="34" charset="0"/>
              <a:buChar char="•"/>
            </a:pPr>
            <a:r>
              <a:rPr lang="en" altLang="zh-CN" sz="1600" dirty="0">
                <a:solidFill>
                  <a:schemeClr val="bg1"/>
                </a:solidFill>
                <a:latin typeface="Arial" panose="020B0604020202020204" pitchFamily="34" charset="0"/>
                <a:cs typeface="Arial" panose="020B0604020202020204" pitchFamily="34" charset="0"/>
              </a:rPr>
              <a:t>DP bootstraps</a:t>
            </a:r>
          </a:p>
          <a:p>
            <a:pPr marL="285750" indent="-285750">
              <a:buFont typeface="Arial" panose="020B0604020202020204" pitchFamily="34" charset="0"/>
              <a:buChar char="•"/>
            </a:pPr>
            <a:r>
              <a:rPr lang="en" altLang="zh-CN" sz="1600" dirty="0">
                <a:solidFill>
                  <a:schemeClr val="bg1"/>
                </a:solidFill>
                <a:latin typeface="Arial" panose="020B0604020202020204" pitchFamily="34" charset="0"/>
                <a:cs typeface="Arial" panose="020B0604020202020204" pitchFamily="34" charset="0"/>
              </a:rPr>
              <a:t>MC does not bootstrap</a:t>
            </a:r>
          </a:p>
          <a:p>
            <a:pPr marL="285750" indent="-285750">
              <a:buFont typeface="Arial" panose="020B0604020202020204" pitchFamily="34" charset="0"/>
              <a:buChar char="•"/>
            </a:pPr>
            <a:r>
              <a:rPr lang="en" altLang="zh-CN" sz="1600" dirty="0">
                <a:solidFill>
                  <a:schemeClr val="bg1"/>
                </a:solidFill>
                <a:latin typeface="Arial" panose="020B0604020202020204" pitchFamily="34" charset="0"/>
                <a:cs typeface="Arial" panose="020B0604020202020204" pitchFamily="34" charset="0"/>
              </a:rPr>
              <a:t>TD bootstraps</a:t>
            </a:r>
            <a:endParaRPr lang="zh-CN" altLang="en-US" sz="1600" dirty="0"/>
          </a:p>
        </p:txBody>
      </p:sp>
      <p:sp>
        <p:nvSpPr>
          <p:cNvPr id="49" name="矩形 48">
            <a:extLst>
              <a:ext uri="{FF2B5EF4-FFF2-40B4-BE49-F238E27FC236}">
                <a16:creationId xmlns:a16="http://schemas.microsoft.com/office/drawing/2014/main" id="{F320C93C-37B4-2B43-BB70-A4BCDA304C08}"/>
              </a:ext>
            </a:extLst>
          </p:cNvPr>
          <p:cNvSpPr/>
          <p:nvPr/>
        </p:nvSpPr>
        <p:spPr>
          <a:xfrm>
            <a:off x="7071991" y="1893185"/>
            <a:ext cx="3057247" cy="1077218"/>
          </a:xfrm>
          <a:prstGeom prst="rect">
            <a:avLst/>
          </a:prstGeom>
        </p:spPr>
        <p:txBody>
          <a:bodyPr wrap="none">
            <a:spAutoFit/>
          </a:bodyPr>
          <a:lstStyle/>
          <a:p>
            <a:r>
              <a:rPr lang="en" altLang="zh-CN" sz="1600" dirty="0">
                <a:solidFill>
                  <a:schemeClr val="bg1"/>
                </a:solidFill>
                <a:latin typeface="Arial" panose="020B0604020202020204" pitchFamily="34" charset="0"/>
                <a:cs typeface="Arial" panose="020B0604020202020204" pitchFamily="34" charset="0"/>
              </a:rPr>
              <a:t>Update samples an expectation</a:t>
            </a:r>
          </a:p>
          <a:p>
            <a:pPr marL="285750" indent="-285750">
              <a:buFont typeface="Arial" panose="020B0604020202020204" pitchFamily="34" charset="0"/>
              <a:buChar char="•"/>
            </a:pPr>
            <a:r>
              <a:rPr lang="en" altLang="zh-CN" sz="1600" dirty="0">
                <a:solidFill>
                  <a:schemeClr val="bg1"/>
                </a:solidFill>
                <a:latin typeface="Arial" panose="020B0604020202020204" pitchFamily="34" charset="0"/>
                <a:cs typeface="Arial" panose="020B0604020202020204" pitchFamily="34" charset="0"/>
              </a:rPr>
              <a:t>DP does not sample</a:t>
            </a:r>
          </a:p>
          <a:p>
            <a:pPr marL="285750" indent="-285750">
              <a:buFont typeface="Arial" panose="020B0604020202020204" pitchFamily="34" charset="0"/>
              <a:buChar char="•"/>
            </a:pPr>
            <a:r>
              <a:rPr lang="en" altLang="zh-CN" sz="1600" dirty="0">
                <a:solidFill>
                  <a:schemeClr val="bg1"/>
                </a:solidFill>
                <a:latin typeface="Arial" panose="020B0604020202020204" pitchFamily="34" charset="0"/>
                <a:cs typeface="Arial" panose="020B0604020202020204" pitchFamily="34" charset="0"/>
              </a:rPr>
              <a:t>MC samples</a:t>
            </a:r>
          </a:p>
          <a:p>
            <a:pPr marL="285750" indent="-285750">
              <a:buFont typeface="Arial" panose="020B0604020202020204" pitchFamily="34" charset="0"/>
              <a:buChar char="•"/>
            </a:pPr>
            <a:r>
              <a:rPr lang="en" altLang="zh-CN" sz="1600" dirty="0">
                <a:solidFill>
                  <a:schemeClr val="bg1"/>
                </a:solidFill>
                <a:latin typeface="Arial" panose="020B0604020202020204" pitchFamily="34" charset="0"/>
                <a:cs typeface="Arial" panose="020B0604020202020204" pitchFamily="34" charset="0"/>
              </a:rPr>
              <a:t>TD samples</a:t>
            </a:r>
            <a:endParaRPr lang="zh-CN" altLang="en-US" sz="1600" dirty="0"/>
          </a:p>
        </p:txBody>
      </p:sp>
    </p:spTree>
    <p:extLst>
      <p:ext uri="{BB962C8B-B14F-4D97-AF65-F5344CB8AC3E}">
        <p14:creationId xmlns:p14="http://schemas.microsoft.com/office/powerpoint/2010/main" val="1353079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3804415" y="486096"/>
            <a:ext cx="4583307"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Model-free Control for MDP</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243110"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394112"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 name="矩形 1">
            <a:extLst>
              <a:ext uri="{FF2B5EF4-FFF2-40B4-BE49-F238E27FC236}">
                <a16:creationId xmlns:a16="http://schemas.microsoft.com/office/drawing/2014/main" id="{722FAA97-AAA4-BA48-ACFA-4CF899667458}"/>
              </a:ext>
            </a:extLst>
          </p:cNvPr>
          <p:cNvSpPr/>
          <p:nvPr/>
        </p:nvSpPr>
        <p:spPr>
          <a:xfrm>
            <a:off x="1038032" y="1505611"/>
            <a:ext cx="6962886" cy="369332"/>
          </a:xfrm>
          <a:prstGeom prst="rect">
            <a:avLst/>
          </a:prstGeom>
        </p:spPr>
        <p:txBody>
          <a:bodyPr wrap="square">
            <a:spAutoFit/>
          </a:bodyPr>
          <a:lstStyle/>
          <a:p>
            <a:r>
              <a:rPr lang="en" altLang="zh-CN" dirty="0">
                <a:solidFill>
                  <a:schemeClr val="bg1"/>
                </a:solidFill>
                <a:latin typeface="Arial" panose="020B0604020202020204" pitchFamily="34" charset="0"/>
                <a:cs typeface="Arial" panose="020B0604020202020204" pitchFamily="34" charset="0"/>
              </a:rPr>
              <a:t>Now we want to optimize the value function of a unknown MDP</a:t>
            </a:r>
            <a:endParaRPr lang="zh-CN" altLang="en-US" dirty="0"/>
          </a:p>
        </p:txBody>
      </p:sp>
      <p:pic>
        <p:nvPicPr>
          <p:cNvPr id="5" name="图片 4">
            <a:extLst>
              <a:ext uri="{FF2B5EF4-FFF2-40B4-BE49-F238E27FC236}">
                <a16:creationId xmlns:a16="http://schemas.microsoft.com/office/drawing/2014/main" id="{6DCDA8A2-8EE3-C248-AE35-CA2979BA41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6051" y="2034311"/>
            <a:ext cx="5162550" cy="2054996"/>
          </a:xfrm>
          <a:prstGeom prst="rect">
            <a:avLst/>
          </a:prstGeom>
        </p:spPr>
      </p:pic>
      <p:sp>
        <p:nvSpPr>
          <p:cNvPr id="6" name="矩形 5">
            <a:extLst>
              <a:ext uri="{FF2B5EF4-FFF2-40B4-BE49-F238E27FC236}">
                <a16:creationId xmlns:a16="http://schemas.microsoft.com/office/drawing/2014/main" id="{43D9A307-E824-B447-BA75-5D7CDB0A45FF}"/>
              </a:ext>
            </a:extLst>
          </p:cNvPr>
          <p:cNvSpPr/>
          <p:nvPr/>
        </p:nvSpPr>
        <p:spPr>
          <a:xfrm>
            <a:off x="1038032" y="4347917"/>
            <a:ext cx="3531736" cy="369332"/>
          </a:xfrm>
          <a:prstGeom prst="rect">
            <a:avLst/>
          </a:prstGeom>
        </p:spPr>
        <p:txBody>
          <a:bodyPr wrap="none">
            <a:spAutoFit/>
          </a:bodyPr>
          <a:lstStyle/>
          <a:p>
            <a:r>
              <a:rPr lang="en" altLang="zh-CN" dirty="0">
                <a:solidFill>
                  <a:schemeClr val="bg1"/>
                </a:solidFill>
                <a:latin typeface="Arial" panose="020B0604020202020204" pitchFamily="34" charset="0"/>
                <a:cs typeface="Arial" panose="020B0604020202020204" pitchFamily="34" charset="0"/>
              </a:rPr>
              <a:t>Policy Iteration for a known MDP</a:t>
            </a:r>
            <a:endParaRPr lang="en" altLang="zh-CN" dirty="0">
              <a:solidFill>
                <a:schemeClr val="bg1"/>
              </a:solidFill>
              <a:effectLst/>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0ADB8AE0-F33D-2F48-9F5E-1483BBE34079}"/>
                  </a:ext>
                </a:extLst>
              </p:cNvPr>
              <p:cNvSpPr/>
              <p:nvPr/>
            </p:nvSpPr>
            <p:spPr>
              <a:xfrm>
                <a:off x="311150" y="4797098"/>
                <a:ext cx="5749676" cy="967124"/>
              </a:xfrm>
              <a:prstGeom prst="rect">
                <a:avLst/>
              </a:prstGeom>
            </p:spPr>
            <p:txBody>
              <a:bodyPr wrap="square">
                <a:spAutoFit/>
              </a:bodyPr>
              <a:lstStyle/>
              <a:p>
                <a:pPr lvl="2"/>
                <a14:m>
                  <m:oMathPara xmlns:m="http://schemas.openxmlformats.org/officeDocument/2006/math">
                    <m:oMathParaPr>
                      <m:jc m:val="centerGroup"/>
                    </m:oMathParaPr>
                    <m:oMath xmlns:m="http://schemas.openxmlformats.org/officeDocument/2006/math">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𝑞</m:t>
                          </m:r>
                        </m:e>
                        <m:sup>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𝜋</m:t>
                              </m:r>
                            </m:e>
                            <m:sub>
                              <m:r>
                                <a:rPr kumimoji="1" lang="en-US" altLang="zh-CN" i="1">
                                  <a:solidFill>
                                    <a:schemeClr val="bg1"/>
                                  </a:solidFill>
                                  <a:latin typeface="Cambria Math" panose="02040503050406030204" pitchFamily="18" charset="0"/>
                                  <a:ea typeface="Microsoft YaHei" panose="020B0503020204020204" pitchFamily="34" charset="-122"/>
                                </a:rPr>
                                <m:t>𝑡</m:t>
                              </m:r>
                            </m:sub>
                          </m:sSub>
                        </m:sup>
                      </m:sSup>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smtClean="0">
                          <a:solidFill>
                            <a:srgbClr val="43F6FF"/>
                          </a:solidFill>
                          <a:latin typeface="Cambria Math" panose="02040503050406030204" pitchFamily="18" charset="0"/>
                          <a:ea typeface="Microsoft YaHei" panose="020B0503020204020204" pitchFamily="34" charset="-122"/>
                        </a:rPr>
                        <m:t>𝑅</m:t>
                      </m:r>
                      <m:d>
                        <m:dPr>
                          <m:ctrlPr>
                            <a:rPr kumimoji="1" lang="en-US" altLang="zh-CN" i="1">
                              <a:solidFill>
                                <a:srgbClr val="43F6FF"/>
                              </a:solidFill>
                              <a:latin typeface="Cambria Math" panose="02040503050406030204" pitchFamily="18" charset="0"/>
                              <a:ea typeface="Microsoft YaHei" panose="020B0503020204020204" pitchFamily="34" charset="-122"/>
                            </a:rPr>
                          </m:ctrlPr>
                        </m:dPr>
                        <m:e>
                          <m:r>
                            <a:rPr kumimoji="1" lang="en-US" altLang="zh-CN" i="1">
                              <a:solidFill>
                                <a:srgbClr val="43F6FF"/>
                              </a:solidFill>
                              <a:latin typeface="Cambria Math" panose="02040503050406030204" pitchFamily="18" charset="0"/>
                              <a:ea typeface="Microsoft YaHei" panose="020B0503020204020204" pitchFamily="34" charset="-122"/>
                            </a:rPr>
                            <m:t>𝑠</m:t>
                          </m:r>
                          <m:r>
                            <a:rPr kumimoji="1" lang="en-US" altLang="zh-CN" i="1">
                              <a:solidFill>
                                <a:srgbClr val="43F6FF"/>
                              </a:solidFill>
                              <a:latin typeface="Cambria Math" panose="02040503050406030204" pitchFamily="18" charset="0"/>
                              <a:ea typeface="Microsoft YaHei" panose="020B0503020204020204" pitchFamily="34" charset="-122"/>
                            </a:rPr>
                            <m:t>,</m:t>
                          </m:r>
                          <m:r>
                            <a:rPr kumimoji="1" lang="en-US" altLang="zh-CN" i="1">
                              <a:solidFill>
                                <a:srgbClr val="43F6FF"/>
                              </a:solidFill>
                              <a:latin typeface="Cambria Math" panose="02040503050406030204" pitchFamily="18" charset="0"/>
                              <a:ea typeface="Microsoft YaHei" panose="020B0503020204020204" pitchFamily="34" charset="-122"/>
                            </a:rPr>
                            <m:t>𝑎</m:t>
                          </m:r>
                        </m:e>
                      </m:d>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𝛾</m:t>
                      </m:r>
                      <m:nary>
                        <m:naryPr>
                          <m:chr m:val="∑"/>
                          <m:limLoc m:val="subSup"/>
                          <m:supHide m:val="on"/>
                          <m:ctrlPr>
                            <a:rPr kumimoji="1" lang="en-US" altLang="zh-CN" i="1">
                              <a:solidFill>
                                <a:schemeClr val="bg1"/>
                              </a:solidFill>
                              <a:latin typeface="Cambria Math" panose="02040503050406030204" pitchFamily="18" charset="0"/>
                              <a:ea typeface="Microsoft YaHei" panose="020B0503020204020204" pitchFamily="34" charset="-122"/>
                            </a:rPr>
                          </m:ctrlPr>
                        </m:naryPr>
                        <m:sub>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m:rPr>
                                  <m:brk m:alnAt="9"/>
                                </m:rPr>
                                <a:rPr kumimoji="1" lang="en-US" altLang="zh-CN" i="1">
                                  <a:solidFill>
                                    <a:schemeClr val="bg1"/>
                                  </a:solidFill>
                                  <a:latin typeface="Cambria Math" panose="02040503050406030204" pitchFamily="18" charset="0"/>
                                  <a:ea typeface="Microsoft YaHei" panose="020B0503020204020204" pitchFamily="34" charset="-122"/>
                                </a:rPr>
                                <m:t>𝑠</m:t>
                              </m:r>
                            </m:e>
                            <m:sup>
                              <m:r>
                                <a:rPr kumimoji="1" lang="en-US" altLang="zh-CN" i="1">
                                  <a:solidFill>
                                    <a:schemeClr val="bg1"/>
                                  </a:solidFill>
                                  <a:latin typeface="Cambria Math" panose="02040503050406030204" pitchFamily="18" charset="0"/>
                                  <a:ea typeface="Microsoft YaHei" panose="020B0503020204020204" pitchFamily="34" charset="-122"/>
                                </a:rPr>
                                <m:t>′</m:t>
                              </m:r>
                            </m:sup>
                          </m:sSup>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𝑆</m:t>
                          </m:r>
                        </m:sub>
                        <m:sup/>
                        <m:e>
                          <m:r>
                            <a:rPr kumimoji="1" lang="en-US" altLang="zh-CN" i="1" smtClean="0">
                              <a:solidFill>
                                <a:srgbClr val="43F6FF"/>
                              </a:solidFill>
                              <a:latin typeface="Cambria Math" panose="02040503050406030204" pitchFamily="18" charset="0"/>
                              <a:ea typeface="Microsoft YaHei" panose="020B0503020204020204" pitchFamily="34" charset="-122"/>
                            </a:rPr>
                            <m:t>𝑃</m:t>
                          </m:r>
                          <m:d>
                            <m:dPr>
                              <m:ctrlPr>
                                <a:rPr kumimoji="1" lang="en-US" altLang="zh-CN" i="1">
                                  <a:solidFill>
                                    <a:srgbClr val="43F6FF"/>
                                  </a:solidFill>
                                  <a:latin typeface="Cambria Math" panose="02040503050406030204" pitchFamily="18" charset="0"/>
                                  <a:ea typeface="Microsoft YaHei" panose="020B0503020204020204" pitchFamily="34" charset="-122"/>
                                </a:rPr>
                              </m:ctrlPr>
                            </m:dPr>
                            <m:e>
                              <m:sSup>
                                <m:sSupPr>
                                  <m:ctrlPr>
                                    <a:rPr kumimoji="1" lang="en-US" altLang="zh-CN" i="1">
                                      <a:solidFill>
                                        <a:srgbClr val="43F6FF"/>
                                      </a:solidFill>
                                      <a:latin typeface="Cambria Math" panose="02040503050406030204" pitchFamily="18" charset="0"/>
                                      <a:ea typeface="Microsoft YaHei" panose="020B0503020204020204" pitchFamily="34" charset="-122"/>
                                    </a:rPr>
                                  </m:ctrlPr>
                                </m:sSupPr>
                                <m:e>
                                  <m:r>
                                    <a:rPr kumimoji="1" lang="en-US" altLang="zh-CN" i="1">
                                      <a:solidFill>
                                        <a:srgbClr val="43F6FF"/>
                                      </a:solidFill>
                                      <a:latin typeface="Cambria Math" panose="02040503050406030204" pitchFamily="18" charset="0"/>
                                      <a:ea typeface="Microsoft YaHei" panose="020B0503020204020204" pitchFamily="34" charset="-122"/>
                                    </a:rPr>
                                    <m:t>𝑠</m:t>
                                  </m:r>
                                </m:e>
                                <m:sup>
                                  <m:r>
                                    <a:rPr kumimoji="1" lang="en-US" altLang="zh-CN" i="1">
                                      <a:solidFill>
                                        <a:srgbClr val="43F6FF"/>
                                      </a:solidFill>
                                      <a:latin typeface="Cambria Math" panose="02040503050406030204" pitchFamily="18" charset="0"/>
                                      <a:ea typeface="Microsoft YaHei" panose="020B0503020204020204" pitchFamily="34" charset="-122"/>
                                    </a:rPr>
                                    <m:t>′</m:t>
                                  </m:r>
                                </m:sup>
                              </m:sSup>
                            </m:e>
                            <m:e>
                              <m:r>
                                <a:rPr kumimoji="1" lang="en-US" altLang="zh-CN" i="1">
                                  <a:solidFill>
                                    <a:srgbClr val="43F6FF"/>
                                  </a:solidFill>
                                  <a:latin typeface="Cambria Math" panose="02040503050406030204" pitchFamily="18" charset="0"/>
                                  <a:ea typeface="Microsoft YaHei" panose="020B0503020204020204" pitchFamily="34" charset="-122"/>
                                </a:rPr>
                                <m:t>𝑠</m:t>
                              </m:r>
                              <m:r>
                                <a:rPr kumimoji="1" lang="en-US" altLang="zh-CN" i="1">
                                  <a:solidFill>
                                    <a:srgbClr val="43F6FF"/>
                                  </a:solidFill>
                                  <a:latin typeface="Cambria Math" panose="02040503050406030204" pitchFamily="18" charset="0"/>
                                  <a:ea typeface="Microsoft YaHei" panose="020B0503020204020204" pitchFamily="34" charset="-122"/>
                                </a:rPr>
                                <m:t>,</m:t>
                              </m:r>
                              <m:r>
                                <a:rPr kumimoji="1" lang="en-US" altLang="zh-CN" i="1">
                                  <a:solidFill>
                                    <a:srgbClr val="43F6FF"/>
                                  </a:solidFill>
                                  <a:latin typeface="Cambria Math" panose="02040503050406030204" pitchFamily="18" charset="0"/>
                                  <a:ea typeface="Microsoft YaHei" panose="020B0503020204020204" pitchFamily="34" charset="-122"/>
                                </a:rPr>
                                <m:t>𝑎</m:t>
                              </m:r>
                            </m:e>
                          </m:d>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𝑣</m:t>
                              </m:r>
                            </m:e>
                            <m:sup>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𝜋</m:t>
                                  </m:r>
                                </m:e>
                                <m:sub>
                                  <m:r>
                                    <a:rPr kumimoji="1" lang="en-US" altLang="zh-CN" i="1">
                                      <a:solidFill>
                                        <a:schemeClr val="bg1"/>
                                      </a:solidFill>
                                      <a:latin typeface="Cambria Math" panose="02040503050406030204" pitchFamily="18" charset="0"/>
                                      <a:ea typeface="Microsoft YaHei" panose="020B0503020204020204" pitchFamily="34" charset="-122"/>
                                    </a:rPr>
                                    <m:t>𝑡</m:t>
                                  </m:r>
                                </m:sub>
                              </m:sSub>
                            </m:sup>
                          </m:sSup>
                          <m:r>
                            <a:rPr kumimoji="1" lang="en-US" altLang="zh-CN" i="1">
                              <a:solidFill>
                                <a:schemeClr val="bg1"/>
                              </a:solidFill>
                              <a:latin typeface="Cambria Math" panose="02040503050406030204" pitchFamily="18" charset="0"/>
                              <a:ea typeface="Microsoft YaHei" panose="020B0503020204020204" pitchFamily="34" charset="-122"/>
                            </a:rPr>
                            <m:t>(</m:t>
                          </m:r>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𝑠</m:t>
                              </m:r>
                            </m:e>
                            <m:sup>
                              <m:r>
                                <a:rPr kumimoji="1" lang="en-US" altLang="zh-CN" i="1">
                                  <a:solidFill>
                                    <a:schemeClr val="bg1"/>
                                  </a:solidFill>
                                  <a:latin typeface="Cambria Math" panose="02040503050406030204" pitchFamily="18" charset="0"/>
                                  <a:ea typeface="Microsoft YaHei" panose="020B0503020204020204" pitchFamily="34" charset="-122"/>
                                </a:rPr>
                                <m:t>′</m:t>
                              </m:r>
                            </m:sup>
                          </m:sSup>
                          <m:r>
                            <a:rPr kumimoji="1" lang="en-US" altLang="zh-CN" i="1">
                              <a:solidFill>
                                <a:schemeClr val="bg1"/>
                              </a:solidFill>
                              <a:latin typeface="Cambria Math" panose="02040503050406030204" pitchFamily="18" charset="0"/>
                              <a:ea typeface="Microsoft YaHei" panose="020B0503020204020204" pitchFamily="34" charset="-122"/>
                            </a:rPr>
                            <m:t>)</m:t>
                          </m:r>
                        </m:e>
                      </m:nary>
                    </m:oMath>
                  </m:oMathPara>
                </a14:m>
                <a:endParaRPr kumimoji="1" lang="en-US" altLang="zh-CN" dirty="0">
                  <a:solidFill>
                    <a:schemeClr val="bg1"/>
                  </a:solidFill>
                  <a:latin typeface="Arial" panose="020B0604020202020204" pitchFamily="34" charset="0"/>
                  <a:ea typeface="Microsoft YaHei" panose="020B0503020204020204" pitchFamily="34" charset="-122"/>
                </a:endParaRPr>
              </a:p>
              <a:p>
                <a:pPr lvl="2"/>
                <a14:m>
                  <m:oMathPara xmlns:m="http://schemas.openxmlformats.org/officeDocument/2006/math">
                    <m:oMathParaPr>
                      <m:jc m:val="centerGroup"/>
                    </m:oMathParaPr>
                    <m:oMath xmlns:m="http://schemas.openxmlformats.org/officeDocument/2006/math">
                      <m:sSub>
                        <m:sSubPr>
                          <m:ctrlPr>
                            <a:rPr lang="en-US" altLang="zh-CN" i="1">
                              <a:solidFill>
                                <a:schemeClr val="bg1"/>
                              </a:solidFill>
                              <a:latin typeface="Cambria Math" panose="02040503050406030204" pitchFamily="18" charset="0"/>
                              <a:cs typeface="Arial" panose="020B0604020202020204" pitchFamily="34" charset="0"/>
                            </a:rPr>
                          </m:ctrlPr>
                        </m:sSubPr>
                        <m:e>
                          <m:r>
                            <a:rPr lang="en-US" altLang="zh-CN" i="1">
                              <a:solidFill>
                                <a:schemeClr val="bg1"/>
                              </a:solidFill>
                              <a:latin typeface="Cambria Math" panose="02040503050406030204" pitchFamily="18" charset="0"/>
                              <a:cs typeface="Arial" panose="020B0604020202020204" pitchFamily="34" charset="0"/>
                            </a:rPr>
                            <m:t>𝜋</m:t>
                          </m:r>
                        </m:e>
                        <m:sub>
                          <m:r>
                            <a:rPr lang="en-US" altLang="zh-CN" i="1">
                              <a:solidFill>
                                <a:schemeClr val="bg1"/>
                              </a:solidFill>
                              <a:latin typeface="Cambria Math" panose="02040503050406030204" pitchFamily="18" charset="0"/>
                              <a:cs typeface="Arial" panose="020B0604020202020204" pitchFamily="34" charset="0"/>
                            </a:rPr>
                            <m:t>𝑡</m:t>
                          </m:r>
                          <m:r>
                            <a:rPr lang="en-US" altLang="zh-CN" i="1">
                              <a:solidFill>
                                <a:schemeClr val="bg1"/>
                              </a:solidFill>
                              <a:latin typeface="Cambria Math" panose="02040503050406030204" pitchFamily="18" charset="0"/>
                              <a:cs typeface="Arial" panose="020B0604020202020204" pitchFamily="34" charset="0"/>
                            </a:rPr>
                            <m:t>+1</m:t>
                          </m:r>
                        </m:sub>
                      </m:sSub>
                      <m:d>
                        <m:dPr>
                          <m:ctrlPr>
                            <a:rPr lang="en-US" altLang="zh-CN" i="1">
                              <a:solidFill>
                                <a:schemeClr val="bg1"/>
                              </a:solidFill>
                              <a:latin typeface="Cambria Math" panose="02040503050406030204" pitchFamily="18" charset="0"/>
                              <a:cs typeface="Arial" panose="020B0604020202020204" pitchFamily="34" charset="0"/>
                            </a:rPr>
                          </m:ctrlPr>
                        </m:dPr>
                        <m:e>
                          <m:r>
                            <a:rPr lang="en-US" altLang="zh-CN" i="1">
                              <a:solidFill>
                                <a:schemeClr val="bg1"/>
                              </a:solidFill>
                              <a:latin typeface="Cambria Math" panose="02040503050406030204" pitchFamily="18" charset="0"/>
                              <a:cs typeface="Arial" panose="020B0604020202020204" pitchFamily="34" charset="0"/>
                            </a:rPr>
                            <m:t>𝑠</m:t>
                          </m:r>
                        </m:e>
                      </m:d>
                      <m:r>
                        <a:rPr lang="en-US" altLang="zh-CN" i="1">
                          <a:solidFill>
                            <a:schemeClr val="bg1"/>
                          </a:solidFill>
                          <a:latin typeface="Cambria Math" panose="02040503050406030204" pitchFamily="18" charset="0"/>
                          <a:cs typeface="Arial" panose="020B0604020202020204" pitchFamily="34" charset="0"/>
                        </a:rPr>
                        <m:t>=</m:t>
                      </m:r>
                      <m:func>
                        <m:funcPr>
                          <m:ctrlPr>
                            <a:rPr lang="en-US" altLang="zh-CN" i="1">
                              <a:solidFill>
                                <a:schemeClr val="bg1"/>
                              </a:solidFill>
                              <a:latin typeface="Cambria Math" panose="02040503050406030204" pitchFamily="18" charset="0"/>
                              <a:cs typeface="Arial" panose="020B0604020202020204" pitchFamily="34" charset="0"/>
                            </a:rPr>
                          </m:ctrlPr>
                        </m:funcPr>
                        <m:fName>
                          <m:r>
                            <m:rPr>
                              <m:sty m:val="p"/>
                            </m:rPr>
                            <a:rPr lang="en-US" altLang="zh-CN">
                              <a:solidFill>
                                <a:schemeClr val="bg1"/>
                              </a:solidFill>
                              <a:latin typeface="Cambria Math" panose="02040503050406030204" pitchFamily="18" charset="0"/>
                              <a:cs typeface="Arial" panose="020B0604020202020204" pitchFamily="34" charset="0"/>
                            </a:rPr>
                            <m:t>arg</m:t>
                          </m:r>
                        </m:fName>
                        <m:e>
                          <m:func>
                            <m:funcPr>
                              <m:ctrlPr>
                                <a:rPr lang="en-US" altLang="zh-CN" i="1">
                                  <a:solidFill>
                                    <a:schemeClr val="bg1"/>
                                  </a:solidFill>
                                  <a:latin typeface="Cambria Math" panose="02040503050406030204" pitchFamily="18" charset="0"/>
                                  <a:cs typeface="Arial" panose="020B0604020202020204" pitchFamily="34" charset="0"/>
                                </a:rPr>
                              </m:ctrlPr>
                            </m:funcPr>
                            <m:fName>
                              <m:limLow>
                                <m:limLowPr>
                                  <m:ctrlPr>
                                    <a:rPr lang="en-US" altLang="zh-CN" i="1">
                                      <a:solidFill>
                                        <a:schemeClr val="bg1"/>
                                      </a:solidFill>
                                      <a:latin typeface="Cambria Math" panose="02040503050406030204" pitchFamily="18" charset="0"/>
                                      <a:cs typeface="Arial" panose="020B0604020202020204" pitchFamily="34" charset="0"/>
                                    </a:rPr>
                                  </m:ctrlPr>
                                </m:limLowPr>
                                <m:e>
                                  <m:r>
                                    <m:rPr>
                                      <m:sty m:val="p"/>
                                    </m:rPr>
                                    <a:rPr lang="en-US" altLang="zh-CN">
                                      <a:solidFill>
                                        <a:schemeClr val="bg1"/>
                                      </a:solidFill>
                                      <a:latin typeface="Cambria Math" panose="02040503050406030204" pitchFamily="18" charset="0"/>
                                      <a:cs typeface="Arial" panose="020B0604020202020204" pitchFamily="34" charset="0"/>
                                    </a:rPr>
                                    <m:t>max</m:t>
                                  </m:r>
                                </m:e>
                                <m:lim>
                                  <m:r>
                                    <a:rPr lang="en-US" altLang="zh-CN" i="1">
                                      <a:solidFill>
                                        <a:schemeClr val="bg1"/>
                                      </a:solidFill>
                                      <a:latin typeface="Cambria Math" panose="02040503050406030204" pitchFamily="18" charset="0"/>
                                      <a:cs typeface="Arial" panose="020B0604020202020204" pitchFamily="34" charset="0"/>
                                    </a:rPr>
                                    <m:t>𝑎</m:t>
                                  </m:r>
                                </m:lim>
                              </m:limLow>
                            </m:fName>
                            <m:e>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𝑞</m:t>
                                  </m:r>
                                </m:e>
                                <m:sup>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𝜋</m:t>
                                      </m:r>
                                    </m:e>
                                    <m:sub>
                                      <m:r>
                                        <a:rPr kumimoji="1" lang="en-US" altLang="zh-CN" i="1">
                                          <a:solidFill>
                                            <a:schemeClr val="bg1"/>
                                          </a:solidFill>
                                          <a:latin typeface="Cambria Math" panose="02040503050406030204" pitchFamily="18" charset="0"/>
                                          <a:ea typeface="Microsoft YaHei" panose="020B0503020204020204" pitchFamily="34" charset="-122"/>
                                        </a:rPr>
                                        <m:t>𝑡</m:t>
                                      </m:r>
                                    </m:sub>
                                  </m:sSub>
                                </m:sup>
                              </m:sSup>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𝑎</m:t>
                                  </m:r>
                                </m:e>
                              </m:d>
                            </m:e>
                          </m:func>
                        </m:e>
                      </m:func>
                    </m:oMath>
                  </m:oMathPara>
                </a14:m>
                <a:endParaRPr lang="zh-CN" altLang="en-US" dirty="0"/>
              </a:p>
            </p:txBody>
          </p:sp>
        </mc:Choice>
        <mc:Fallback xmlns="">
          <p:sp>
            <p:nvSpPr>
              <p:cNvPr id="7" name="矩形 6">
                <a:extLst>
                  <a:ext uri="{FF2B5EF4-FFF2-40B4-BE49-F238E27FC236}">
                    <a16:creationId xmlns:a16="http://schemas.microsoft.com/office/drawing/2014/main" id="{0ADB8AE0-F33D-2F48-9F5E-1483BBE34079}"/>
                  </a:ext>
                </a:extLst>
              </p:cNvPr>
              <p:cNvSpPr>
                <a:spLocks noRot="1" noChangeAspect="1" noMove="1" noResize="1" noEditPoints="1" noAdjustHandles="1" noChangeArrowheads="1" noChangeShapeType="1" noTextEdit="1"/>
              </p:cNvSpPr>
              <p:nvPr/>
            </p:nvSpPr>
            <p:spPr>
              <a:xfrm>
                <a:off x="311150" y="4797098"/>
                <a:ext cx="5749676" cy="967124"/>
              </a:xfrm>
              <a:prstGeom prst="rect">
                <a:avLst/>
              </a:prstGeom>
              <a:blipFill>
                <a:blip r:embed="rId4"/>
                <a:stretch>
                  <a:fillRect t="-101299" b="-107792"/>
                </a:stretch>
              </a:blipFill>
            </p:spPr>
            <p:txBody>
              <a:bodyPr/>
              <a:lstStyle/>
              <a:p>
                <a:r>
                  <a:rPr lang="zh-CN" altLang="en-US">
                    <a:noFill/>
                  </a:rPr>
                  <a:t> </a:t>
                </a:r>
              </a:p>
            </p:txBody>
          </p:sp>
        </mc:Fallback>
      </mc:AlternateContent>
      <p:grpSp>
        <p:nvGrpSpPr>
          <p:cNvPr id="10" name="组合 9">
            <a:extLst>
              <a:ext uri="{FF2B5EF4-FFF2-40B4-BE49-F238E27FC236}">
                <a16:creationId xmlns:a16="http://schemas.microsoft.com/office/drawing/2014/main" id="{B4B3D683-EEB8-0C42-AC41-503AC2CD4053}"/>
              </a:ext>
            </a:extLst>
          </p:cNvPr>
          <p:cNvGrpSpPr/>
          <p:nvPr/>
        </p:nvGrpSpPr>
        <p:grpSpPr>
          <a:xfrm>
            <a:off x="3883968" y="5817354"/>
            <a:ext cx="1371600" cy="307777"/>
            <a:chOff x="5003800" y="4489321"/>
            <a:chExt cx="1371600" cy="307777"/>
          </a:xfrm>
        </p:grpSpPr>
        <p:sp>
          <p:nvSpPr>
            <p:cNvPr id="8" name="文本框 7">
              <a:extLst>
                <a:ext uri="{FF2B5EF4-FFF2-40B4-BE49-F238E27FC236}">
                  <a16:creationId xmlns:a16="http://schemas.microsoft.com/office/drawing/2014/main" id="{FEB8D305-4209-324E-BDC5-2045701DB30E}"/>
                </a:ext>
              </a:extLst>
            </p:cNvPr>
            <p:cNvSpPr txBox="1"/>
            <p:nvPr/>
          </p:nvSpPr>
          <p:spPr>
            <a:xfrm>
              <a:off x="5003800" y="4489321"/>
              <a:ext cx="1371600" cy="307777"/>
            </a:xfrm>
            <a:prstGeom prst="rect">
              <a:avLst/>
            </a:prstGeom>
            <a:noFill/>
          </p:spPr>
          <p:txBody>
            <a:bodyPr wrap="square" rtlCol="0">
              <a:spAutoFit/>
            </a:bodyPr>
            <a:lstStyle/>
            <a:p>
              <a:r>
                <a:rPr kumimoji="1" lang="en-US" altLang="zh-CN" sz="1400" dirty="0">
                  <a:solidFill>
                    <a:srgbClr val="43F6FF"/>
                  </a:solidFill>
                  <a:latin typeface="Arial" panose="020B0604020202020204" pitchFamily="34" charset="0"/>
                  <a:cs typeface="Arial" panose="020B0604020202020204" pitchFamily="34" charset="0"/>
                </a:rPr>
                <a:t>we don’t know</a:t>
              </a:r>
              <a:endParaRPr kumimoji="1" lang="zh-CN" altLang="en-US" sz="1400" dirty="0">
                <a:solidFill>
                  <a:srgbClr val="43F6FF"/>
                </a:solidFill>
                <a:latin typeface="Arial" panose="020B0604020202020204" pitchFamily="34" charset="0"/>
                <a:cs typeface="Arial" panose="020B0604020202020204" pitchFamily="34" charset="0"/>
              </a:endParaRPr>
            </a:p>
          </p:txBody>
        </p:sp>
        <p:sp>
          <p:nvSpPr>
            <p:cNvPr id="9" name="椭圆 8">
              <a:extLst>
                <a:ext uri="{FF2B5EF4-FFF2-40B4-BE49-F238E27FC236}">
                  <a16:creationId xmlns:a16="http://schemas.microsoft.com/office/drawing/2014/main" id="{7B33CEEB-A26F-4846-A071-BC5A7DF1E597}"/>
                </a:ext>
              </a:extLst>
            </p:cNvPr>
            <p:cNvSpPr/>
            <p:nvPr/>
          </p:nvSpPr>
          <p:spPr>
            <a:xfrm>
              <a:off x="5003800" y="4489321"/>
              <a:ext cx="1371600" cy="307777"/>
            </a:xfrm>
            <a:prstGeom prst="ellipse">
              <a:avLst/>
            </a:prstGeom>
            <a:noFill/>
            <a:ln>
              <a:solidFill>
                <a:srgbClr val="42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7" name="右箭头 16">
            <a:extLst>
              <a:ext uri="{FF2B5EF4-FFF2-40B4-BE49-F238E27FC236}">
                <a16:creationId xmlns:a16="http://schemas.microsoft.com/office/drawing/2014/main" id="{7D67B9CE-07DB-9E4E-9FC5-3502D3FEB20E}"/>
              </a:ext>
            </a:extLst>
          </p:cNvPr>
          <p:cNvSpPr/>
          <p:nvPr/>
        </p:nvSpPr>
        <p:spPr>
          <a:xfrm>
            <a:off x="5997326" y="4975860"/>
            <a:ext cx="1282700" cy="242316"/>
          </a:xfrm>
          <a:prstGeom prst="rightArrow">
            <a:avLst/>
          </a:prstGeom>
          <a:solidFill>
            <a:srgbClr val="43F6FF"/>
          </a:solidFill>
          <a:ln>
            <a:solidFill>
              <a:srgbClr val="42F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id="{9393B181-931D-F648-8276-E6AE91640A94}"/>
              </a:ext>
            </a:extLst>
          </p:cNvPr>
          <p:cNvSpPr/>
          <p:nvPr/>
        </p:nvSpPr>
        <p:spPr>
          <a:xfrm>
            <a:off x="7524681" y="4541996"/>
            <a:ext cx="4356169" cy="1200329"/>
          </a:xfrm>
          <a:prstGeom prst="rect">
            <a:avLst/>
          </a:prstGeom>
        </p:spPr>
        <p:txBody>
          <a:bodyPr wrap="square">
            <a:spAutoFit/>
          </a:bodyPr>
          <a:lstStyle/>
          <a:p>
            <a:r>
              <a:rPr lang="en" altLang="zh-CN" dirty="0">
                <a:solidFill>
                  <a:schemeClr val="bg1"/>
                </a:solidFill>
                <a:latin typeface="Arial" panose="020B0604020202020204" pitchFamily="34" charset="0"/>
                <a:cs typeface="Arial" panose="020B0604020202020204" pitchFamily="34" charset="0"/>
              </a:rPr>
              <a:t>use MC or TD</a:t>
            </a:r>
          </a:p>
          <a:p>
            <a:r>
              <a:rPr lang="en" altLang="zh-CN" dirty="0">
                <a:solidFill>
                  <a:schemeClr val="bg1"/>
                </a:solidFill>
                <a:latin typeface="Arial" panose="020B0604020202020204" pitchFamily="34" charset="0"/>
                <a:cs typeface="Arial" panose="020B0604020202020204" pitchFamily="34" charset="0"/>
              </a:rPr>
              <a:t>to do the policy evaluation</a:t>
            </a:r>
          </a:p>
          <a:p>
            <a:endParaRPr lang="en" altLang="zh-CN" dirty="0">
              <a:solidFill>
                <a:schemeClr val="bg1"/>
              </a:solidFill>
              <a:effectLst/>
              <a:latin typeface="Arial" panose="020B0604020202020204" pitchFamily="34" charset="0"/>
              <a:cs typeface="Arial" panose="020B0604020202020204" pitchFamily="34" charset="0"/>
            </a:endParaRPr>
          </a:p>
          <a:p>
            <a:r>
              <a:rPr lang="en" altLang="zh-CN" dirty="0">
                <a:solidFill>
                  <a:schemeClr val="bg1"/>
                </a:solidFill>
                <a:latin typeface="Arial" panose="020B0604020202020204" pitchFamily="34" charset="0"/>
                <a:cs typeface="Arial" panose="020B0604020202020204" pitchFamily="34" charset="0"/>
              </a:rPr>
              <a:t>p</a:t>
            </a:r>
            <a:r>
              <a:rPr lang="en" altLang="zh-CN" dirty="0">
                <a:solidFill>
                  <a:schemeClr val="bg1"/>
                </a:solidFill>
                <a:effectLst/>
                <a:latin typeface="Arial" panose="020B0604020202020204" pitchFamily="34" charset="0"/>
                <a:cs typeface="Arial" panose="020B0604020202020204" pitchFamily="34" charset="0"/>
              </a:rPr>
              <a:t>olicy improvement is the same</a:t>
            </a:r>
          </a:p>
        </p:txBody>
      </p:sp>
    </p:spTree>
    <p:extLst>
      <p:ext uri="{BB962C8B-B14F-4D97-AF65-F5344CB8AC3E}">
        <p14:creationId xmlns:p14="http://schemas.microsoft.com/office/powerpoint/2010/main" val="3169769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06AD150-CBCA-4993-8F30-2B6F384EF49F}"/>
              </a:ext>
            </a:extLst>
          </p:cNvPr>
          <p:cNvSpPr/>
          <p:nvPr/>
        </p:nvSpPr>
        <p:spPr>
          <a:xfrm>
            <a:off x="0" y="0"/>
            <a:ext cx="12192000" cy="6858000"/>
          </a:xfrm>
          <a:prstGeom prst="rect">
            <a:avLst/>
          </a:prstGeom>
          <a:gradFill>
            <a:gsLst>
              <a:gs pos="37000">
                <a:srgbClr val="112A44"/>
              </a:gs>
              <a:gs pos="93000">
                <a:schemeClr val="tx1">
                  <a:alpha val="67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36E565C6-9E69-45AA-A438-310B29CEC3A2}"/>
              </a:ext>
            </a:extLst>
          </p:cNvPr>
          <p:cNvSpPr/>
          <p:nvPr/>
        </p:nvSpPr>
        <p:spPr>
          <a:xfrm flipV="1">
            <a:off x="0" y="0"/>
            <a:ext cx="12192000" cy="6858000"/>
          </a:xfrm>
          <a:prstGeom prst="rect">
            <a:avLst/>
          </a:prstGeom>
          <a:blipFill dpi="0" rotWithShape="1">
            <a:blip r:embed="rId2">
              <a:alphaModFix amt="5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55BFEE22-8D5E-40E5-A0AF-98B2DCC783D3}"/>
              </a:ext>
            </a:extLst>
          </p:cNvPr>
          <p:cNvSpPr/>
          <p:nvPr/>
        </p:nvSpPr>
        <p:spPr>
          <a:xfrm>
            <a:off x="0" y="270163"/>
            <a:ext cx="12192000" cy="6858000"/>
          </a:xfrm>
          <a:prstGeom prst="rect">
            <a:avLst/>
          </a:prstGeom>
          <a:gradFill flip="none" rotWithShape="1">
            <a:gsLst>
              <a:gs pos="0">
                <a:srgbClr val="1E293A">
                  <a:alpha val="66000"/>
                </a:srgbClr>
              </a:gs>
              <a:gs pos="53000">
                <a:schemeClr val="tx1"/>
              </a:gs>
            </a:gsLst>
            <a:lin ang="15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Freeform 9">
            <a:extLst>
              <a:ext uri="{FF2B5EF4-FFF2-40B4-BE49-F238E27FC236}">
                <a16:creationId xmlns:a16="http://schemas.microsoft.com/office/drawing/2014/main" id="{669BD71E-119E-4EE9-A73C-E1F71C55269C}"/>
              </a:ext>
            </a:extLst>
          </p:cNvPr>
          <p:cNvSpPr>
            <a:spLocks/>
          </p:cNvSpPr>
          <p:nvPr/>
        </p:nvSpPr>
        <p:spPr bwMode="auto">
          <a:xfrm>
            <a:off x="-852215" y="2269651"/>
            <a:ext cx="4186237" cy="3514247"/>
          </a:xfrm>
          <a:custGeom>
            <a:avLst/>
            <a:gdLst>
              <a:gd name="T0" fmla="*/ 54 w 107"/>
              <a:gd name="T1" fmla="*/ 68 h 88"/>
              <a:gd name="T2" fmla="*/ 87 w 107"/>
              <a:gd name="T3" fmla="*/ 35 h 88"/>
              <a:gd name="T4" fmla="*/ 87 w 107"/>
              <a:gd name="T5" fmla="*/ 19 h 88"/>
              <a:gd name="T6" fmla="*/ 107 w 107"/>
              <a:gd name="T7" fmla="*/ 19 h 88"/>
              <a:gd name="T8" fmla="*/ 107 w 107"/>
              <a:gd name="T9" fmla="*/ 37 h 88"/>
              <a:gd name="T10" fmla="*/ 54 w 107"/>
              <a:gd name="T11" fmla="*/ 88 h 88"/>
              <a:gd name="T12" fmla="*/ 54 w 107"/>
              <a:gd name="T13" fmla="*/ 88 h 88"/>
              <a:gd name="T14" fmla="*/ 0 w 107"/>
              <a:gd name="T15" fmla="*/ 37 h 88"/>
              <a:gd name="T16" fmla="*/ 0 w 107"/>
              <a:gd name="T17" fmla="*/ 6 h 88"/>
              <a:gd name="T18" fmla="*/ 5 w 107"/>
              <a:gd name="T19" fmla="*/ 0 h 88"/>
              <a:gd name="T20" fmla="*/ 5 w 107"/>
              <a:gd name="T21" fmla="*/ 0 h 88"/>
              <a:gd name="T22" fmla="*/ 87 w 107"/>
              <a:gd name="T23" fmla="*/ 0 h 88"/>
              <a:gd name="T24" fmla="*/ 87 w 107"/>
              <a:gd name="T25" fmla="*/ 19 h 88"/>
              <a:gd name="T26" fmla="*/ 23 w 107"/>
              <a:gd name="T27" fmla="*/ 19 h 88"/>
              <a:gd name="T28" fmla="*/ 20 w 107"/>
              <a:gd name="T29" fmla="*/ 22 h 88"/>
              <a:gd name="T30" fmla="*/ 20 w 107"/>
              <a:gd name="T31" fmla="*/ 22 h 88"/>
              <a:gd name="T32" fmla="*/ 20 w 107"/>
              <a:gd name="T33" fmla="*/ 35 h 88"/>
              <a:gd name="T34" fmla="*/ 53 w 107"/>
              <a:gd name="T35" fmla="*/ 68 h 88"/>
              <a:gd name="T36" fmla="*/ 54 w 107"/>
              <a:gd name="T3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88">
                <a:moveTo>
                  <a:pt x="54" y="68"/>
                </a:moveTo>
                <a:cubicBezTo>
                  <a:pt x="72" y="68"/>
                  <a:pt x="86" y="53"/>
                  <a:pt x="87" y="35"/>
                </a:cubicBezTo>
                <a:cubicBezTo>
                  <a:pt x="87" y="19"/>
                  <a:pt x="87" y="19"/>
                  <a:pt x="87" y="19"/>
                </a:cubicBezTo>
                <a:cubicBezTo>
                  <a:pt x="107" y="19"/>
                  <a:pt x="107" y="19"/>
                  <a:pt x="107" y="19"/>
                </a:cubicBezTo>
                <a:cubicBezTo>
                  <a:pt x="107" y="37"/>
                  <a:pt x="107" y="37"/>
                  <a:pt x="107" y="37"/>
                </a:cubicBezTo>
                <a:cubicBezTo>
                  <a:pt x="107" y="65"/>
                  <a:pt x="82" y="87"/>
                  <a:pt x="54" y="88"/>
                </a:cubicBezTo>
                <a:cubicBezTo>
                  <a:pt x="54" y="88"/>
                  <a:pt x="54" y="88"/>
                  <a:pt x="54" y="88"/>
                </a:cubicBezTo>
                <a:cubicBezTo>
                  <a:pt x="25" y="88"/>
                  <a:pt x="0" y="65"/>
                  <a:pt x="0" y="37"/>
                </a:cubicBezTo>
                <a:cubicBezTo>
                  <a:pt x="0" y="6"/>
                  <a:pt x="0" y="6"/>
                  <a:pt x="0" y="6"/>
                </a:cubicBezTo>
                <a:cubicBezTo>
                  <a:pt x="0" y="3"/>
                  <a:pt x="2" y="1"/>
                  <a:pt x="5" y="0"/>
                </a:cubicBezTo>
                <a:cubicBezTo>
                  <a:pt x="5" y="0"/>
                  <a:pt x="5" y="0"/>
                  <a:pt x="5" y="0"/>
                </a:cubicBezTo>
                <a:cubicBezTo>
                  <a:pt x="87" y="0"/>
                  <a:pt x="87" y="0"/>
                  <a:pt x="87" y="0"/>
                </a:cubicBezTo>
                <a:cubicBezTo>
                  <a:pt x="87" y="19"/>
                  <a:pt x="87" y="19"/>
                  <a:pt x="87" y="19"/>
                </a:cubicBezTo>
                <a:cubicBezTo>
                  <a:pt x="23" y="19"/>
                  <a:pt x="23" y="19"/>
                  <a:pt x="23" y="19"/>
                </a:cubicBezTo>
                <a:cubicBezTo>
                  <a:pt x="22" y="19"/>
                  <a:pt x="20" y="20"/>
                  <a:pt x="20" y="22"/>
                </a:cubicBezTo>
                <a:cubicBezTo>
                  <a:pt x="20" y="22"/>
                  <a:pt x="20" y="22"/>
                  <a:pt x="20" y="22"/>
                </a:cubicBezTo>
                <a:cubicBezTo>
                  <a:pt x="20" y="35"/>
                  <a:pt x="20" y="35"/>
                  <a:pt x="20" y="35"/>
                </a:cubicBezTo>
                <a:cubicBezTo>
                  <a:pt x="20" y="53"/>
                  <a:pt x="34" y="68"/>
                  <a:pt x="53" y="68"/>
                </a:cubicBezTo>
                <a:cubicBezTo>
                  <a:pt x="53" y="68"/>
                  <a:pt x="53" y="68"/>
                  <a:pt x="54" y="68"/>
                </a:cubicBezTo>
                <a:close/>
              </a:path>
            </a:pathLst>
          </a:custGeom>
          <a:solidFill>
            <a:srgbClr val="FF7C41">
              <a:alpha val="14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内容占位符 2">
            <a:extLst>
              <a:ext uri="{FF2B5EF4-FFF2-40B4-BE49-F238E27FC236}">
                <a16:creationId xmlns:a16="http://schemas.microsoft.com/office/drawing/2014/main" id="{6B25154E-86EE-469C-A36B-217B7D5909E5}"/>
              </a:ext>
            </a:extLst>
          </p:cNvPr>
          <p:cNvSpPr txBox="1">
            <a:spLocks/>
          </p:cNvSpPr>
          <p:nvPr/>
        </p:nvSpPr>
        <p:spPr>
          <a:xfrm>
            <a:off x="4003778" y="3068119"/>
            <a:ext cx="8188222" cy="724333"/>
          </a:xfrm>
          <a:prstGeom prst="rect">
            <a:avLst/>
          </a:prstGeom>
        </p:spPr>
        <p:txBody>
          <a:bodyPr vert="horz" lIns="91440" tIns="45720" rIns="91440" bIns="45720" rtlCol="0">
            <a:noAutofit/>
          </a:bodyPr>
          <a:lstStyle>
            <a:defPPr>
              <a:defRPr lang="zh-CN"/>
            </a:defPPr>
            <a:lvl1pPr indent="0">
              <a:lnSpc>
                <a:spcPct val="120000"/>
              </a:lnSpc>
              <a:spcBef>
                <a:spcPts val="1000"/>
              </a:spcBef>
              <a:buFont typeface="Arial" panose="020B0604020202020204" pitchFamily="34" charset="0"/>
              <a:buNone/>
              <a:defRPr sz="5400">
                <a:solidFill>
                  <a:prstClr val="white"/>
                </a:solidFill>
                <a:latin typeface="Impact" panose="020B0806030902050204" pitchFamily="34" charset="0"/>
                <a:ea typeface="Calibri" charset="0"/>
                <a:cs typeface="Calibri"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800" b="1" dirty="0">
                <a:latin typeface="Times New Roman" panose="02020603050405020304" pitchFamily="18" charset="0"/>
                <a:cs typeface="Times New Roman" panose="02020603050405020304" pitchFamily="18" charset="0"/>
              </a:rPr>
              <a:t>Lecture 1: Introduction to Reinforcement learning</a:t>
            </a:r>
          </a:p>
        </p:txBody>
      </p:sp>
      <p:grpSp>
        <p:nvGrpSpPr>
          <p:cNvPr id="24" name="组 94">
            <a:extLst>
              <a:ext uri="{FF2B5EF4-FFF2-40B4-BE49-F238E27FC236}">
                <a16:creationId xmlns:a16="http://schemas.microsoft.com/office/drawing/2014/main" id="{F5DD82B2-0918-44D5-A777-EFD03F1E454F}"/>
              </a:ext>
            </a:extLst>
          </p:cNvPr>
          <p:cNvGrpSpPr/>
          <p:nvPr/>
        </p:nvGrpSpPr>
        <p:grpSpPr>
          <a:xfrm>
            <a:off x="4106628" y="4062615"/>
            <a:ext cx="2359399" cy="69411"/>
            <a:chOff x="334454" y="967505"/>
            <a:chExt cx="2320019" cy="78378"/>
          </a:xfrm>
        </p:grpSpPr>
        <p:grpSp>
          <p:nvGrpSpPr>
            <p:cNvPr id="25" name="组 95">
              <a:extLst>
                <a:ext uri="{FF2B5EF4-FFF2-40B4-BE49-F238E27FC236}">
                  <a16:creationId xmlns:a16="http://schemas.microsoft.com/office/drawing/2014/main" id="{8B9779E5-1F52-4F35-AEEF-47B1E8BD35CE}"/>
                </a:ext>
              </a:extLst>
            </p:cNvPr>
            <p:cNvGrpSpPr/>
            <p:nvPr/>
          </p:nvGrpSpPr>
          <p:grpSpPr>
            <a:xfrm>
              <a:off x="334454" y="967505"/>
              <a:ext cx="2320019" cy="78378"/>
              <a:chOff x="334454" y="938477"/>
              <a:chExt cx="2320019" cy="78378"/>
            </a:xfrm>
          </p:grpSpPr>
          <p:sp>
            <p:nvSpPr>
              <p:cNvPr id="27" name="平行四边形 26">
                <a:extLst>
                  <a:ext uri="{FF2B5EF4-FFF2-40B4-BE49-F238E27FC236}">
                    <a16:creationId xmlns:a16="http://schemas.microsoft.com/office/drawing/2014/main" id="{039C9FE5-B4CD-4EFE-8679-BBB79A7E0C5F}"/>
                  </a:ext>
                </a:extLst>
              </p:cNvPr>
              <p:cNvSpPr/>
              <p:nvPr/>
            </p:nvSpPr>
            <p:spPr>
              <a:xfrm flipV="1">
                <a:off x="334454" y="938477"/>
                <a:ext cx="1033431" cy="78378"/>
              </a:xfrm>
              <a:prstGeom prst="parallelogram">
                <a:avLst>
                  <a:gd name="adj" fmla="val 163205"/>
                </a:avLst>
              </a:prstGeom>
              <a:solidFill>
                <a:srgbClr val="FD8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28" name="平行四边形 27">
                <a:extLst>
                  <a:ext uri="{FF2B5EF4-FFF2-40B4-BE49-F238E27FC236}">
                    <a16:creationId xmlns:a16="http://schemas.microsoft.com/office/drawing/2014/main" id="{B27AD73F-263B-4D12-8F71-2035FE03DBC9}"/>
                  </a:ext>
                </a:extLst>
              </p:cNvPr>
              <p:cNvSpPr/>
              <p:nvPr/>
            </p:nvSpPr>
            <p:spPr>
              <a:xfrm flipV="1">
                <a:off x="1342038" y="938477"/>
                <a:ext cx="454710" cy="78378"/>
              </a:xfrm>
              <a:prstGeom prst="parallelogram">
                <a:avLst>
                  <a:gd name="adj" fmla="val 163205"/>
                </a:avLst>
              </a:prstGeom>
              <a:solidFill>
                <a:srgbClr val="FD80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29" name="平行四边形 28">
                <a:extLst>
                  <a:ext uri="{FF2B5EF4-FFF2-40B4-BE49-F238E27FC236}">
                    <a16:creationId xmlns:a16="http://schemas.microsoft.com/office/drawing/2014/main" id="{7AC81C67-31F7-4C95-AE0F-323395701A13}"/>
                  </a:ext>
                </a:extLst>
              </p:cNvPr>
              <p:cNvSpPr/>
              <p:nvPr/>
            </p:nvSpPr>
            <p:spPr>
              <a:xfrm flipV="1">
                <a:off x="1770901" y="938477"/>
                <a:ext cx="454710" cy="78378"/>
              </a:xfrm>
              <a:prstGeom prst="parallelogram">
                <a:avLst>
                  <a:gd name="adj" fmla="val 163205"/>
                </a:avLst>
              </a:prstGeom>
              <a:solidFill>
                <a:srgbClr val="FD803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31" name="平行四边形 30">
                <a:extLst>
                  <a:ext uri="{FF2B5EF4-FFF2-40B4-BE49-F238E27FC236}">
                    <a16:creationId xmlns:a16="http://schemas.microsoft.com/office/drawing/2014/main" id="{55CFDD45-B6E5-4602-8037-42CE1A7E48FD}"/>
                  </a:ext>
                </a:extLst>
              </p:cNvPr>
              <p:cNvSpPr/>
              <p:nvPr/>
            </p:nvSpPr>
            <p:spPr>
              <a:xfrm flipV="1">
                <a:off x="2199763" y="938477"/>
                <a:ext cx="454710" cy="78378"/>
              </a:xfrm>
              <a:prstGeom prst="parallelogram">
                <a:avLst>
                  <a:gd name="adj" fmla="val 163205"/>
                </a:avLst>
              </a:prstGeom>
              <a:solidFill>
                <a:srgbClr val="FD803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grpSp>
        <p:sp>
          <p:nvSpPr>
            <p:cNvPr id="26" name="矩形 25">
              <a:extLst>
                <a:ext uri="{FF2B5EF4-FFF2-40B4-BE49-F238E27FC236}">
                  <a16:creationId xmlns:a16="http://schemas.microsoft.com/office/drawing/2014/main" id="{F7B9D8FF-A8AD-4B07-8D3F-498EEB9D95AD}"/>
                </a:ext>
              </a:extLst>
            </p:cNvPr>
            <p:cNvSpPr/>
            <p:nvPr/>
          </p:nvSpPr>
          <p:spPr>
            <a:xfrm>
              <a:off x="336550" y="967505"/>
              <a:ext cx="246617" cy="78378"/>
            </a:xfrm>
            <a:prstGeom prst="rect">
              <a:avLst/>
            </a:prstGeom>
            <a:solidFill>
              <a:srgbClr val="FD8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kumimoji="1" lang="zh-CN" altLang="en-US" sz="1500" kern="0">
                <a:solidFill>
                  <a:srgbClr val="FFFFFF"/>
                </a:solidFill>
                <a:latin typeface="Arial"/>
                <a:ea typeface="黑体" panose="02010609060101010101" pitchFamily="49" charset="-122"/>
                <a:sym typeface="PingFang SC Regular"/>
              </a:endParaRPr>
            </a:p>
          </p:txBody>
        </p:sp>
      </p:grpSp>
    </p:spTree>
    <p:extLst>
      <p:ext uri="{BB962C8B-B14F-4D97-AF65-F5344CB8AC3E}">
        <p14:creationId xmlns:p14="http://schemas.microsoft.com/office/powerpoint/2010/main" val="3443493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7" name="标题 1">
                <a:extLst>
                  <a:ext uri="{FF2B5EF4-FFF2-40B4-BE49-F238E27FC236}">
                    <a16:creationId xmlns:a16="http://schemas.microsoft.com/office/drawing/2014/main" id="{70451643-56A0-4A0B-B0AC-BC1D8F5EEFB8}"/>
                  </a:ext>
                </a:extLst>
              </p:cNvPr>
              <p:cNvSpPr txBox="1">
                <a:spLocks/>
              </p:cNvSpPr>
              <p:nvPr/>
            </p:nvSpPr>
            <p:spPr>
              <a:xfrm>
                <a:off x="3575898" y="486096"/>
                <a:ext cx="5040354"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MC with </a:t>
                </a:r>
                <a14:m>
                  <m:oMath xmlns:m="http://schemas.openxmlformats.org/officeDocument/2006/math">
                    <m:r>
                      <a:rPr lang="en-US" altLang="zh-CN" b="0" i="1" smtClean="0">
                        <a:latin typeface="Cambria Math" panose="02040503050406030204" pitchFamily="18" charset="0"/>
                        <a:cs typeface="Arial" panose="020B0604020202020204" pitchFamily="34" charset="0"/>
                      </a:rPr>
                      <m:t>𝜖</m:t>
                    </m:r>
                  </m:oMath>
                </a14:m>
                <a:r>
                  <a:rPr lang="en-US" altLang="zh-CN" dirty="0">
                    <a:latin typeface="Arial" panose="020B0604020202020204" pitchFamily="34" charset="0"/>
                    <a:cs typeface="Arial" panose="020B0604020202020204" pitchFamily="34" charset="0"/>
                  </a:rPr>
                  <a:t>–Greedy Exploration</a:t>
                </a:r>
              </a:p>
            </p:txBody>
          </p:sp>
        </mc:Choice>
        <mc:Fallback xmlns="">
          <p:sp>
            <p:nvSpPr>
              <p:cNvPr id="87" name="标题 1">
                <a:extLst>
                  <a:ext uri="{FF2B5EF4-FFF2-40B4-BE49-F238E27FC236}">
                    <a16:creationId xmlns:a16="http://schemas.microsoft.com/office/drawing/2014/main" id="{70451643-56A0-4A0B-B0AC-BC1D8F5EEFB8}"/>
                  </a:ext>
                </a:extLst>
              </p:cNvPr>
              <p:cNvSpPr txBox="1">
                <a:spLocks noRot="1" noChangeAspect="1" noMove="1" noResize="1" noEditPoints="1" noAdjustHandles="1" noChangeArrowheads="1" noChangeShapeType="1" noTextEdit="1"/>
              </p:cNvSpPr>
              <p:nvPr/>
            </p:nvSpPr>
            <p:spPr>
              <a:xfrm>
                <a:off x="3575898" y="486096"/>
                <a:ext cx="5040354" cy="523220"/>
              </a:xfrm>
              <a:prstGeom prst="rect">
                <a:avLst/>
              </a:prstGeom>
              <a:blipFill>
                <a:blip r:embed="rId3"/>
                <a:stretch>
                  <a:fillRect l="-2015" t="-9524" r="-2015" b="-30952"/>
                </a:stretch>
              </a:blipFill>
              <a:extLst>
                <a:ext uri="{C572A759-6A51-4108-AA02-DFA0A04FC94B}">
                  <ma14:wrappingTextBoxFlag xmlns:ma14="http://schemas.microsoft.com/office/mac/drawingml/2011/main" xmlns="" val="1"/>
                </a:ext>
              </a:extLst>
            </p:spPr>
            <p:txBody>
              <a:bodyPr/>
              <a:lstStyle/>
              <a:p>
                <a:r>
                  <a:rPr lang="zh-CN" altLang="en-US">
                    <a:noFill/>
                  </a:rPr>
                  <a:t> </a:t>
                </a:r>
              </a:p>
            </p:txBody>
          </p:sp>
        </mc:Fallback>
      </mc:AlternateContent>
      <p:grpSp>
        <p:nvGrpSpPr>
          <p:cNvPr id="89" name="组合 88">
            <a:extLst>
              <a:ext uri="{FF2B5EF4-FFF2-40B4-BE49-F238E27FC236}">
                <a16:creationId xmlns:a16="http://schemas.microsoft.com/office/drawing/2014/main" id="{A7B288DF-EE68-4BD7-ABD8-C02B8DEE0D0F}"/>
              </a:ext>
            </a:extLst>
          </p:cNvPr>
          <p:cNvGrpSpPr/>
          <p:nvPr/>
        </p:nvGrpSpPr>
        <p:grpSpPr>
          <a:xfrm flipH="1">
            <a:off x="1997786"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594831"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 name="矩形 1">
            <a:extLst>
              <a:ext uri="{FF2B5EF4-FFF2-40B4-BE49-F238E27FC236}">
                <a16:creationId xmlns:a16="http://schemas.microsoft.com/office/drawing/2014/main" id="{722FAA97-AAA4-BA48-ACFA-4CF899667458}"/>
              </a:ext>
            </a:extLst>
          </p:cNvPr>
          <p:cNvSpPr/>
          <p:nvPr/>
        </p:nvSpPr>
        <p:spPr>
          <a:xfrm>
            <a:off x="467987" y="1521133"/>
            <a:ext cx="6962886" cy="369332"/>
          </a:xfrm>
          <a:prstGeom prst="rect">
            <a:avLst/>
          </a:prstGeom>
        </p:spPr>
        <p:txBody>
          <a:bodyPr wrap="square">
            <a:spAutoFit/>
          </a:bodyPr>
          <a:lstStyle/>
          <a:p>
            <a:r>
              <a:rPr lang="en" altLang="zh-CN" dirty="0">
                <a:solidFill>
                  <a:schemeClr val="bg1"/>
                </a:solidFill>
                <a:latin typeface="Arial" panose="020B0604020202020204" pitchFamily="34" charset="0"/>
                <a:cs typeface="Arial" panose="020B0604020202020204" pitchFamily="34" charset="0"/>
              </a:rPr>
              <a:t>we need to trade off between </a:t>
            </a:r>
            <a:r>
              <a:rPr lang="en" altLang="zh-CN" dirty="0">
                <a:solidFill>
                  <a:srgbClr val="42F7FF"/>
                </a:solidFill>
                <a:latin typeface="Arial" panose="020B0604020202020204" pitchFamily="34" charset="0"/>
                <a:cs typeface="Arial" panose="020B0604020202020204" pitchFamily="34" charset="0"/>
              </a:rPr>
              <a:t>exploration</a:t>
            </a:r>
            <a:r>
              <a:rPr lang="en" altLang="zh-CN" dirty="0">
                <a:solidFill>
                  <a:schemeClr val="bg1"/>
                </a:solidFill>
                <a:latin typeface="Arial" panose="020B0604020202020204" pitchFamily="34" charset="0"/>
                <a:cs typeface="Arial" panose="020B0604020202020204" pitchFamily="34" charset="0"/>
              </a:rPr>
              <a:t> and </a:t>
            </a:r>
            <a:r>
              <a:rPr lang="en" altLang="zh-CN" dirty="0">
                <a:solidFill>
                  <a:srgbClr val="42F7FF"/>
                </a:solidFill>
                <a:latin typeface="Arial" panose="020B0604020202020204" pitchFamily="34" charset="0"/>
                <a:cs typeface="Arial" panose="020B0604020202020204" pitchFamily="34" charset="0"/>
              </a:rPr>
              <a:t>exploitation</a:t>
            </a:r>
          </a:p>
        </p:txBody>
      </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FEADB229-601C-A04F-BC39-285C60EF61BB}"/>
                  </a:ext>
                </a:extLst>
              </p:cNvPr>
              <p:cNvSpPr/>
              <p:nvPr/>
            </p:nvSpPr>
            <p:spPr>
              <a:xfrm>
                <a:off x="6448012" y="2828802"/>
                <a:ext cx="5392889" cy="1894878"/>
              </a:xfrm>
              <a:prstGeom prst="rect">
                <a:avLst/>
              </a:prstGeom>
            </p:spPr>
            <p:txBody>
              <a:bodyPr wrap="square">
                <a:spAutoFit/>
              </a:bodyPr>
              <a:lstStyle/>
              <a:p>
                <a14:m>
                  <m:oMath xmlns:m="http://schemas.openxmlformats.org/officeDocument/2006/math">
                    <m:r>
                      <a:rPr lang="en-US" altLang="zh-CN" i="1">
                        <a:solidFill>
                          <a:schemeClr val="bg1"/>
                        </a:solidFill>
                        <a:latin typeface="Cambria Math" panose="02040503050406030204" pitchFamily="18" charset="0"/>
                        <a:cs typeface="Arial" panose="020B0604020202020204" pitchFamily="34" charset="0"/>
                      </a:rPr>
                      <m:t>𝜖</m:t>
                    </m:r>
                  </m:oMath>
                </a14:m>
                <a:r>
                  <a:rPr lang="en-US" altLang="zh-CN" dirty="0">
                    <a:solidFill>
                      <a:schemeClr val="bg1"/>
                    </a:solidFill>
                    <a:latin typeface="Arial" panose="020B0604020202020204" pitchFamily="34" charset="0"/>
                    <a:cs typeface="Arial" panose="020B0604020202020204" pitchFamily="34" charset="0"/>
                  </a:rPr>
                  <a:t>–Greedy Exploration</a:t>
                </a:r>
              </a:p>
              <a:p>
                <a:endParaRPr lang="en-US" altLang="zh-CN"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altLang="zh-CN" i="1">
                          <a:solidFill>
                            <a:schemeClr val="bg1"/>
                          </a:solidFill>
                          <a:latin typeface="Cambria Math" panose="02040503050406030204" pitchFamily="18" charset="0"/>
                          <a:cs typeface="Arial" panose="020B0604020202020204" pitchFamily="34" charset="0"/>
                        </a:rPr>
                        <m:t>𝜋</m:t>
                      </m:r>
                      <m:d>
                        <m:dPr>
                          <m:ctrlPr>
                            <a:rPr lang="en-US" altLang="zh-CN" i="1">
                              <a:solidFill>
                                <a:schemeClr val="bg1"/>
                              </a:solidFill>
                              <a:latin typeface="Cambria Math" panose="02040503050406030204" pitchFamily="18" charset="0"/>
                              <a:cs typeface="Arial" panose="020B0604020202020204" pitchFamily="34" charset="0"/>
                            </a:rPr>
                          </m:ctrlPr>
                        </m:dPr>
                        <m:e>
                          <m:r>
                            <a:rPr lang="en-US" altLang="zh-CN" i="1">
                              <a:solidFill>
                                <a:schemeClr val="bg1"/>
                              </a:solidFill>
                              <a:latin typeface="Cambria Math" panose="02040503050406030204" pitchFamily="18" charset="0"/>
                              <a:cs typeface="Arial" panose="020B0604020202020204" pitchFamily="34" charset="0"/>
                            </a:rPr>
                            <m:t>𝑎</m:t>
                          </m:r>
                        </m:e>
                        <m:e>
                          <m:r>
                            <a:rPr lang="en-US" altLang="zh-CN" i="1">
                              <a:solidFill>
                                <a:schemeClr val="bg1"/>
                              </a:solidFill>
                              <a:latin typeface="Cambria Math" panose="02040503050406030204" pitchFamily="18" charset="0"/>
                              <a:cs typeface="Arial" panose="020B0604020202020204" pitchFamily="34" charset="0"/>
                            </a:rPr>
                            <m:t>𝑠</m:t>
                          </m:r>
                        </m:e>
                      </m:d>
                      <m:r>
                        <a:rPr lang="en-US" altLang="zh-CN" i="1">
                          <a:solidFill>
                            <a:schemeClr val="bg1"/>
                          </a:solidFill>
                          <a:latin typeface="Cambria Math" panose="02040503050406030204" pitchFamily="18" charset="0"/>
                          <a:cs typeface="Arial" panose="020B0604020202020204" pitchFamily="34" charset="0"/>
                        </a:rPr>
                        <m:t>=</m:t>
                      </m:r>
                      <m:d>
                        <m:dPr>
                          <m:begChr m:val="{"/>
                          <m:endChr m:val=""/>
                          <m:ctrlPr>
                            <a:rPr lang="en-US" altLang="zh-CN" i="1">
                              <a:solidFill>
                                <a:schemeClr val="bg1"/>
                              </a:solidFill>
                              <a:latin typeface="Cambria Math" panose="02040503050406030204" pitchFamily="18" charset="0"/>
                              <a:cs typeface="Arial" panose="020B0604020202020204" pitchFamily="34" charset="0"/>
                            </a:rPr>
                          </m:ctrlPr>
                        </m:dPr>
                        <m:e>
                          <m:eqArr>
                            <m:eqArrPr>
                              <m:ctrlPr>
                                <a:rPr lang="en-US" altLang="zh-CN" i="1">
                                  <a:solidFill>
                                    <a:schemeClr val="bg1"/>
                                  </a:solidFill>
                                  <a:latin typeface="Cambria Math" panose="02040503050406030204" pitchFamily="18" charset="0"/>
                                  <a:cs typeface="Arial" panose="020B0604020202020204" pitchFamily="34" charset="0"/>
                                </a:rPr>
                              </m:ctrlPr>
                            </m:eqArrPr>
                            <m:e>
                              <m:f>
                                <m:fPr>
                                  <m:ctrlPr>
                                    <a:rPr lang="en-US" altLang="zh-CN" i="1">
                                      <a:solidFill>
                                        <a:schemeClr val="bg1"/>
                                      </a:solidFill>
                                      <a:latin typeface="Cambria Math" panose="02040503050406030204" pitchFamily="18" charset="0"/>
                                      <a:cs typeface="Arial" panose="020B0604020202020204" pitchFamily="34" charset="0"/>
                                    </a:rPr>
                                  </m:ctrlPr>
                                </m:fPr>
                                <m:num>
                                  <m:r>
                                    <a:rPr lang="en-US" altLang="zh-CN" i="1">
                                      <a:solidFill>
                                        <a:schemeClr val="bg1"/>
                                      </a:solidFill>
                                      <a:latin typeface="Cambria Math" panose="02040503050406030204" pitchFamily="18" charset="0"/>
                                      <a:cs typeface="Arial" panose="020B0604020202020204" pitchFamily="34" charset="0"/>
                                    </a:rPr>
                                    <m:t>𝜖</m:t>
                                  </m:r>
                                </m:num>
                                <m:den>
                                  <m:d>
                                    <m:dPr>
                                      <m:begChr m:val="|"/>
                                      <m:endChr m:val="|"/>
                                      <m:ctrlPr>
                                        <a:rPr lang="en-US" altLang="zh-CN" i="1">
                                          <a:solidFill>
                                            <a:schemeClr val="bg1"/>
                                          </a:solidFill>
                                          <a:latin typeface="Cambria Math" panose="02040503050406030204" pitchFamily="18" charset="0"/>
                                          <a:cs typeface="Arial" panose="020B0604020202020204" pitchFamily="34" charset="0"/>
                                        </a:rPr>
                                      </m:ctrlPr>
                                    </m:dPr>
                                    <m:e>
                                      <m:r>
                                        <a:rPr lang="en-US" altLang="zh-CN" i="1">
                                          <a:solidFill>
                                            <a:schemeClr val="bg1"/>
                                          </a:solidFill>
                                          <a:latin typeface="Cambria Math" panose="02040503050406030204" pitchFamily="18" charset="0"/>
                                          <a:cs typeface="Arial" panose="020B0604020202020204" pitchFamily="34" charset="0"/>
                                        </a:rPr>
                                        <m:t>𝐴</m:t>
                                      </m:r>
                                    </m:e>
                                  </m:d>
                                </m:den>
                              </m:f>
                              <m:r>
                                <a:rPr lang="en-US" altLang="zh-CN" i="1">
                                  <a:solidFill>
                                    <a:schemeClr val="bg1"/>
                                  </a:solidFill>
                                  <a:latin typeface="Cambria Math" panose="02040503050406030204" pitchFamily="18" charset="0"/>
                                  <a:cs typeface="Arial" panose="020B0604020202020204" pitchFamily="34" charset="0"/>
                                </a:rPr>
                                <m:t>+1−</m:t>
                              </m:r>
                              <m:r>
                                <a:rPr lang="en-US" altLang="zh-CN" i="1">
                                  <a:solidFill>
                                    <a:schemeClr val="bg1"/>
                                  </a:solidFill>
                                  <a:latin typeface="Cambria Math" panose="02040503050406030204" pitchFamily="18" charset="0"/>
                                  <a:cs typeface="Arial" panose="020B0604020202020204" pitchFamily="34" charset="0"/>
                                </a:rPr>
                                <m:t>𝜖</m:t>
                              </m:r>
                              <m:r>
                                <a:rPr lang="en-US" altLang="zh-CN" i="1">
                                  <a:solidFill>
                                    <a:schemeClr val="bg1"/>
                                  </a:solidFill>
                                  <a:latin typeface="Cambria Math" panose="02040503050406030204" pitchFamily="18" charset="0"/>
                                  <a:cs typeface="Arial" panose="020B0604020202020204" pitchFamily="34" charset="0"/>
                                </a:rPr>
                                <m:t>,       </m:t>
                              </m:r>
                              <m:r>
                                <a:rPr lang="en-US" altLang="zh-CN" i="1">
                                  <a:solidFill>
                                    <a:schemeClr val="bg1"/>
                                  </a:solidFill>
                                  <a:latin typeface="Cambria Math" panose="02040503050406030204" pitchFamily="18" charset="0"/>
                                  <a:cs typeface="Arial" panose="020B0604020202020204" pitchFamily="34" charset="0"/>
                                </a:rPr>
                                <m:t>𝑖𝑓</m:t>
                              </m:r>
                              <m:r>
                                <a:rPr lang="en-US" altLang="zh-CN" i="1">
                                  <a:solidFill>
                                    <a:schemeClr val="bg1"/>
                                  </a:solidFill>
                                  <a:latin typeface="Cambria Math" panose="02040503050406030204" pitchFamily="18" charset="0"/>
                                  <a:cs typeface="Arial" panose="020B0604020202020204" pitchFamily="34" charset="0"/>
                                </a:rPr>
                                <m:t> </m:t>
                              </m:r>
                              <m:sSup>
                                <m:sSupPr>
                                  <m:ctrlPr>
                                    <a:rPr lang="en-US" altLang="zh-CN" i="1">
                                      <a:solidFill>
                                        <a:schemeClr val="bg1"/>
                                      </a:solidFill>
                                      <a:latin typeface="Cambria Math" panose="02040503050406030204" pitchFamily="18" charset="0"/>
                                      <a:cs typeface="Arial" panose="020B0604020202020204" pitchFamily="34" charset="0"/>
                                    </a:rPr>
                                  </m:ctrlPr>
                                </m:sSupPr>
                                <m:e>
                                  <m:r>
                                    <a:rPr lang="en-US" altLang="zh-CN" i="1">
                                      <a:solidFill>
                                        <a:schemeClr val="bg1"/>
                                      </a:solidFill>
                                      <a:latin typeface="Cambria Math" panose="02040503050406030204" pitchFamily="18" charset="0"/>
                                      <a:cs typeface="Arial" panose="020B0604020202020204" pitchFamily="34" charset="0"/>
                                    </a:rPr>
                                    <m:t>𝑎</m:t>
                                  </m:r>
                                </m:e>
                                <m:sup>
                                  <m:r>
                                    <a:rPr lang="en-US" altLang="zh-CN" i="1">
                                      <a:solidFill>
                                        <a:schemeClr val="bg1"/>
                                      </a:solidFill>
                                      <a:latin typeface="Cambria Math" panose="02040503050406030204" pitchFamily="18" charset="0"/>
                                      <a:cs typeface="Arial" panose="020B0604020202020204" pitchFamily="34" charset="0"/>
                                    </a:rPr>
                                    <m:t>∗</m:t>
                                  </m:r>
                                </m:sup>
                              </m:sSup>
                              <m:r>
                                <a:rPr lang="en-US" altLang="zh-CN" i="1">
                                  <a:solidFill>
                                    <a:schemeClr val="bg1"/>
                                  </a:solidFill>
                                  <a:latin typeface="Cambria Math" panose="02040503050406030204" pitchFamily="18" charset="0"/>
                                  <a:cs typeface="Arial" panose="020B0604020202020204" pitchFamily="34" charset="0"/>
                                </a:rPr>
                                <m:t>=</m:t>
                              </m:r>
                              <m:func>
                                <m:funcPr>
                                  <m:ctrlPr>
                                    <a:rPr lang="en-US" altLang="zh-CN" i="1">
                                      <a:solidFill>
                                        <a:schemeClr val="bg1"/>
                                      </a:solidFill>
                                      <a:latin typeface="Cambria Math" panose="02040503050406030204" pitchFamily="18" charset="0"/>
                                      <a:cs typeface="Arial" panose="020B0604020202020204" pitchFamily="34" charset="0"/>
                                    </a:rPr>
                                  </m:ctrlPr>
                                </m:funcPr>
                                <m:fName>
                                  <m:r>
                                    <m:rPr>
                                      <m:sty m:val="p"/>
                                    </m:rPr>
                                    <a:rPr lang="en-US" altLang="zh-CN">
                                      <a:solidFill>
                                        <a:schemeClr val="bg1"/>
                                      </a:solidFill>
                                      <a:latin typeface="Cambria Math" panose="02040503050406030204" pitchFamily="18" charset="0"/>
                                      <a:cs typeface="Arial" panose="020B0604020202020204" pitchFamily="34" charset="0"/>
                                    </a:rPr>
                                    <m:t>arg</m:t>
                                  </m:r>
                                </m:fName>
                                <m:e>
                                  <m:func>
                                    <m:funcPr>
                                      <m:ctrlPr>
                                        <a:rPr lang="en-US" altLang="zh-CN" i="1">
                                          <a:solidFill>
                                            <a:schemeClr val="bg1"/>
                                          </a:solidFill>
                                          <a:latin typeface="Cambria Math" panose="02040503050406030204" pitchFamily="18" charset="0"/>
                                          <a:cs typeface="Arial" panose="020B0604020202020204" pitchFamily="34" charset="0"/>
                                        </a:rPr>
                                      </m:ctrlPr>
                                    </m:funcPr>
                                    <m:fName>
                                      <m:limLow>
                                        <m:limLowPr>
                                          <m:ctrlPr>
                                            <a:rPr lang="en-US" altLang="zh-CN" i="1">
                                              <a:solidFill>
                                                <a:schemeClr val="bg1"/>
                                              </a:solidFill>
                                              <a:latin typeface="Cambria Math" panose="02040503050406030204" pitchFamily="18" charset="0"/>
                                              <a:cs typeface="Arial" panose="020B0604020202020204" pitchFamily="34" charset="0"/>
                                            </a:rPr>
                                          </m:ctrlPr>
                                        </m:limLowPr>
                                        <m:e>
                                          <m:r>
                                            <m:rPr>
                                              <m:sty m:val="p"/>
                                            </m:rPr>
                                            <a:rPr lang="en-US" altLang="zh-CN">
                                              <a:solidFill>
                                                <a:schemeClr val="bg1"/>
                                              </a:solidFill>
                                              <a:latin typeface="Cambria Math" panose="02040503050406030204" pitchFamily="18" charset="0"/>
                                              <a:cs typeface="Arial" panose="020B0604020202020204" pitchFamily="34" charset="0"/>
                                            </a:rPr>
                                            <m:t>max</m:t>
                                          </m:r>
                                        </m:e>
                                        <m:lim>
                                          <m:r>
                                            <a:rPr lang="en-US" altLang="zh-CN" i="1">
                                              <a:solidFill>
                                                <a:schemeClr val="bg1"/>
                                              </a:solidFill>
                                              <a:latin typeface="Cambria Math" panose="02040503050406030204" pitchFamily="18" charset="0"/>
                                              <a:cs typeface="Arial" panose="020B0604020202020204" pitchFamily="34" charset="0"/>
                                            </a:rPr>
                                            <m:t>𝑎</m:t>
                                          </m:r>
                                          <m:r>
                                            <a:rPr lang="en-US" altLang="zh-CN" i="1">
                                              <a:solidFill>
                                                <a:schemeClr val="bg1"/>
                                              </a:solidFill>
                                              <a:latin typeface="Cambria Math" panose="02040503050406030204" pitchFamily="18" charset="0"/>
                                              <a:cs typeface="Arial" panose="020B0604020202020204" pitchFamily="34" charset="0"/>
                                            </a:rPr>
                                            <m:t>∈</m:t>
                                          </m:r>
                                          <m:r>
                                            <a:rPr lang="en-US" altLang="zh-CN" i="1">
                                              <a:solidFill>
                                                <a:schemeClr val="bg1"/>
                                              </a:solidFill>
                                              <a:latin typeface="Cambria Math" panose="02040503050406030204" pitchFamily="18" charset="0"/>
                                              <a:cs typeface="Arial" panose="020B0604020202020204" pitchFamily="34" charset="0"/>
                                            </a:rPr>
                                            <m:t>𝐴</m:t>
                                          </m:r>
                                        </m:lim>
                                      </m:limLow>
                                    </m:fName>
                                    <m:e>
                                      <m:r>
                                        <a:rPr lang="en-US" altLang="zh-CN" i="1">
                                          <a:solidFill>
                                            <a:schemeClr val="bg1"/>
                                          </a:solidFill>
                                          <a:latin typeface="Cambria Math" panose="02040503050406030204" pitchFamily="18" charset="0"/>
                                          <a:cs typeface="Arial" panose="020B0604020202020204" pitchFamily="34" charset="0"/>
                                        </a:rPr>
                                        <m:t>𝑞</m:t>
                                      </m:r>
                                      <m:d>
                                        <m:dPr>
                                          <m:ctrlPr>
                                            <a:rPr lang="en-US" altLang="zh-CN" i="1">
                                              <a:solidFill>
                                                <a:schemeClr val="bg1"/>
                                              </a:solidFill>
                                              <a:latin typeface="Cambria Math" panose="02040503050406030204" pitchFamily="18" charset="0"/>
                                              <a:cs typeface="Arial" panose="020B0604020202020204" pitchFamily="34" charset="0"/>
                                            </a:rPr>
                                          </m:ctrlPr>
                                        </m:dPr>
                                        <m:e>
                                          <m:r>
                                            <a:rPr lang="en-US" altLang="zh-CN" i="1">
                                              <a:solidFill>
                                                <a:schemeClr val="bg1"/>
                                              </a:solidFill>
                                              <a:latin typeface="Cambria Math" panose="02040503050406030204" pitchFamily="18" charset="0"/>
                                              <a:cs typeface="Arial" panose="020B0604020202020204" pitchFamily="34" charset="0"/>
                                            </a:rPr>
                                            <m:t>𝑠</m:t>
                                          </m:r>
                                          <m:r>
                                            <a:rPr lang="en-US" altLang="zh-CN" i="1">
                                              <a:solidFill>
                                                <a:schemeClr val="bg1"/>
                                              </a:solidFill>
                                              <a:latin typeface="Cambria Math" panose="02040503050406030204" pitchFamily="18" charset="0"/>
                                              <a:cs typeface="Arial" panose="020B0604020202020204" pitchFamily="34" charset="0"/>
                                            </a:rPr>
                                            <m:t>, </m:t>
                                          </m:r>
                                          <m:r>
                                            <a:rPr lang="en-US" altLang="zh-CN" i="1">
                                              <a:solidFill>
                                                <a:schemeClr val="bg1"/>
                                              </a:solidFill>
                                              <a:latin typeface="Cambria Math" panose="02040503050406030204" pitchFamily="18" charset="0"/>
                                              <a:cs typeface="Arial" panose="020B0604020202020204" pitchFamily="34" charset="0"/>
                                            </a:rPr>
                                            <m:t>𝑎</m:t>
                                          </m:r>
                                        </m:e>
                                      </m:d>
                                    </m:e>
                                  </m:func>
                                </m:e>
                              </m:func>
                              <m:r>
                                <a:rPr lang="en-US" altLang="zh-CN" i="1">
                                  <a:solidFill>
                                    <a:schemeClr val="bg1"/>
                                  </a:solidFill>
                                  <a:latin typeface="Cambria Math" panose="02040503050406030204" pitchFamily="18" charset="0"/>
                                  <a:cs typeface="Arial" panose="020B0604020202020204" pitchFamily="34" charset="0"/>
                                </a:rPr>
                                <m:t>&amp;</m:t>
                              </m:r>
                            </m:e>
                            <m:e>
                              <m:f>
                                <m:fPr>
                                  <m:ctrlPr>
                                    <a:rPr lang="en-US" altLang="zh-CN" i="1">
                                      <a:solidFill>
                                        <a:schemeClr val="bg1"/>
                                      </a:solidFill>
                                      <a:latin typeface="Cambria Math" panose="02040503050406030204" pitchFamily="18" charset="0"/>
                                      <a:cs typeface="Arial" panose="020B0604020202020204" pitchFamily="34" charset="0"/>
                                    </a:rPr>
                                  </m:ctrlPr>
                                </m:fPr>
                                <m:num>
                                  <m:r>
                                    <a:rPr lang="en-US" altLang="zh-CN" i="1">
                                      <a:solidFill>
                                        <a:schemeClr val="bg1"/>
                                      </a:solidFill>
                                      <a:latin typeface="Cambria Math" panose="02040503050406030204" pitchFamily="18" charset="0"/>
                                      <a:cs typeface="Arial" panose="020B0604020202020204" pitchFamily="34" charset="0"/>
                                    </a:rPr>
                                    <m:t>𝜖</m:t>
                                  </m:r>
                                </m:num>
                                <m:den>
                                  <m:d>
                                    <m:dPr>
                                      <m:begChr m:val="|"/>
                                      <m:endChr m:val="|"/>
                                      <m:ctrlPr>
                                        <a:rPr lang="en-US" altLang="zh-CN" i="1">
                                          <a:solidFill>
                                            <a:schemeClr val="bg1"/>
                                          </a:solidFill>
                                          <a:latin typeface="Cambria Math" panose="02040503050406030204" pitchFamily="18" charset="0"/>
                                          <a:cs typeface="Arial" panose="020B0604020202020204" pitchFamily="34" charset="0"/>
                                        </a:rPr>
                                      </m:ctrlPr>
                                    </m:dPr>
                                    <m:e>
                                      <m:r>
                                        <a:rPr lang="en-US" altLang="zh-CN" i="1">
                                          <a:solidFill>
                                            <a:schemeClr val="bg1"/>
                                          </a:solidFill>
                                          <a:latin typeface="Cambria Math" panose="02040503050406030204" pitchFamily="18" charset="0"/>
                                          <a:cs typeface="Arial" panose="020B0604020202020204" pitchFamily="34" charset="0"/>
                                        </a:rPr>
                                        <m:t>𝐴</m:t>
                                      </m:r>
                                    </m:e>
                                  </m:d>
                                </m:den>
                              </m:f>
                              <m:r>
                                <a:rPr lang="en-US" altLang="zh-CN" i="1">
                                  <a:solidFill>
                                    <a:schemeClr val="bg1"/>
                                  </a:solidFill>
                                  <a:latin typeface="Cambria Math" panose="02040503050406030204" pitchFamily="18" charset="0"/>
                                  <a:cs typeface="Arial" panose="020B0604020202020204" pitchFamily="34" charset="0"/>
                                </a:rPr>
                                <m:t>,                            </m:t>
                              </m:r>
                              <m:r>
                                <a:rPr lang="en-US" altLang="zh-CN" i="1">
                                  <a:solidFill>
                                    <a:schemeClr val="bg1"/>
                                  </a:solidFill>
                                  <a:latin typeface="Cambria Math" panose="02040503050406030204" pitchFamily="18" charset="0"/>
                                  <a:cs typeface="Arial" panose="020B0604020202020204" pitchFamily="34" charset="0"/>
                                </a:rPr>
                                <m:t>𝑜𝑡h𝑒𝑟𝑤𝑖𝑠𝑒</m:t>
                              </m:r>
                            </m:e>
                          </m:eqArr>
                        </m:e>
                      </m:d>
                    </m:oMath>
                  </m:oMathPara>
                </a14:m>
                <a:endParaRPr lang="zh-CN" altLang="en-US" dirty="0"/>
              </a:p>
            </p:txBody>
          </p:sp>
        </mc:Choice>
        <mc:Fallback xmlns="">
          <p:sp>
            <p:nvSpPr>
              <p:cNvPr id="11" name="矩形 10">
                <a:extLst>
                  <a:ext uri="{FF2B5EF4-FFF2-40B4-BE49-F238E27FC236}">
                    <a16:creationId xmlns:a16="http://schemas.microsoft.com/office/drawing/2014/main" id="{FEADB229-601C-A04F-BC39-285C60EF61BB}"/>
                  </a:ext>
                </a:extLst>
              </p:cNvPr>
              <p:cNvSpPr>
                <a:spLocks noRot="1" noChangeAspect="1" noMove="1" noResize="1" noEditPoints="1" noAdjustHandles="1" noChangeArrowheads="1" noChangeShapeType="1" noTextEdit="1"/>
              </p:cNvSpPr>
              <p:nvPr/>
            </p:nvSpPr>
            <p:spPr>
              <a:xfrm>
                <a:off x="6448012" y="2828802"/>
                <a:ext cx="5392889" cy="1894878"/>
              </a:xfrm>
              <a:prstGeom prst="rect">
                <a:avLst/>
              </a:prstGeom>
              <a:blipFill>
                <a:blip r:embed="rId4"/>
                <a:stretch>
                  <a:fillRect t="-1333"/>
                </a:stretch>
              </a:blipFill>
            </p:spPr>
            <p:txBody>
              <a:bodyPr/>
              <a:lstStyle/>
              <a:p>
                <a:r>
                  <a:rPr lang="zh-CN" altLang="en-US">
                    <a:noFill/>
                  </a:rPr>
                  <a:t> </a:t>
                </a:r>
              </a:p>
            </p:txBody>
          </p:sp>
        </mc:Fallback>
      </mc:AlternateContent>
      <p:grpSp>
        <p:nvGrpSpPr>
          <p:cNvPr id="13" name="组合 12">
            <a:extLst>
              <a:ext uri="{FF2B5EF4-FFF2-40B4-BE49-F238E27FC236}">
                <a16:creationId xmlns:a16="http://schemas.microsoft.com/office/drawing/2014/main" id="{F165C010-7DEC-BD4E-B51D-9D573959B52C}"/>
              </a:ext>
            </a:extLst>
          </p:cNvPr>
          <p:cNvGrpSpPr/>
          <p:nvPr/>
        </p:nvGrpSpPr>
        <p:grpSpPr>
          <a:xfrm>
            <a:off x="467987" y="2451112"/>
            <a:ext cx="5276002" cy="2849221"/>
            <a:chOff x="467987" y="2451112"/>
            <a:chExt cx="5276002" cy="2849221"/>
          </a:xfrm>
        </p:grpSpPr>
        <p:pic>
          <p:nvPicPr>
            <p:cNvPr id="4" name="图片 3">
              <a:extLst>
                <a:ext uri="{FF2B5EF4-FFF2-40B4-BE49-F238E27FC236}">
                  <a16:creationId xmlns:a16="http://schemas.microsoft.com/office/drawing/2014/main" id="{5E483332-8B39-6B4A-9481-E595E0D52E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7987" y="2451112"/>
              <a:ext cx="5276002" cy="2849221"/>
            </a:xfrm>
            <a:prstGeom prst="rect">
              <a:avLst/>
            </a:prstGeom>
          </p:spPr>
        </p:pic>
        <p:sp>
          <p:nvSpPr>
            <p:cNvPr id="12" name="矩形 11">
              <a:extLst>
                <a:ext uri="{FF2B5EF4-FFF2-40B4-BE49-F238E27FC236}">
                  <a16:creationId xmlns:a16="http://schemas.microsoft.com/office/drawing/2014/main" id="{4E9CE66E-21AD-194D-8BBA-C7C6A44E1E14}"/>
                </a:ext>
              </a:extLst>
            </p:cNvPr>
            <p:cNvSpPr/>
            <p:nvPr/>
          </p:nvSpPr>
          <p:spPr>
            <a:xfrm>
              <a:off x="1409075" y="2540833"/>
              <a:ext cx="134912" cy="1424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2646759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568290" y="486096"/>
            <a:ext cx="3055581"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Sarsa: TD Control</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957906"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7634711"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 name="矩形 1">
            <a:extLst>
              <a:ext uri="{FF2B5EF4-FFF2-40B4-BE49-F238E27FC236}">
                <a16:creationId xmlns:a16="http://schemas.microsoft.com/office/drawing/2014/main" id="{722FAA97-AAA4-BA48-ACFA-4CF899667458}"/>
              </a:ext>
            </a:extLst>
          </p:cNvPr>
          <p:cNvSpPr/>
          <p:nvPr/>
        </p:nvSpPr>
        <p:spPr>
          <a:xfrm>
            <a:off x="580870" y="2764526"/>
            <a:ext cx="9820987" cy="369332"/>
          </a:xfrm>
          <a:prstGeom prst="rect">
            <a:avLst/>
          </a:prstGeom>
        </p:spPr>
        <p:txBody>
          <a:bodyPr wrap="square">
            <a:spAutoFit/>
          </a:bodyPr>
          <a:lstStyle/>
          <a:p>
            <a:r>
              <a:rPr lang="en" altLang="zh-CN" dirty="0">
                <a:solidFill>
                  <a:schemeClr val="bg1"/>
                </a:solidFill>
                <a:latin typeface="Arial" panose="020B0604020202020204" pitchFamily="34" charset="0"/>
                <a:cs typeface="Arial" panose="020B0604020202020204" pitchFamily="34" charset="0"/>
              </a:rPr>
              <a:t>The update is done after every transition, no need to wait until the trajectory is finished.</a:t>
            </a:r>
            <a:endParaRPr lang="en" altLang="zh-CN" dirty="0">
              <a:solidFill>
                <a:srgbClr val="42F7FF"/>
              </a:solidFill>
              <a:latin typeface="Arial" panose="020B0604020202020204" pitchFamily="34" charset="0"/>
              <a:cs typeface="Arial" panose="020B0604020202020204" pitchFamily="34" charset="0"/>
            </a:endParaRPr>
          </a:p>
        </p:txBody>
      </p:sp>
      <p:pic>
        <p:nvPicPr>
          <p:cNvPr id="9" name="图片 8">
            <a:extLst>
              <a:ext uri="{FF2B5EF4-FFF2-40B4-BE49-F238E27FC236}">
                <a16:creationId xmlns:a16="http://schemas.microsoft.com/office/drawing/2014/main" id="{7FC35D63-9BDA-9643-A012-F44328856A14}"/>
              </a:ext>
            </a:extLst>
          </p:cNvPr>
          <p:cNvPicPr>
            <a:picLocks noChangeAspect="1"/>
          </p:cNvPicPr>
          <p:nvPr/>
        </p:nvPicPr>
        <p:blipFill rotWithShape="1">
          <a:blip r:embed="rId3">
            <a:extLst>
              <a:ext uri="{28A0092B-C50C-407E-A947-70E740481C1C}">
                <a14:useLocalDpi xmlns:a14="http://schemas.microsoft.com/office/drawing/2010/main" val="0"/>
              </a:ext>
            </a:extLst>
          </a:blip>
          <a:srcRect r="24902"/>
          <a:stretch/>
        </p:blipFill>
        <p:spPr>
          <a:xfrm>
            <a:off x="5985431" y="3602527"/>
            <a:ext cx="6135411" cy="2501522"/>
          </a:xfrm>
          <a:prstGeom prst="rect">
            <a:avLst/>
          </a:prstGeom>
        </p:spPr>
      </p:pic>
      <p:pic>
        <p:nvPicPr>
          <p:cNvPr id="10" name="图片 9">
            <a:extLst>
              <a:ext uri="{FF2B5EF4-FFF2-40B4-BE49-F238E27FC236}">
                <a16:creationId xmlns:a16="http://schemas.microsoft.com/office/drawing/2014/main" id="{504BB3C6-9581-A640-911E-3AB7BCFE8E42}"/>
              </a:ext>
            </a:extLst>
          </p:cNvPr>
          <p:cNvPicPr>
            <a:picLocks noChangeAspect="1"/>
          </p:cNvPicPr>
          <p:nvPr/>
        </p:nvPicPr>
        <p:blipFill>
          <a:blip r:embed="rId4"/>
          <a:stretch>
            <a:fillRect/>
          </a:stretch>
        </p:blipFill>
        <p:spPr>
          <a:xfrm>
            <a:off x="2957906" y="1469749"/>
            <a:ext cx="5976279" cy="590723"/>
          </a:xfrm>
          <a:prstGeom prst="rect">
            <a:avLst/>
          </a:prstGeom>
        </p:spPr>
      </p:pic>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FBB26027-A6F0-CA4C-BB0A-AA254577C9C9}"/>
                  </a:ext>
                </a:extLst>
              </p:cNvPr>
              <p:cNvSpPr/>
              <p:nvPr/>
            </p:nvSpPr>
            <p:spPr>
              <a:xfrm>
                <a:off x="355380" y="3737187"/>
                <a:ext cx="5590665" cy="646331"/>
              </a:xfrm>
              <a:prstGeom prst="rect">
                <a:avLst/>
              </a:prstGeom>
            </p:spPr>
            <p:txBody>
              <a:bodyPr wrap="square">
                <a:spAutoFit/>
              </a:bodyPr>
              <a:lstStyle/>
              <a:p>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𝜖</m:t>
                    </m:r>
                  </m:oMath>
                </a14:m>
                <a:r>
                  <a:rPr lang="en" altLang="zh-CN" dirty="0">
                    <a:solidFill>
                      <a:schemeClr val="bg1"/>
                    </a:solidFill>
                    <a:latin typeface="Arial" panose="020B0604020202020204" pitchFamily="34" charset="0"/>
                    <a:cs typeface="Arial" panose="020B0604020202020204" pitchFamily="34" charset="0"/>
                  </a:rPr>
                  <a:t>-greedy policy for one step to choose action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𝐴</m:t>
                    </m:r>
                    <m:r>
                      <a:rPr lang="en-US" altLang="zh-CN" b="0" i="1" smtClean="0">
                        <a:solidFill>
                          <a:schemeClr val="bg1"/>
                        </a:solidFill>
                        <a:latin typeface="Cambria Math" panose="02040503050406030204" pitchFamily="18" charset="0"/>
                        <a:cs typeface="Arial" panose="020B0604020202020204" pitchFamily="34" charset="0"/>
                      </a:rPr>
                      <m:t>′</m:t>
                    </m:r>
                  </m:oMath>
                </a14:m>
                <a:r>
                  <a:rPr lang="en" altLang="zh-CN" dirty="0">
                    <a:solidFill>
                      <a:schemeClr val="bg1"/>
                    </a:solidFill>
                    <a:latin typeface="Arial" panose="020B0604020202020204" pitchFamily="34" charset="0"/>
                    <a:cs typeface="Arial" panose="020B0604020202020204" pitchFamily="34" charset="0"/>
                  </a:rPr>
                  <a:t>, then bootstrap the action value function to do the update: </a:t>
                </a:r>
                <a:endParaRPr lang="en" altLang="zh-CN" dirty="0">
                  <a:solidFill>
                    <a:schemeClr val="bg1"/>
                  </a:solidFill>
                  <a:effectLst/>
                  <a:latin typeface="Arial" panose="020B0604020202020204" pitchFamily="34" charset="0"/>
                  <a:cs typeface="Arial" panose="020B0604020202020204" pitchFamily="34" charset="0"/>
                </a:endParaRPr>
              </a:p>
            </p:txBody>
          </p:sp>
        </mc:Choice>
        <mc:Fallback xmlns="">
          <p:sp>
            <p:nvSpPr>
              <p:cNvPr id="14" name="矩形 13">
                <a:extLst>
                  <a:ext uri="{FF2B5EF4-FFF2-40B4-BE49-F238E27FC236}">
                    <a16:creationId xmlns:a16="http://schemas.microsoft.com/office/drawing/2014/main" id="{FBB26027-A6F0-CA4C-BB0A-AA254577C9C9}"/>
                  </a:ext>
                </a:extLst>
              </p:cNvPr>
              <p:cNvSpPr>
                <a:spLocks noRot="1" noChangeAspect="1" noMove="1" noResize="1" noEditPoints="1" noAdjustHandles="1" noChangeArrowheads="1" noChangeShapeType="1" noTextEdit="1"/>
              </p:cNvSpPr>
              <p:nvPr/>
            </p:nvSpPr>
            <p:spPr>
              <a:xfrm>
                <a:off x="355380" y="3737187"/>
                <a:ext cx="5590665" cy="646331"/>
              </a:xfrm>
              <a:prstGeom prst="rect">
                <a:avLst/>
              </a:prstGeom>
              <a:blipFill>
                <a:blip r:embed="rId5"/>
                <a:stretch>
                  <a:fillRect l="-680" t="-1923" r="-1361" b="-13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D03404D-1527-834A-A1DD-A65BCB6CDC77}"/>
                  </a:ext>
                </a:extLst>
              </p:cNvPr>
              <p:cNvSpPr txBox="1"/>
              <p:nvPr/>
            </p:nvSpPr>
            <p:spPr>
              <a:xfrm>
                <a:off x="407512" y="4817570"/>
                <a:ext cx="548640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600" b="0" i="1" smtClean="0">
                          <a:solidFill>
                            <a:schemeClr val="bg1"/>
                          </a:solidFill>
                          <a:latin typeface="Cambria Math" panose="02040503050406030204" pitchFamily="18" charset="0"/>
                          <a:cs typeface="Arial" panose="020B0604020202020204" pitchFamily="34" charset="0"/>
                        </a:rPr>
                        <m:t>𝑄</m:t>
                      </m:r>
                      <m:d>
                        <m:dPr>
                          <m:ctrlPr>
                            <a:rPr kumimoji="1" lang="en-US" altLang="zh-CN" sz="1600" b="0" i="1" smtClean="0">
                              <a:solidFill>
                                <a:schemeClr val="bg1"/>
                              </a:solidFill>
                              <a:latin typeface="Cambria Math" panose="02040503050406030204" pitchFamily="18" charset="0"/>
                              <a:cs typeface="Arial" panose="020B0604020202020204" pitchFamily="34" charset="0"/>
                            </a:rPr>
                          </m:ctrlPr>
                        </m:dPr>
                        <m:e>
                          <m:sSub>
                            <m:sSubPr>
                              <m:ctrlPr>
                                <a:rPr kumimoji="1" lang="en-US" altLang="zh-CN" sz="1600" b="0" i="1" smtClean="0">
                                  <a:solidFill>
                                    <a:schemeClr val="bg1"/>
                                  </a:solidFill>
                                  <a:latin typeface="Cambria Math" panose="02040503050406030204" pitchFamily="18" charset="0"/>
                                  <a:cs typeface="Arial" panose="020B0604020202020204" pitchFamily="34" charset="0"/>
                                </a:rPr>
                              </m:ctrlPr>
                            </m:sSubPr>
                            <m:e>
                              <m:r>
                                <a:rPr kumimoji="1" lang="en-US" altLang="zh-CN" sz="1600" b="0" i="1" smtClean="0">
                                  <a:solidFill>
                                    <a:schemeClr val="bg1"/>
                                  </a:solidFill>
                                  <a:latin typeface="Cambria Math" panose="02040503050406030204" pitchFamily="18" charset="0"/>
                                  <a:cs typeface="Arial" panose="020B0604020202020204" pitchFamily="34" charset="0"/>
                                </a:rPr>
                                <m:t>𝑆</m:t>
                              </m:r>
                            </m:e>
                            <m:sub>
                              <m:r>
                                <a:rPr kumimoji="1" lang="en-US" altLang="zh-CN" sz="1600" b="0" i="1" smtClean="0">
                                  <a:solidFill>
                                    <a:schemeClr val="bg1"/>
                                  </a:solidFill>
                                  <a:latin typeface="Cambria Math" panose="02040503050406030204" pitchFamily="18" charset="0"/>
                                  <a:cs typeface="Arial" panose="020B0604020202020204" pitchFamily="34" charset="0"/>
                                </a:rPr>
                                <m:t>𝑡</m:t>
                              </m:r>
                            </m:sub>
                          </m:sSub>
                          <m:r>
                            <a:rPr kumimoji="1" lang="en-US" altLang="zh-CN" sz="1600" b="0" i="1" smtClean="0">
                              <a:solidFill>
                                <a:schemeClr val="bg1"/>
                              </a:solidFill>
                              <a:latin typeface="Cambria Math" panose="02040503050406030204" pitchFamily="18" charset="0"/>
                              <a:cs typeface="Arial" panose="020B0604020202020204" pitchFamily="34" charset="0"/>
                            </a:rPr>
                            <m:t>,</m:t>
                          </m:r>
                          <m:sSub>
                            <m:sSubPr>
                              <m:ctrlPr>
                                <a:rPr kumimoji="1" lang="en-US" altLang="zh-CN" sz="1600" b="0" i="1" smtClean="0">
                                  <a:solidFill>
                                    <a:schemeClr val="bg1"/>
                                  </a:solidFill>
                                  <a:latin typeface="Cambria Math" panose="02040503050406030204" pitchFamily="18" charset="0"/>
                                  <a:cs typeface="Arial" panose="020B0604020202020204" pitchFamily="34" charset="0"/>
                                </a:rPr>
                              </m:ctrlPr>
                            </m:sSubPr>
                            <m:e>
                              <m:r>
                                <a:rPr kumimoji="1" lang="en-US" altLang="zh-CN" sz="1600" b="0" i="1" smtClean="0">
                                  <a:solidFill>
                                    <a:schemeClr val="bg1"/>
                                  </a:solidFill>
                                  <a:latin typeface="Cambria Math" panose="02040503050406030204" pitchFamily="18" charset="0"/>
                                  <a:cs typeface="Arial" panose="020B0604020202020204" pitchFamily="34" charset="0"/>
                                </a:rPr>
                                <m:t>𝐴</m:t>
                              </m:r>
                            </m:e>
                            <m:sub>
                              <m:r>
                                <a:rPr kumimoji="1" lang="en-US" altLang="zh-CN" sz="1600" b="0" i="1" smtClean="0">
                                  <a:solidFill>
                                    <a:schemeClr val="bg1"/>
                                  </a:solidFill>
                                  <a:latin typeface="Cambria Math" panose="02040503050406030204" pitchFamily="18" charset="0"/>
                                  <a:cs typeface="Arial" panose="020B0604020202020204" pitchFamily="34" charset="0"/>
                                </a:rPr>
                                <m:t>𝑡</m:t>
                              </m:r>
                            </m:sub>
                          </m:sSub>
                        </m:e>
                      </m:d>
                      <m:r>
                        <a:rPr kumimoji="1" lang="en-US" altLang="zh-CN" sz="1600" b="0" i="1" smtClean="0">
                          <a:solidFill>
                            <a:schemeClr val="bg1"/>
                          </a:solidFill>
                          <a:latin typeface="Cambria Math" panose="02040503050406030204" pitchFamily="18" charset="0"/>
                          <a:cs typeface="Arial" panose="020B0604020202020204" pitchFamily="34" charset="0"/>
                        </a:rPr>
                        <m:t>←</m:t>
                      </m:r>
                      <m:r>
                        <a:rPr kumimoji="1" lang="en-US" altLang="zh-CN" sz="1600" b="0" i="1" smtClean="0">
                          <a:solidFill>
                            <a:schemeClr val="bg1"/>
                          </a:solidFill>
                          <a:latin typeface="Cambria Math" panose="02040503050406030204" pitchFamily="18" charset="0"/>
                          <a:cs typeface="Arial" panose="020B0604020202020204" pitchFamily="34" charset="0"/>
                        </a:rPr>
                        <m:t>𝑄</m:t>
                      </m:r>
                      <m:d>
                        <m:dPr>
                          <m:ctrlPr>
                            <a:rPr kumimoji="1" lang="en-US" altLang="zh-CN" sz="1600" b="0" i="1" smtClean="0">
                              <a:solidFill>
                                <a:schemeClr val="bg1"/>
                              </a:solidFill>
                              <a:latin typeface="Cambria Math" panose="02040503050406030204" pitchFamily="18" charset="0"/>
                              <a:cs typeface="Arial" panose="020B0604020202020204" pitchFamily="34" charset="0"/>
                            </a:rPr>
                          </m:ctrlPr>
                        </m:dPr>
                        <m:e>
                          <m:sSub>
                            <m:sSubPr>
                              <m:ctrlPr>
                                <a:rPr kumimoji="1" lang="en-US" altLang="zh-CN" sz="1600" b="0" i="1" smtClean="0">
                                  <a:solidFill>
                                    <a:schemeClr val="bg1"/>
                                  </a:solidFill>
                                  <a:latin typeface="Cambria Math" panose="02040503050406030204" pitchFamily="18" charset="0"/>
                                  <a:cs typeface="Arial" panose="020B0604020202020204" pitchFamily="34" charset="0"/>
                                </a:rPr>
                              </m:ctrlPr>
                            </m:sSubPr>
                            <m:e>
                              <m:r>
                                <a:rPr kumimoji="1" lang="en-US" altLang="zh-CN" sz="1600" b="0" i="1" smtClean="0">
                                  <a:solidFill>
                                    <a:schemeClr val="bg1"/>
                                  </a:solidFill>
                                  <a:latin typeface="Cambria Math" panose="02040503050406030204" pitchFamily="18" charset="0"/>
                                  <a:cs typeface="Arial" panose="020B0604020202020204" pitchFamily="34" charset="0"/>
                                </a:rPr>
                                <m:t>𝑆</m:t>
                              </m:r>
                            </m:e>
                            <m:sub>
                              <m:r>
                                <a:rPr kumimoji="1" lang="en-US" altLang="zh-CN" sz="1600" b="0" i="1" smtClean="0">
                                  <a:solidFill>
                                    <a:schemeClr val="bg1"/>
                                  </a:solidFill>
                                  <a:latin typeface="Cambria Math" panose="02040503050406030204" pitchFamily="18" charset="0"/>
                                  <a:cs typeface="Arial" panose="020B0604020202020204" pitchFamily="34" charset="0"/>
                                </a:rPr>
                                <m:t>𝑡</m:t>
                              </m:r>
                            </m:sub>
                          </m:sSub>
                          <m:r>
                            <a:rPr kumimoji="1" lang="en-US" altLang="zh-CN" sz="1600" b="0" i="1" smtClean="0">
                              <a:solidFill>
                                <a:schemeClr val="bg1"/>
                              </a:solidFill>
                              <a:latin typeface="Cambria Math" panose="02040503050406030204" pitchFamily="18" charset="0"/>
                              <a:cs typeface="Arial" panose="020B0604020202020204" pitchFamily="34" charset="0"/>
                            </a:rPr>
                            <m:t>,</m:t>
                          </m:r>
                          <m:sSub>
                            <m:sSubPr>
                              <m:ctrlPr>
                                <a:rPr kumimoji="1" lang="en-US" altLang="zh-CN" sz="1600" b="0" i="1" smtClean="0">
                                  <a:solidFill>
                                    <a:schemeClr val="bg1"/>
                                  </a:solidFill>
                                  <a:latin typeface="Cambria Math" panose="02040503050406030204" pitchFamily="18" charset="0"/>
                                  <a:cs typeface="Arial" panose="020B0604020202020204" pitchFamily="34" charset="0"/>
                                </a:rPr>
                              </m:ctrlPr>
                            </m:sSubPr>
                            <m:e>
                              <m:r>
                                <a:rPr kumimoji="1" lang="en-US" altLang="zh-CN" sz="1600" b="0" i="1" smtClean="0">
                                  <a:solidFill>
                                    <a:schemeClr val="bg1"/>
                                  </a:solidFill>
                                  <a:latin typeface="Cambria Math" panose="02040503050406030204" pitchFamily="18" charset="0"/>
                                  <a:cs typeface="Arial" panose="020B0604020202020204" pitchFamily="34" charset="0"/>
                                </a:rPr>
                                <m:t>𝐴</m:t>
                              </m:r>
                            </m:e>
                            <m:sub>
                              <m:r>
                                <a:rPr kumimoji="1" lang="en-US" altLang="zh-CN" sz="1600" b="0" i="1" smtClean="0">
                                  <a:solidFill>
                                    <a:schemeClr val="bg1"/>
                                  </a:solidFill>
                                  <a:latin typeface="Cambria Math" panose="02040503050406030204" pitchFamily="18" charset="0"/>
                                  <a:cs typeface="Arial" panose="020B0604020202020204" pitchFamily="34" charset="0"/>
                                </a:rPr>
                                <m:t>𝑡</m:t>
                              </m:r>
                            </m:sub>
                          </m:sSub>
                        </m:e>
                      </m:d>
                      <m:r>
                        <a:rPr kumimoji="1" lang="en-US" altLang="zh-CN" sz="1600" b="0" i="1" smtClean="0">
                          <a:solidFill>
                            <a:schemeClr val="bg1"/>
                          </a:solidFill>
                          <a:latin typeface="Cambria Math" panose="02040503050406030204" pitchFamily="18" charset="0"/>
                          <a:cs typeface="Arial" panose="020B0604020202020204" pitchFamily="34" charset="0"/>
                        </a:rPr>
                        <m:t>+</m:t>
                      </m:r>
                      <m:r>
                        <a:rPr kumimoji="1" lang="en-US" altLang="zh-CN" sz="1600" b="0" i="1" smtClean="0">
                          <a:solidFill>
                            <a:schemeClr val="bg1"/>
                          </a:solidFill>
                          <a:latin typeface="Cambria Math" panose="02040503050406030204" pitchFamily="18" charset="0"/>
                          <a:cs typeface="Arial" panose="020B0604020202020204" pitchFamily="34" charset="0"/>
                        </a:rPr>
                        <m:t>𝛼</m:t>
                      </m:r>
                      <m:d>
                        <m:dPr>
                          <m:begChr m:val="["/>
                          <m:endChr m:val="]"/>
                          <m:ctrlPr>
                            <a:rPr kumimoji="1" lang="en-US" altLang="zh-CN" sz="1600" b="0" i="1" smtClean="0">
                              <a:solidFill>
                                <a:schemeClr val="bg1"/>
                              </a:solidFill>
                              <a:latin typeface="Cambria Math" panose="02040503050406030204" pitchFamily="18" charset="0"/>
                              <a:cs typeface="Arial" panose="020B0604020202020204" pitchFamily="34" charset="0"/>
                            </a:rPr>
                          </m:ctrlPr>
                        </m:dPr>
                        <m:e>
                          <m:sSub>
                            <m:sSubPr>
                              <m:ctrlPr>
                                <a:rPr kumimoji="1" lang="en-US" altLang="zh-CN" sz="1600" b="0" i="1" smtClean="0">
                                  <a:solidFill>
                                    <a:schemeClr val="bg1"/>
                                  </a:solidFill>
                                  <a:latin typeface="Cambria Math" panose="02040503050406030204" pitchFamily="18" charset="0"/>
                                  <a:cs typeface="Arial" panose="020B0604020202020204" pitchFamily="34" charset="0"/>
                                </a:rPr>
                              </m:ctrlPr>
                            </m:sSubPr>
                            <m:e>
                              <m:r>
                                <a:rPr kumimoji="1" lang="en-US" altLang="zh-CN" sz="1600" b="0" i="1" smtClean="0">
                                  <a:solidFill>
                                    <a:schemeClr val="bg1"/>
                                  </a:solidFill>
                                  <a:latin typeface="Cambria Math" panose="02040503050406030204" pitchFamily="18" charset="0"/>
                                  <a:cs typeface="Arial" panose="020B0604020202020204" pitchFamily="34" charset="0"/>
                                </a:rPr>
                                <m:t>𝑅</m:t>
                              </m:r>
                            </m:e>
                            <m:sub>
                              <m:r>
                                <a:rPr kumimoji="1" lang="en-US" altLang="zh-CN" sz="1600" b="0" i="1" smtClean="0">
                                  <a:solidFill>
                                    <a:schemeClr val="bg1"/>
                                  </a:solidFill>
                                  <a:latin typeface="Cambria Math" panose="02040503050406030204" pitchFamily="18" charset="0"/>
                                  <a:cs typeface="Arial" panose="020B0604020202020204" pitchFamily="34" charset="0"/>
                                </a:rPr>
                                <m:t>𝑡</m:t>
                              </m:r>
                              <m:r>
                                <a:rPr kumimoji="1" lang="en-US" altLang="zh-CN" sz="1600" b="0" i="1" smtClean="0">
                                  <a:solidFill>
                                    <a:schemeClr val="bg1"/>
                                  </a:solidFill>
                                  <a:latin typeface="Cambria Math" panose="02040503050406030204" pitchFamily="18" charset="0"/>
                                  <a:cs typeface="Arial" panose="020B0604020202020204" pitchFamily="34" charset="0"/>
                                </a:rPr>
                                <m:t>+1</m:t>
                              </m:r>
                            </m:sub>
                          </m:sSub>
                          <m:r>
                            <a:rPr kumimoji="1" lang="en-US" altLang="zh-CN" sz="1600" b="0" i="1" smtClean="0">
                              <a:solidFill>
                                <a:schemeClr val="bg1"/>
                              </a:solidFill>
                              <a:latin typeface="Cambria Math" panose="02040503050406030204" pitchFamily="18" charset="0"/>
                              <a:cs typeface="Arial" panose="020B0604020202020204" pitchFamily="34" charset="0"/>
                            </a:rPr>
                            <m:t>+</m:t>
                          </m:r>
                          <m:r>
                            <a:rPr kumimoji="1" lang="en-US" altLang="zh-CN" sz="1600" b="0" i="1" smtClean="0">
                              <a:solidFill>
                                <a:schemeClr val="bg1"/>
                              </a:solidFill>
                              <a:latin typeface="Cambria Math" panose="02040503050406030204" pitchFamily="18" charset="0"/>
                              <a:cs typeface="Arial" panose="020B0604020202020204" pitchFamily="34" charset="0"/>
                            </a:rPr>
                            <m:t>𝛾</m:t>
                          </m:r>
                          <m:r>
                            <a:rPr kumimoji="1" lang="en-US" altLang="zh-CN" sz="1600" b="0" i="1" smtClean="0">
                              <a:solidFill>
                                <a:schemeClr val="bg1"/>
                              </a:solidFill>
                              <a:latin typeface="Cambria Math" panose="02040503050406030204" pitchFamily="18" charset="0"/>
                              <a:cs typeface="Arial" panose="020B0604020202020204" pitchFamily="34" charset="0"/>
                            </a:rPr>
                            <m:t>𝑄</m:t>
                          </m:r>
                          <m:r>
                            <a:rPr kumimoji="1" lang="en-US" altLang="zh-CN" sz="1600" b="0" i="1" smtClean="0">
                              <a:solidFill>
                                <a:schemeClr val="bg1"/>
                              </a:solidFill>
                              <a:latin typeface="Cambria Math" panose="02040503050406030204" pitchFamily="18" charset="0"/>
                              <a:cs typeface="Arial" panose="020B0604020202020204" pitchFamily="34" charset="0"/>
                            </a:rPr>
                            <m:t>(</m:t>
                          </m:r>
                          <m:sSub>
                            <m:sSubPr>
                              <m:ctrlPr>
                                <a:rPr kumimoji="1" lang="en-US" altLang="zh-CN" sz="1600" b="0" i="1" smtClean="0">
                                  <a:solidFill>
                                    <a:schemeClr val="bg1"/>
                                  </a:solidFill>
                                  <a:latin typeface="Cambria Math" panose="02040503050406030204" pitchFamily="18" charset="0"/>
                                  <a:cs typeface="Arial" panose="020B0604020202020204" pitchFamily="34" charset="0"/>
                                </a:rPr>
                              </m:ctrlPr>
                            </m:sSubPr>
                            <m:e>
                              <m:r>
                                <a:rPr kumimoji="1" lang="en-US" altLang="zh-CN" sz="1600" b="0" i="1" smtClean="0">
                                  <a:solidFill>
                                    <a:schemeClr val="bg1"/>
                                  </a:solidFill>
                                  <a:latin typeface="Cambria Math" panose="02040503050406030204" pitchFamily="18" charset="0"/>
                                  <a:cs typeface="Arial" panose="020B0604020202020204" pitchFamily="34" charset="0"/>
                                </a:rPr>
                                <m:t>𝑆</m:t>
                              </m:r>
                            </m:e>
                            <m:sub>
                              <m:r>
                                <a:rPr kumimoji="1" lang="en-US" altLang="zh-CN" sz="1600" b="0" i="1" smtClean="0">
                                  <a:solidFill>
                                    <a:schemeClr val="bg1"/>
                                  </a:solidFill>
                                  <a:latin typeface="Cambria Math" panose="02040503050406030204" pitchFamily="18" charset="0"/>
                                  <a:cs typeface="Arial" panose="020B0604020202020204" pitchFamily="34" charset="0"/>
                                </a:rPr>
                                <m:t>𝑡</m:t>
                              </m:r>
                              <m:r>
                                <a:rPr kumimoji="1" lang="en-US" altLang="zh-CN" sz="1600" b="0" i="1" smtClean="0">
                                  <a:solidFill>
                                    <a:schemeClr val="bg1"/>
                                  </a:solidFill>
                                  <a:latin typeface="Cambria Math" panose="02040503050406030204" pitchFamily="18" charset="0"/>
                                  <a:cs typeface="Arial" panose="020B0604020202020204" pitchFamily="34" charset="0"/>
                                </a:rPr>
                                <m:t>+1</m:t>
                              </m:r>
                            </m:sub>
                          </m:sSub>
                          <m:r>
                            <a:rPr kumimoji="1" lang="en-US" altLang="zh-CN" sz="1600" b="0" i="1" smtClean="0">
                              <a:solidFill>
                                <a:schemeClr val="bg1"/>
                              </a:solidFill>
                              <a:latin typeface="Cambria Math" panose="02040503050406030204" pitchFamily="18" charset="0"/>
                              <a:cs typeface="Arial" panose="020B0604020202020204" pitchFamily="34" charset="0"/>
                            </a:rPr>
                            <m:t>,</m:t>
                          </m:r>
                          <m:sSub>
                            <m:sSubPr>
                              <m:ctrlPr>
                                <a:rPr kumimoji="1" lang="en-US" altLang="zh-CN" sz="1600" b="0" i="1" smtClean="0">
                                  <a:solidFill>
                                    <a:schemeClr val="bg1"/>
                                  </a:solidFill>
                                  <a:latin typeface="Cambria Math" panose="02040503050406030204" pitchFamily="18" charset="0"/>
                                  <a:cs typeface="Arial" panose="020B0604020202020204" pitchFamily="34" charset="0"/>
                                </a:rPr>
                              </m:ctrlPr>
                            </m:sSubPr>
                            <m:e>
                              <m:r>
                                <a:rPr kumimoji="1" lang="en-US" altLang="zh-CN" sz="1600" b="0" i="1" smtClean="0">
                                  <a:solidFill>
                                    <a:schemeClr val="bg1"/>
                                  </a:solidFill>
                                  <a:latin typeface="Cambria Math" panose="02040503050406030204" pitchFamily="18" charset="0"/>
                                  <a:cs typeface="Arial" panose="020B0604020202020204" pitchFamily="34" charset="0"/>
                                </a:rPr>
                                <m:t>𝐴</m:t>
                              </m:r>
                            </m:e>
                            <m:sub>
                              <m:r>
                                <a:rPr kumimoji="1" lang="en-US" altLang="zh-CN" sz="1600" b="0" i="1" smtClean="0">
                                  <a:solidFill>
                                    <a:schemeClr val="bg1"/>
                                  </a:solidFill>
                                  <a:latin typeface="Cambria Math" panose="02040503050406030204" pitchFamily="18" charset="0"/>
                                  <a:cs typeface="Arial" panose="020B0604020202020204" pitchFamily="34" charset="0"/>
                                </a:rPr>
                                <m:t>𝑡</m:t>
                              </m:r>
                              <m:r>
                                <a:rPr kumimoji="1" lang="en-US" altLang="zh-CN" sz="1600" b="0" i="1" smtClean="0">
                                  <a:solidFill>
                                    <a:schemeClr val="bg1"/>
                                  </a:solidFill>
                                  <a:latin typeface="Cambria Math" panose="02040503050406030204" pitchFamily="18" charset="0"/>
                                  <a:cs typeface="Arial" panose="020B0604020202020204" pitchFamily="34" charset="0"/>
                                </a:rPr>
                                <m:t>+1</m:t>
                              </m:r>
                            </m:sub>
                          </m:sSub>
                          <m:r>
                            <a:rPr kumimoji="1" lang="en-US" altLang="zh-CN" sz="1600" b="0" i="1" smtClean="0">
                              <a:solidFill>
                                <a:schemeClr val="bg1"/>
                              </a:solidFill>
                              <a:latin typeface="Cambria Math" panose="02040503050406030204" pitchFamily="18" charset="0"/>
                              <a:cs typeface="Arial" panose="020B0604020202020204" pitchFamily="34" charset="0"/>
                            </a:rPr>
                            <m:t>)−</m:t>
                          </m:r>
                          <m:r>
                            <a:rPr kumimoji="1" lang="en-US" altLang="zh-CN" sz="1600" i="1">
                              <a:solidFill>
                                <a:schemeClr val="bg1"/>
                              </a:solidFill>
                              <a:latin typeface="Cambria Math" panose="02040503050406030204" pitchFamily="18" charset="0"/>
                              <a:cs typeface="Arial" panose="020B0604020202020204" pitchFamily="34" charset="0"/>
                            </a:rPr>
                            <m:t>𝑄</m:t>
                          </m:r>
                          <m:d>
                            <m:dPr>
                              <m:ctrlPr>
                                <a:rPr kumimoji="1" lang="en-US" altLang="zh-CN" sz="1600" i="1">
                                  <a:solidFill>
                                    <a:schemeClr val="bg1"/>
                                  </a:solidFill>
                                  <a:latin typeface="Cambria Math" panose="02040503050406030204" pitchFamily="18" charset="0"/>
                                  <a:cs typeface="Arial" panose="020B0604020202020204" pitchFamily="34" charset="0"/>
                                </a:rPr>
                              </m:ctrlPr>
                            </m:dPr>
                            <m:e>
                              <m:sSub>
                                <m:sSubPr>
                                  <m:ctrlPr>
                                    <a:rPr kumimoji="1" lang="en-US" altLang="zh-CN" sz="1600" i="1">
                                      <a:solidFill>
                                        <a:schemeClr val="bg1"/>
                                      </a:solidFill>
                                      <a:latin typeface="Cambria Math" panose="02040503050406030204" pitchFamily="18" charset="0"/>
                                      <a:cs typeface="Arial" panose="020B0604020202020204" pitchFamily="34" charset="0"/>
                                    </a:rPr>
                                  </m:ctrlPr>
                                </m:sSubPr>
                                <m:e>
                                  <m:r>
                                    <a:rPr kumimoji="1" lang="en-US" altLang="zh-CN" sz="1600" i="1">
                                      <a:solidFill>
                                        <a:schemeClr val="bg1"/>
                                      </a:solidFill>
                                      <a:latin typeface="Cambria Math" panose="02040503050406030204" pitchFamily="18" charset="0"/>
                                      <a:cs typeface="Arial" panose="020B0604020202020204" pitchFamily="34" charset="0"/>
                                    </a:rPr>
                                    <m:t>𝑆</m:t>
                                  </m:r>
                                </m:e>
                                <m:sub>
                                  <m:r>
                                    <a:rPr kumimoji="1" lang="en-US" altLang="zh-CN" sz="1600" i="1">
                                      <a:solidFill>
                                        <a:schemeClr val="bg1"/>
                                      </a:solidFill>
                                      <a:latin typeface="Cambria Math" panose="02040503050406030204" pitchFamily="18" charset="0"/>
                                      <a:cs typeface="Arial" panose="020B0604020202020204" pitchFamily="34" charset="0"/>
                                    </a:rPr>
                                    <m:t>𝑡</m:t>
                                  </m:r>
                                </m:sub>
                              </m:sSub>
                              <m:r>
                                <a:rPr kumimoji="1" lang="en-US" altLang="zh-CN" sz="1600" i="1">
                                  <a:solidFill>
                                    <a:schemeClr val="bg1"/>
                                  </a:solidFill>
                                  <a:latin typeface="Cambria Math" panose="02040503050406030204" pitchFamily="18" charset="0"/>
                                  <a:cs typeface="Arial" panose="020B0604020202020204" pitchFamily="34" charset="0"/>
                                </a:rPr>
                                <m:t>,</m:t>
                              </m:r>
                              <m:sSub>
                                <m:sSubPr>
                                  <m:ctrlPr>
                                    <a:rPr kumimoji="1" lang="en-US" altLang="zh-CN" sz="1600" i="1">
                                      <a:solidFill>
                                        <a:schemeClr val="bg1"/>
                                      </a:solidFill>
                                      <a:latin typeface="Cambria Math" panose="02040503050406030204" pitchFamily="18" charset="0"/>
                                      <a:cs typeface="Arial" panose="020B0604020202020204" pitchFamily="34" charset="0"/>
                                    </a:rPr>
                                  </m:ctrlPr>
                                </m:sSubPr>
                                <m:e>
                                  <m:r>
                                    <a:rPr kumimoji="1" lang="en-US" altLang="zh-CN" sz="1600" i="1">
                                      <a:solidFill>
                                        <a:schemeClr val="bg1"/>
                                      </a:solidFill>
                                      <a:latin typeface="Cambria Math" panose="02040503050406030204" pitchFamily="18" charset="0"/>
                                      <a:cs typeface="Arial" panose="020B0604020202020204" pitchFamily="34" charset="0"/>
                                    </a:rPr>
                                    <m:t>𝐴</m:t>
                                  </m:r>
                                </m:e>
                                <m:sub>
                                  <m:r>
                                    <a:rPr kumimoji="1" lang="en-US" altLang="zh-CN" sz="1600" i="1">
                                      <a:solidFill>
                                        <a:schemeClr val="bg1"/>
                                      </a:solidFill>
                                      <a:latin typeface="Cambria Math" panose="02040503050406030204" pitchFamily="18" charset="0"/>
                                      <a:cs typeface="Arial" panose="020B0604020202020204" pitchFamily="34" charset="0"/>
                                    </a:rPr>
                                    <m:t>𝑡</m:t>
                                  </m:r>
                                </m:sub>
                              </m:sSub>
                            </m:e>
                          </m:d>
                        </m:e>
                      </m:d>
                    </m:oMath>
                  </m:oMathPara>
                </a14:m>
                <a:endParaRPr kumimoji="1" lang="zh-CN" altLang="en-US" sz="1600" dirty="0">
                  <a:solidFill>
                    <a:schemeClr val="bg1"/>
                  </a:solidFill>
                  <a:latin typeface="Arial" panose="020B0604020202020204" pitchFamily="34" charset="0"/>
                  <a:cs typeface="Arial" panose="020B0604020202020204" pitchFamily="34" charset="0"/>
                </a:endParaRPr>
              </a:p>
            </p:txBody>
          </p:sp>
        </mc:Choice>
        <mc:Fallback xmlns="">
          <p:sp>
            <p:nvSpPr>
              <p:cNvPr id="15" name="文本框 14">
                <a:extLst>
                  <a:ext uri="{FF2B5EF4-FFF2-40B4-BE49-F238E27FC236}">
                    <a16:creationId xmlns:a16="http://schemas.microsoft.com/office/drawing/2014/main" id="{8D03404D-1527-834A-A1DD-A65BCB6CDC77}"/>
                  </a:ext>
                </a:extLst>
              </p:cNvPr>
              <p:cNvSpPr txBox="1">
                <a:spLocks noRot="1" noChangeAspect="1" noMove="1" noResize="1" noEditPoints="1" noAdjustHandles="1" noChangeArrowheads="1" noChangeShapeType="1" noTextEdit="1"/>
              </p:cNvSpPr>
              <p:nvPr/>
            </p:nvSpPr>
            <p:spPr>
              <a:xfrm>
                <a:off x="407512" y="4817570"/>
                <a:ext cx="5486400" cy="338554"/>
              </a:xfrm>
              <a:prstGeom prst="rect">
                <a:avLst/>
              </a:prstGeom>
              <a:blipFill>
                <a:blip r:embed="rId6"/>
                <a:stretch>
                  <a:fillRect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5E707E5C-5267-014A-8C90-CA0B3C20B3D7}"/>
                  </a:ext>
                </a:extLst>
              </p:cNvPr>
              <p:cNvSpPr/>
              <p:nvPr/>
            </p:nvSpPr>
            <p:spPr>
              <a:xfrm>
                <a:off x="407512" y="5590176"/>
                <a:ext cx="3372751" cy="369332"/>
              </a:xfrm>
              <a:prstGeom prst="rect">
                <a:avLst/>
              </a:prstGeom>
            </p:spPr>
            <p:txBody>
              <a:bodyPr wrap="square">
                <a:spAutoFit/>
              </a:bodyPr>
              <a:lstStyle/>
              <a:p>
                <a:r>
                  <a:rPr lang="en-US" altLang="zh-CN" dirty="0">
                    <a:solidFill>
                      <a:schemeClr val="bg1"/>
                    </a:solidFill>
                    <a:latin typeface="Arial" panose="020B0604020202020204" pitchFamily="34" charset="0"/>
                    <a:cs typeface="Arial" panose="020B0604020202020204" pitchFamily="34" charset="0"/>
                  </a:rPr>
                  <a:t>we can also do n-step Sarsa</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 </m:t>
                    </m:r>
                  </m:oMath>
                </a14:m>
                <a:endParaRPr lang="en" altLang="zh-CN" dirty="0">
                  <a:solidFill>
                    <a:schemeClr val="bg1"/>
                  </a:solidFill>
                  <a:effectLst/>
                  <a:latin typeface="Arial" panose="020B0604020202020204" pitchFamily="34" charset="0"/>
                  <a:cs typeface="Arial" panose="020B0604020202020204" pitchFamily="34" charset="0"/>
                </a:endParaRPr>
              </a:p>
            </p:txBody>
          </p:sp>
        </mc:Choice>
        <mc:Fallback xmlns="">
          <p:sp>
            <p:nvSpPr>
              <p:cNvPr id="25" name="矩形 24">
                <a:extLst>
                  <a:ext uri="{FF2B5EF4-FFF2-40B4-BE49-F238E27FC236}">
                    <a16:creationId xmlns:a16="http://schemas.microsoft.com/office/drawing/2014/main" id="{5E707E5C-5267-014A-8C90-CA0B3C20B3D7}"/>
                  </a:ext>
                </a:extLst>
              </p:cNvPr>
              <p:cNvSpPr>
                <a:spLocks noRot="1" noChangeAspect="1" noMove="1" noResize="1" noEditPoints="1" noAdjustHandles="1" noChangeArrowheads="1" noChangeShapeType="1" noTextEdit="1"/>
              </p:cNvSpPr>
              <p:nvPr/>
            </p:nvSpPr>
            <p:spPr>
              <a:xfrm>
                <a:off x="407512" y="5590176"/>
                <a:ext cx="3372751" cy="369332"/>
              </a:xfrm>
              <a:prstGeom prst="rect">
                <a:avLst/>
              </a:prstGeom>
              <a:blipFill>
                <a:blip r:embed="rId7"/>
                <a:stretch>
                  <a:fillRect l="-1498" t="-3333" b="-26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94353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159529" y="486096"/>
            <a:ext cx="3873112"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On-policy vs. Off-policy</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596961"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019719"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17" name="组合 16">
            <a:extLst>
              <a:ext uri="{FF2B5EF4-FFF2-40B4-BE49-F238E27FC236}">
                <a16:creationId xmlns:a16="http://schemas.microsoft.com/office/drawing/2014/main" id="{D0BCBF37-8086-8042-BEE2-ADCCAA84329C}"/>
              </a:ext>
            </a:extLst>
          </p:cNvPr>
          <p:cNvGrpSpPr/>
          <p:nvPr/>
        </p:nvGrpSpPr>
        <p:grpSpPr>
          <a:xfrm>
            <a:off x="756012" y="1277171"/>
            <a:ext cx="4196988" cy="514237"/>
            <a:chOff x="493189" y="2817428"/>
            <a:chExt cx="4196988" cy="514237"/>
          </a:xfrm>
        </p:grpSpPr>
        <p:sp>
          <p:nvSpPr>
            <p:cNvPr id="18" name="平行四边形 17">
              <a:extLst>
                <a:ext uri="{FF2B5EF4-FFF2-40B4-BE49-F238E27FC236}">
                  <a16:creationId xmlns:a16="http://schemas.microsoft.com/office/drawing/2014/main" id="{B8F04F20-E27D-2740-B7F3-40C66CE419EA}"/>
                </a:ext>
              </a:extLst>
            </p:cNvPr>
            <p:cNvSpPr/>
            <p:nvPr/>
          </p:nvSpPr>
          <p:spPr>
            <a:xfrm>
              <a:off x="1033890" y="2897807"/>
              <a:ext cx="3656287" cy="375920"/>
            </a:xfrm>
            <a:prstGeom prst="parallelogram">
              <a:avLst/>
            </a:prstGeom>
            <a:gradFill flip="none" rotWithShape="1">
              <a:gsLst>
                <a:gs pos="31000">
                  <a:srgbClr val="00C2CC"/>
                </a:gs>
                <a:gs pos="100000">
                  <a:srgbClr val="00C2CC">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C4F83C36-4619-EF4E-A8D5-1B571A7EB372}"/>
                </a:ext>
              </a:extLst>
            </p:cNvPr>
            <p:cNvSpPr/>
            <p:nvPr/>
          </p:nvSpPr>
          <p:spPr>
            <a:xfrm>
              <a:off x="684565" y="2826687"/>
              <a:ext cx="504978" cy="504978"/>
            </a:xfrm>
            <a:prstGeom prst="ellipse">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07B722AF-B124-EA43-9F1B-CC02C02159A7}"/>
                </a:ext>
              </a:extLst>
            </p:cNvPr>
            <p:cNvSpPr/>
            <p:nvPr/>
          </p:nvSpPr>
          <p:spPr>
            <a:xfrm>
              <a:off x="1290637" y="2847428"/>
              <a:ext cx="2972819" cy="461665"/>
            </a:xfrm>
            <a:prstGeom prst="rect">
              <a:avLst/>
            </a:prstGeom>
          </p:spPr>
          <p:txBody>
            <a:bodyPr wrap="square">
              <a:spAutoFit/>
            </a:bodyPr>
            <a:lstStyle/>
            <a:p>
              <a:pPr defTabSz="474035"/>
              <a:r>
                <a:rPr lang="en-US" altLang="zh-CN" sz="2400" dirty="0">
                  <a:solidFill>
                    <a:schemeClr val="bg1"/>
                  </a:solidFill>
                  <a:latin typeface="Abadi" panose="020B0604020104020204" pitchFamily="34" charset="0"/>
                  <a:cs typeface="Calibri" charset="0"/>
                </a:rPr>
                <a:t>On-policy learning</a:t>
              </a:r>
            </a:p>
          </p:txBody>
        </p:sp>
        <p:sp>
          <p:nvSpPr>
            <p:cNvPr id="21" name="平行四边形 20">
              <a:extLst>
                <a:ext uri="{FF2B5EF4-FFF2-40B4-BE49-F238E27FC236}">
                  <a16:creationId xmlns:a16="http://schemas.microsoft.com/office/drawing/2014/main" id="{B78ABF1D-E034-794F-A2FB-3D09508A594C}"/>
                </a:ext>
              </a:extLst>
            </p:cNvPr>
            <p:cNvSpPr/>
            <p:nvPr/>
          </p:nvSpPr>
          <p:spPr>
            <a:xfrm>
              <a:off x="493190" y="2897807"/>
              <a:ext cx="849566" cy="375920"/>
            </a:xfrm>
            <a:prstGeom prst="parallelogram">
              <a:avLst>
                <a:gd name="adj" fmla="val 0"/>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直角三角形 21">
              <a:extLst>
                <a:ext uri="{FF2B5EF4-FFF2-40B4-BE49-F238E27FC236}">
                  <a16:creationId xmlns:a16="http://schemas.microsoft.com/office/drawing/2014/main" id="{46B2B95B-E6A4-BC4F-87D1-AD6C1700E496}"/>
                </a:ext>
              </a:extLst>
            </p:cNvPr>
            <p:cNvSpPr/>
            <p:nvPr/>
          </p:nvSpPr>
          <p:spPr>
            <a:xfrm flipH="1">
              <a:off x="493189" y="2817428"/>
              <a:ext cx="149542" cy="81788"/>
            </a:xfrm>
            <a:prstGeom prst="rtTriangle">
              <a:avLst/>
            </a:prstGeom>
            <a:solidFill>
              <a:srgbClr val="00C2C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图形 2">
              <a:extLst>
                <a:ext uri="{FF2B5EF4-FFF2-40B4-BE49-F238E27FC236}">
                  <a16:creationId xmlns:a16="http://schemas.microsoft.com/office/drawing/2014/main" id="{E5A0413E-77B5-C047-AA28-39414F863303}"/>
                </a:ext>
              </a:extLst>
            </p:cNvPr>
            <p:cNvGrpSpPr/>
            <p:nvPr/>
          </p:nvGrpSpPr>
          <p:grpSpPr>
            <a:xfrm>
              <a:off x="776328" y="2921696"/>
              <a:ext cx="321452" cy="314959"/>
              <a:chOff x="3754657" y="3796110"/>
              <a:chExt cx="685992" cy="672136"/>
            </a:xfrm>
            <a:solidFill>
              <a:schemeClr val="bg1"/>
            </a:solidFill>
          </p:grpSpPr>
          <p:sp>
            <p:nvSpPr>
              <p:cNvPr id="24" name="任意多边形: 形状 117">
                <a:extLst>
                  <a:ext uri="{FF2B5EF4-FFF2-40B4-BE49-F238E27FC236}">
                    <a16:creationId xmlns:a16="http://schemas.microsoft.com/office/drawing/2014/main" id="{B417DF24-330F-F448-A2C1-0335F7A9E719}"/>
                  </a:ext>
                </a:extLst>
              </p:cNvPr>
              <p:cNvSpPr/>
              <p:nvPr/>
            </p:nvSpPr>
            <p:spPr>
              <a:xfrm>
                <a:off x="3998109" y="3796110"/>
                <a:ext cx="442540" cy="428764"/>
              </a:xfrm>
              <a:custGeom>
                <a:avLst/>
                <a:gdLst>
                  <a:gd name="connsiteX0" fmla="*/ 119313 w 442540"/>
                  <a:gd name="connsiteY0" fmla="*/ 280966 h 428764"/>
                  <a:gd name="connsiteX1" fmla="*/ 79309 w 442540"/>
                  <a:gd name="connsiteY1" fmla="*/ 270147 h 428764"/>
                  <a:gd name="connsiteX2" fmla="*/ 0 w 442540"/>
                  <a:gd name="connsiteY2" fmla="*/ 349456 h 428764"/>
                  <a:gd name="connsiteX3" fmla="*/ 79309 w 442540"/>
                  <a:gd name="connsiteY3" fmla="*/ 428765 h 428764"/>
                  <a:gd name="connsiteX4" fmla="*/ 158617 w 442540"/>
                  <a:gd name="connsiteY4" fmla="*/ 349456 h 428764"/>
                  <a:gd name="connsiteX5" fmla="*/ 150523 w 442540"/>
                  <a:gd name="connsiteY5" fmla="*/ 314433 h 428764"/>
                  <a:gd name="connsiteX6" fmla="*/ 327041 w 442540"/>
                  <a:gd name="connsiteY6" fmla="*/ 137915 h 428764"/>
                  <a:gd name="connsiteX7" fmla="*/ 351246 w 442540"/>
                  <a:gd name="connsiteY7" fmla="*/ 158306 h 428764"/>
                  <a:gd name="connsiteX8" fmla="*/ 442541 w 442540"/>
                  <a:gd name="connsiteY8" fmla="*/ 72226 h 428764"/>
                  <a:gd name="connsiteX9" fmla="*/ 374595 w 442540"/>
                  <a:gd name="connsiteY9" fmla="*/ 64910 h 428764"/>
                  <a:gd name="connsiteX10" fmla="*/ 365801 w 442540"/>
                  <a:gd name="connsiteY10" fmla="*/ 0 h 428764"/>
                  <a:gd name="connsiteX11" fmla="*/ 274428 w 442540"/>
                  <a:gd name="connsiteY11" fmla="*/ 86080 h 428764"/>
                  <a:gd name="connsiteX12" fmla="*/ 294586 w 442540"/>
                  <a:gd name="connsiteY12" fmla="*/ 105537 h 428764"/>
                  <a:gd name="connsiteX13" fmla="*/ 119313 w 442540"/>
                  <a:gd name="connsiteY13" fmla="*/ 280966 h 4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540" h="428764">
                    <a:moveTo>
                      <a:pt x="119313" y="280966"/>
                    </a:moveTo>
                    <a:cubicBezTo>
                      <a:pt x="107561" y="274117"/>
                      <a:pt x="93941" y="270147"/>
                      <a:pt x="79309" y="270147"/>
                    </a:cubicBezTo>
                    <a:cubicBezTo>
                      <a:pt x="35490" y="270147"/>
                      <a:pt x="0" y="305638"/>
                      <a:pt x="0" y="349456"/>
                    </a:cubicBezTo>
                    <a:cubicBezTo>
                      <a:pt x="0" y="393274"/>
                      <a:pt x="35490" y="428765"/>
                      <a:pt x="79309" y="428765"/>
                    </a:cubicBezTo>
                    <a:cubicBezTo>
                      <a:pt x="123127" y="428765"/>
                      <a:pt x="158617" y="393274"/>
                      <a:pt x="158617" y="349456"/>
                    </a:cubicBezTo>
                    <a:cubicBezTo>
                      <a:pt x="158617" y="336925"/>
                      <a:pt x="155660" y="325018"/>
                      <a:pt x="150523" y="314433"/>
                    </a:cubicBezTo>
                    <a:lnTo>
                      <a:pt x="327041" y="137915"/>
                    </a:lnTo>
                    <a:lnTo>
                      <a:pt x="351246" y="158306"/>
                    </a:lnTo>
                    <a:lnTo>
                      <a:pt x="442541" y="72226"/>
                    </a:lnTo>
                    <a:lnTo>
                      <a:pt x="374595" y="64910"/>
                    </a:lnTo>
                    <a:lnTo>
                      <a:pt x="365801" y="0"/>
                    </a:lnTo>
                    <a:lnTo>
                      <a:pt x="274428" y="86080"/>
                    </a:lnTo>
                    <a:lnTo>
                      <a:pt x="294586" y="105537"/>
                    </a:lnTo>
                    <a:lnTo>
                      <a:pt x="119313" y="280966"/>
                    </a:lnTo>
                    <a:close/>
                  </a:path>
                </a:pathLst>
              </a:custGeom>
              <a:grpFill/>
              <a:ln w="972" cap="flat">
                <a:noFill/>
                <a:prstDash val="solid"/>
                <a:miter/>
              </a:ln>
            </p:spPr>
            <p:txBody>
              <a:bodyPr rtlCol="0" anchor="ctr"/>
              <a:lstStyle/>
              <a:p>
                <a:endParaRPr lang="zh-CN" altLang="en-US"/>
              </a:p>
            </p:txBody>
          </p:sp>
          <p:sp>
            <p:nvSpPr>
              <p:cNvPr id="26" name="任意多边形: 形状 118">
                <a:extLst>
                  <a:ext uri="{FF2B5EF4-FFF2-40B4-BE49-F238E27FC236}">
                    <a16:creationId xmlns:a16="http://schemas.microsoft.com/office/drawing/2014/main" id="{6FD41C46-FD5A-B048-A035-6C2733567229}"/>
                  </a:ext>
                </a:extLst>
              </p:cNvPr>
              <p:cNvSpPr/>
              <p:nvPr/>
            </p:nvSpPr>
            <p:spPr>
              <a:xfrm>
                <a:off x="3754657" y="3822882"/>
                <a:ext cx="645443" cy="645364"/>
              </a:xfrm>
              <a:custGeom>
                <a:avLst/>
                <a:gdLst>
                  <a:gd name="connsiteX0" fmla="*/ 547845 w 645443"/>
                  <a:gd name="connsiteY0" fmla="*/ 161730 h 645365"/>
                  <a:gd name="connsiteX1" fmla="*/ 599680 w 645443"/>
                  <a:gd name="connsiteY1" fmla="*/ 322760 h 645365"/>
                  <a:gd name="connsiteX2" fmla="*/ 322761 w 645443"/>
                  <a:gd name="connsiteY2" fmla="*/ 599679 h 645365"/>
                  <a:gd name="connsiteX3" fmla="*/ 45764 w 645443"/>
                  <a:gd name="connsiteY3" fmla="*/ 322760 h 645365"/>
                  <a:gd name="connsiteX4" fmla="*/ 322761 w 645443"/>
                  <a:gd name="connsiteY4" fmla="*/ 45764 h 645365"/>
                  <a:gd name="connsiteX5" fmla="*/ 483012 w 645443"/>
                  <a:gd name="connsiteY5" fmla="*/ 97054 h 645365"/>
                  <a:gd name="connsiteX6" fmla="*/ 515779 w 645443"/>
                  <a:gd name="connsiteY6" fmla="*/ 64287 h 645365"/>
                  <a:gd name="connsiteX7" fmla="*/ 322761 w 645443"/>
                  <a:gd name="connsiteY7" fmla="*/ 0 h 645365"/>
                  <a:gd name="connsiteX8" fmla="*/ 0 w 645443"/>
                  <a:gd name="connsiteY8" fmla="*/ 322683 h 645365"/>
                  <a:gd name="connsiteX9" fmla="*/ 322761 w 645443"/>
                  <a:gd name="connsiteY9" fmla="*/ 645365 h 645365"/>
                  <a:gd name="connsiteX10" fmla="*/ 645443 w 645443"/>
                  <a:gd name="connsiteY10" fmla="*/ 322683 h 645365"/>
                  <a:gd name="connsiteX11" fmla="*/ 580611 w 645443"/>
                  <a:gd name="connsiteY11" fmla="*/ 128886 h 645365"/>
                  <a:gd name="connsiteX12" fmla="*/ 547845 w 645443"/>
                  <a:gd name="connsiteY12" fmla="*/ 161730 h 6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443" h="645365">
                    <a:moveTo>
                      <a:pt x="547845" y="161730"/>
                    </a:moveTo>
                    <a:cubicBezTo>
                      <a:pt x="580456" y="207105"/>
                      <a:pt x="599680" y="262754"/>
                      <a:pt x="599680" y="322760"/>
                    </a:cubicBezTo>
                    <a:cubicBezTo>
                      <a:pt x="599680" y="475463"/>
                      <a:pt x="475463" y="599679"/>
                      <a:pt x="322761" y="599679"/>
                    </a:cubicBezTo>
                    <a:cubicBezTo>
                      <a:pt x="170058" y="599679"/>
                      <a:pt x="45764" y="475463"/>
                      <a:pt x="45764" y="322760"/>
                    </a:cubicBezTo>
                    <a:cubicBezTo>
                      <a:pt x="45764" y="170058"/>
                      <a:pt x="170058" y="45764"/>
                      <a:pt x="322761" y="45764"/>
                    </a:cubicBezTo>
                    <a:cubicBezTo>
                      <a:pt x="382456" y="45764"/>
                      <a:pt x="437715" y="64832"/>
                      <a:pt x="483012" y="97054"/>
                    </a:cubicBezTo>
                    <a:lnTo>
                      <a:pt x="515779" y="64287"/>
                    </a:lnTo>
                    <a:cubicBezTo>
                      <a:pt x="461920" y="23972"/>
                      <a:pt x="395065" y="0"/>
                      <a:pt x="322761" y="0"/>
                    </a:cubicBezTo>
                    <a:cubicBezTo>
                      <a:pt x="144841" y="0"/>
                      <a:pt x="0" y="144764"/>
                      <a:pt x="0" y="322683"/>
                    </a:cubicBezTo>
                    <a:cubicBezTo>
                      <a:pt x="0" y="500602"/>
                      <a:pt x="144764" y="645365"/>
                      <a:pt x="322761" y="645365"/>
                    </a:cubicBezTo>
                    <a:cubicBezTo>
                      <a:pt x="500758" y="645365"/>
                      <a:pt x="645443" y="500602"/>
                      <a:pt x="645443" y="322683"/>
                    </a:cubicBezTo>
                    <a:cubicBezTo>
                      <a:pt x="645443" y="249990"/>
                      <a:pt x="621316" y="182900"/>
                      <a:pt x="580611" y="128886"/>
                    </a:cubicBezTo>
                    <a:lnTo>
                      <a:pt x="547845" y="161730"/>
                    </a:lnTo>
                    <a:close/>
                  </a:path>
                </a:pathLst>
              </a:custGeom>
              <a:grpFill/>
              <a:ln w="972" cap="flat">
                <a:noFill/>
                <a:prstDash val="solid"/>
                <a:miter/>
              </a:ln>
            </p:spPr>
            <p:txBody>
              <a:bodyPr rtlCol="0" anchor="ctr"/>
              <a:lstStyle/>
              <a:p>
                <a:endParaRPr lang="zh-CN" altLang="en-US" dirty="0"/>
              </a:p>
            </p:txBody>
          </p:sp>
          <p:sp>
            <p:nvSpPr>
              <p:cNvPr id="27" name="任意多边形: 形状 119">
                <a:extLst>
                  <a:ext uri="{FF2B5EF4-FFF2-40B4-BE49-F238E27FC236}">
                    <a16:creationId xmlns:a16="http://schemas.microsoft.com/office/drawing/2014/main" id="{08A105B1-255D-954F-86B5-196943F1E0F2}"/>
                  </a:ext>
                </a:extLst>
              </p:cNvPr>
              <p:cNvSpPr/>
              <p:nvPr/>
            </p:nvSpPr>
            <p:spPr>
              <a:xfrm>
                <a:off x="3874592" y="3942820"/>
                <a:ext cx="405649" cy="405649"/>
              </a:xfrm>
              <a:custGeom>
                <a:avLst/>
                <a:gdLst>
                  <a:gd name="connsiteX0" fmla="*/ 202825 w 405649"/>
                  <a:gd name="connsiteY0" fmla="*/ 45764 h 405649"/>
                  <a:gd name="connsiteX1" fmla="*/ 276141 w 405649"/>
                  <a:gd name="connsiteY1" fmla="*/ 64054 h 405649"/>
                  <a:gd name="connsiteX2" fmla="*/ 309685 w 405649"/>
                  <a:gd name="connsiteY2" fmla="*/ 30509 h 405649"/>
                  <a:gd name="connsiteX3" fmla="*/ 202825 w 405649"/>
                  <a:gd name="connsiteY3" fmla="*/ 0 h 405649"/>
                  <a:gd name="connsiteX4" fmla="*/ 0 w 405649"/>
                  <a:gd name="connsiteY4" fmla="*/ 202825 h 405649"/>
                  <a:gd name="connsiteX5" fmla="*/ 202825 w 405649"/>
                  <a:gd name="connsiteY5" fmla="*/ 405649 h 405649"/>
                  <a:gd name="connsiteX6" fmla="*/ 405650 w 405649"/>
                  <a:gd name="connsiteY6" fmla="*/ 202825 h 405649"/>
                  <a:gd name="connsiteX7" fmla="*/ 374595 w 405649"/>
                  <a:gd name="connsiteY7" fmla="*/ 95186 h 405649"/>
                  <a:gd name="connsiteX8" fmla="*/ 341129 w 405649"/>
                  <a:gd name="connsiteY8" fmla="*/ 128653 h 405649"/>
                  <a:gd name="connsiteX9" fmla="*/ 359808 w 405649"/>
                  <a:gd name="connsiteY9" fmla="*/ 202825 h 405649"/>
                  <a:gd name="connsiteX10" fmla="*/ 202825 w 405649"/>
                  <a:gd name="connsiteY10" fmla="*/ 359807 h 405649"/>
                  <a:gd name="connsiteX11" fmla="*/ 45842 w 405649"/>
                  <a:gd name="connsiteY11" fmla="*/ 202825 h 405649"/>
                  <a:gd name="connsiteX12" fmla="*/ 202825 w 405649"/>
                  <a:gd name="connsiteY12" fmla="*/ 45764 h 405649"/>
                  <a:gd name="connsiteX13" fmla="*/ 202825 w 405649"/>
                  <a:gd name="connsiteY13" fmla="*/ 45764 h 4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649" h="405649">
                    <a:moveTo>
                      <a:pt x="202825" y="45764"/>
                    </a:moveTo>
                    <a:cubicBezTo>
                      <a:pt x="229287" y="45764"/>
                      <a:pt x="254270" y="52379"/>
                      <a:pt x="276141" y="64054"/>
                    </a:cubicBezTo>
                    <a:lnTo>
                      <a:pt x="309685" y="30509"/>
                    </a:lnTo>
                    <a:cubicBezTo>
                      <a:pt x="278631" y="11208"/>
                      <a:pt x="242051" y="0"/>
                      <a:pt x="202825" y="0"/>
                    </a:cubicBezTo>
                    <a:cubicBezTo>
                      <a:pt x="90983" y="0"/>
                      <a:pt x="0" y="90983"/>
                      <a:pt x="0" y="202825"/>
                    </a:cubicBezTo>
                    <a:cubicBezTo>
                      <a:pt x="0" y="314666"/>
                      <a:pt x="90983" y="405649"/>
                      <a:pt x="202825" y="405649"/>
                    </a:cubicBezTo>
                    <a:cubicBezTo>
                      <a:pt x="314666" y="405649"/>
                      <a:pt x="405650" y="314666"/>
                      <a:pt x="405650" y="202825"/>
                    </a:cubicBezTo>
                    <a:cubicBezTo>
                      <a:pt x="405650" y="163287"/>
                      <a:pt x="394209" y="126396"/>
                      <a:pt x="374595" y="95186"/>
                    </a:cubicBezTo>
                    <a:lnTo>
                      <a:pt x="341129" y="128653"/>
                    </a:lnTo>
                    <a:cubicBezTo>
                      <a:pt x="353037" y="150756"/>
                      <a:pt x="359808" y="176051"/>
                      <a:pt x="359808" y="202825"/>
                    </a:cubicBezTo>
                    <a:cubicBezTo>
                      <a:pt x="359808" y="289371"/>
                      <a:pt x="289372" y="359807"/>
                      <a:pt x="202825" y="359807"/>
                    </a:cubicBezTo>
                    <a:cubicBezTo>
                      <a:pt x="116278" y="359807"/>
                      <a:pt x="45842" y="289371"/>
                      <a:pt x="45842" y="202825"/>
                    </a:cubicBezTo>
                    <a:cubicBezTo>
                      <a:pt x="45764" y="116190"/>
                      <a:pt x="116200" y="45764"/>
                      <a:pt x="202825" y="45764"/>
                    </a:cubicBezTo>
                    <a:lnTo>
                      <a:pt x="202825" y="45764"/>
                    </a:lnTo>
                    <a:close/>
                  </a:path>
                </a:pathLst>
              </a:custGeom>
              <a:grpFill/>
              <a:ln w="972" cap="flat">
                <a:noFill/>
                <a:prstDash val="solid"/>
                <a:miter/>
              </a:ln>
            </p:spPr>
            <p:txBody>
              <a:bodyPr rtlCol="0" anchor="ctr"/>
              <a:lstStyle/>
              <a:p>
                <a:endParaRPr lang="zh-CN" altLang="en-US"/>
              </a:p>
            </p:txBody>
          </p:sp>
        </p:gr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A3036AF-1A90-A24E-B674-A26FEB799BAF}"/>
                  </a:ext>
                </a:extLst>
              </p:cNvPr>
              <p:cNvSpPr/>
              <p:nvPr/>
            </p:nvSpPr>
            <p:spPr>
              <a:xfrm>
                <a:off x="1256917" y="1871787"/>
                <a:ext cx="6096000" cy="646331"/>
              </a:xfrm>
              <a:prstGeom prst="rect">
                <a:avLst/>
              </a:prstGeom>
            </p:spPr>
            <p:txBody>
              <a:bodyPr>
                <a:spAutoFit/>
              </a:bodyPr>
              <a:lstStyle/>
              <a:p>
                <a:r>
                  <a:rPr lang="en" altLang="zh-CN" dirty="0">
                    <a:solidFill>
                      <a:schemeClr val="bg1"/>
                    </a:solidFill>
                    <a:latin typeface="Arial" panose="020B0604020202020204" pitchFamily="34" charset="0"/>
                    <a:cs typeface="Arial" panose="020B0604020202020204" pitchFamily="34" charset="0"/>
                  </a:rPr>
                  <a:t>Learn about policy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𝜋</m:t>
                    </m:r>
                  </m:oMath>
                </a14:m>
                <a:r>
                  <a:rPr lang="en" altLang="zh-CN" dirty="0">
                    <a:solidFill>
                      <a:schemeClr val="bg1"/>
                    </a:solidFill>
                    <a:latin typeface="Arial" panose="020B0604020202020204" pitchFamily="34" charset="0"/>
                    <a:cs typeface="Arial" panose="020B0604020202020204" pitchFamily="34" charset="0"/>
                  </a:rPr>
                  <a:t> from the experience collected from </a:t>
                </a:r>
                <a14:m>
                  <m:oMath xmlns:m="http://schemas.openxmlformats.org/officeDocument/2006/math">
                    <m:r>
                      <a:rPr lang="en-US" altLang="zh-CN" i="1">
                        <a:solidFill>
                          <a:schemeClr val="bg1"/>
                        </a:solidFill>
                        <a:latin typeface="Cambria Math" panose="02040503050406030204" pitchFamily="18" charset="0"/>
                        <a:cs typeface="Arial" panose="020B0604020202020204" pitchFamily="34" charset="0"/>
                      </a:rPr>
                      <m:t>𝜋</m:t>
                    </m:r>
                  </m:oMath>
                </a14:m>
                <a:endParaRPr lang="en" altLang="zh-CN" dirty="0">
                  <a:solidFill>
                    <a:schemeClr val="bg1"/>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Sarsa is on-policy learning</a:t>
                </a:r>
                <a:endParaRPr lang="en" altLang="zh-CN" dirty="0">
                  <a:solidFill>
                    <a:schemeClr val="bg1"/>
                  </a:solidFill>
                  <a:effectLst/>
                  <a:latin typeface="Arial" panose="020B0604020202020204" pitchFamily="34" charset="0"/>
                  <a:cs typeface="Arial" panose="020B0604020202020204" pitchFamily="34" charset="0"/>
                </a:endParaRPr>
              </a:p>
            </p:txBody>
          </p:sp>
        </mc:Choice>
        <mc:Fallback xmlns="">
          <p:sp>
            <p:nvSpPr>
              <p:cNvPr id="3" name="矩形 2">
                <a:extLst>
                  <a:ext uri="{FF2B5EF4-FFF2-40B4-BE49-F238E27FC236}">
                    <a16:creationId xmlns:a16="http://schemas.microsoft.com/office/drawing/2014/main" id="{BA3036AF-1A90-A24E-B674-A26FEB799BAF}"/>
                  </a:ext>
                </a:extLst>
              </p:cNvPr>
              <p:cNvSpPr>
                <a:spLocks noRot="1" noChangeAspect="1" noMove="1" noResize="1" noEditPoints="1" noAdjustHandles="1" noChangeArrowheads="1" noChangeShapeType="1" noTextEdit="1"/>
              </p:cNvSpPr>
              <p:nvPr/>
            </p:nvSpPr>
            <p:spPr>
              <a:xfrm>
                <a:off x="1256917" y="1871787"/>
                <a:ext cx="6096000" cy="646331"/>
              </a:xfrm>
              <a:prstGeom prst="rect">
                <a:avLst/>
              </a:prstGeom>
              <a:blipFill>
                <a:blip r:embed="rId3"/>
                <a:stretch>
                  <a:fillRect l="-624" t="-1923" b="-13462"/>
                </a:stretch>
              </a:blipFill>
            </p:spPr>
            <p:txBody>
              <a:bodyPr/>
              <a:lstStyle/>
              <a:p>
                <a:r>
                  <a:rPr lang="zh-CN" altLang="en-US">
                    <a:noFill/>
                  </a:rPr>
                  <a:t> </a:t>
                </a:r>
              </a:p>
            </p:txBody>
          </p:sp>
        </mc:Fallback>
      </mc:AlternateContent>
      <p:grpSp>
        <p:nvGrpSpPr>
          <p:cNvPr id="28" name="组合 27">
            <a:extLst>
              <a:ext uri="{FF2B5EF4-FFF2-40B4-BE49-F238E27FC236}">
                <a16:creationId xmlns:a16="http://schemas.microsoft.com/office/drawing/2014/main" id="{3F888CCA-C686-CF4F-9D06-291B191A493C}"/>
              </a:ext>
            </a:extLst>
          </p:cNvPr>
          <p:cNvGrpSpPr/>
          <p:nvPr/>
        </p:nvGrpSpPr>
        <p:grpSpPr>
          <a:xfrm>
            <a:off x="756012" y="2768515"/>
            <a:ext cx="4196988" cy="514237"/>
            <a:chOff x="493189" y="2817428"/>
            <a:chExt cx="4196988" cy="514237"/>
          </a:xfrm>
        </p:grpSpPr>
        <p:sp>
          <p:nvSpPr>
            <p:cNvPr id="29" name="平行四边形 28">
              <a:extLst>
                <a:ext uri="{FF2B5EF4-FFF2-40B4-BE49-F238E27FC236}">
                  <a16:creationId xmlns:a16="http://schemas.microsoft.com/office/drawing/2014/main" id="{33672A4A-1BE8-EE44-A0D7-289CBD681160}"/>
                </a:ext>
              </a:extLst>
            </p:cNvPr>
            <p:cNvSpPr/>
            <p:nvPr/>
          </p:nvSpPr>
          <p:spPr>
            <a:xfrm>
              <a:off x="1033890" y="2897807"/>
              <a:ext cx="3656287" cy="375920"/>
            </a:xfrm>
            <a:prstGeom prst="parallelogram">
              <a:avLst/>
            </a:prstGeom>
            <a:gradFill flip="none" rotWithShape="1">
              <a:gsLst>
                <a:gs pos="31000">
                  <a:srgbClr val="00C2CC"/>
                </a:gs>
                <a:gs pos="100000">
                  <a:srgbClr val="00C2CC">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F6BDB44-1084-124C-B594-37AEE7CA9AB8}"/>
                </a:ext>
              </a:extLst>
            </p:cNvPr>
            <p:cNvSpPr/>
            <p:nvPr/>
          </p:nvSpPr>
          <p:spPr>
            <a:xfrm>
              <a:off x="684565" y="2826687"/>
              <a:ext cx="504978" cy="504978"/>
            </a:xfrm>
            <a:prstGeom prst="ellipse">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3AF63A82-090A-4748-8A10-5111B5AC511E}"/>
                </a:ext>
              </a:extLst>
            </p:cNvPr>
            <p:cNvSpPr/>
            <p:nvPr/>
          </p:nvSpPr>
          <p:spPr>
            <a:xfrm>
              <a:off x="1290637" y="2847428"/>
              <a:ext cx="2972819" cy="461665"/>
            </a:xfrm>
            <a:prstGeom prst="rect">
              <a:avLst/>
            </a:prstGeom>
          </p:spPr>
          <p:txBody>
            <a:bodyPr wrap="square">
              <a:spAutoFit/>
            </a:bodyPr>
            <a:lstStyle/>
            <a:p>
              <a:pPr defTabSz="474035"/>
              <a:r>
                <a:rPr lang="en-US" altLang="zh-CN" sz="2400" dirty="0">
                  <a:solidFill>
                    <a:schemeClr val="bg1"/>
                  </a:solidFill>
                  <a:latin typeface="Abadi" panose="020B0604020104020204" pitchFamily="34" charset="0"/>
                  <a:cs typeface="Calibri" charset="0"/>
                </a:rPr>
                <a:t>Off-policy learning</a:t>
              </a:r>
            </a:p>
          </p:txBody>
        </p:sp>
        <p:sp>
          <p:nvSpPr>
            <p:cNvPr id="32" name="平行四边形 31">
              <a:extLst>
                <a:ext uri="{FF2B5EF4-FFF2-40B4-BE49-F238E27FC236}">
                  <a16:creationId xmlns:a16="http://schemas.microsoft.com/office/drawing/2014/main" id="{91EA375E-418C-504F-88D4-991CF5A82A15}"/>
                </a:ext>
              </a:extLst>
            </p:cNvPr>
            <p:cNvSpPr/>
            <p:nvPr/>
          </p:nvSpPr>
          <p:spPr>
            <a:xfrm>
              <a:off x="493190" y="2897807"/>
              <a:ext cx="849566" cy="375920"/>
            </a:xfrm>
            <a:prstGeom prst="parallelogram">
              <a:avLst>
                <a:gd name="adj" fmla="val 0"/>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直角三角形 32">
              <a:extLst>
                <a:ext uri="{FF2B5EF4-FFF2-40B4-BE49-F238E27FC236}">
                  <a16:creationId xmlns:a16="http://schemas.microsoft.com/office/drawing/2014/main" id="{5FCCDBC8-51C0-044A-8F69-782E1C9105FE}"/>
                </a:ext>
              </a:extLst>
            </p:cNvPr>
            <p:cNvSpPr/>
            <p:nvPr/>
          </p:nvSpPr>
          <p:spPr>
            <a:xfrm flipH="1">
              <a:off x="493189" y="2817428"/>
              <a:ext cx="149542" cy="81788"/>
            </a:xfrm>
            <a:prstGeom prst="rtTriangle">
              <a:avLst/>
            </a:prstGeom>
            <a:solidFill>
              <a:srgbClr val="00C2C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图形 2">
              <a:extLst>
                <a:ext uri="{FF2B5EF4-FFF2-40B4-BE49-F238E27FC236}">
                  <a16:creationId xmlns:a16="http://schemas.microsoft.com/office/drawing/2014/main" id="{94AB7B03-2C55-7B4F-A3DE-CB8D0BBF8D4C}"/>
                </a:ext>
              </a:extLst>
            </p:cNvPr>
            <p:cNvGrpSpPr/>
            <p:nvPr/>
          </p:nvGrpSpPr>
          <p:grpSpPr>
            <a:xfrm>
              <a:off x="776328" y="2921696"/>
              <a:ext cx="321452" cy="314959"/>
              <a:chOff x="3754657" y="3796110"/>
              <a:chExt cx="685992" cy="672136"/>
            </a:xfrm>
            <a:solidFill>
              <a:schemeClr val="bg1"/>
            </a:solidFill>
          </p:grpSpPr>
          <p:sp>
            <p:nvSpPr>
              <p:cNvPr id="35" name="任意多边形: 形状 117">
                <a:extLst>
                  <a:ext uri="{FF2B5EF4-FFF2-40B4-BE49-F238E27FC236}">
                    <a16:creationId xmlns:a16="http://schemas.microsoft.com/office/drawing/2014/main" id="{4752E3A0-257B-584F-B33C-7477938FCD49}"/>
                  </a:ext>
                </a:extLst>
              </p:cNvPr>
              <p:cNvSpPr/>
              <p:nvPr/>
            </p:nvSpPr>
            <p:spPr>
              <a:xfrm>
                <a:off x="3998109" y="3796110"/>
                <a:ext cx="442540" cy="428764"/>
              </a:xfrm>
              <a:custGeom>
                <a:avLst/>
                <a:gdLst>
                  <a:gd name="connsiteX0" fmla="*/ 119313 w 442540"/>
                  <a:gd name="connsiteY0" fmla="*/ 280966 h 428764"/>
                  <a:gd name="connsiteX1" fmla="*/ 79309 w 442540"/>
                  <a:gd name="connsiteY1" fmla="*/ 270147 h 428764"/>
                  <a:gd name="connsiteX2" fmla="*/ 0 w 442540"/>
                  <a:gd name="connsiteY2" fmla="*/ 349456 h 428764"/>
                  <a:gd name="connsiteX3" fmla="*/ 79309 w 442540"/>
                  <a:gd name="connsiteY3" fmla="*/ 428765 h 428764"/>
                  <a:gd name="connsiteX4" fmla="*/ 158617 w 442540"/>
                  <a:gd name="connsiteY4" fmla="*/ 349456 h 428764"/>
                  <a:gd name="connsiteX5" fmla="*/ 150523 w 442540"/>
                  <a:gd name="connsiteY5" fmla="*/ 314433 h 428764"/>
                  <a:gd name="connsiteX6" fmla="*/ 327041 w 442540"/>
                  <a:gd name="connsiteY6" fmla="*/ 137915 h 428764"/>
                  <a:gd name="connsiteX7" fmla="*/ 351246 w 442540"/>
                  <a:gd name="connsiteY7" fmla="*/ 158306 h 428764"/>
                  <a:gd name="connsiteX8" fmla="*/ 442541 w 442540"/>
                  <a:gd name="connsiteY8" fmla="*/ 72226 h 428764"/>
                  <a:gd name="connsiteX9" fmla="*/ 374595 w 442540"/>
                  <a:gd name="connsiteY9" fmla="*/ 64910 h 428764"/>
                  <a:gd name="connsiteX10" fmla="*/ 365801 w 442540"/>
                  <a:gd name="connsiteY10" fmla="*/ 0 h 428764"/>
                  <a:gd name="connsiteX11" fmla="*/ 274428 w 442540"/>
                  <a:gd name="connsiteY11" fmla="*/ 86080 h 428764"/>
                  <a:gd name="connsiteX12" fmla="*/ 294586 w 442540"/>
                  <a:gd name="connsiteY12" fmla="*/ 105537 h 428764"/>
                  <a:gd name="connsiteX13" fmla="*/ 119313 w 442540"/>
                  <a:gd name="connsiteY13" fmla="*/ 280966 h 4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540" h="428764">
                    <a:moveTo>
                      <a:pt x="119313" y="280966"/>
                    </a:moveTo>
                    <a:cubicBezTo>
                      <a:pt x="107561" y="274117"/>
                      <a:pt x="93941" y="270147"/>
                      <a:pt x="79309" y="270147"/>
                    </a:cubicBezTo>
                    <a:cubicBezTo>
                      <a:pt x="35490" y="270147"/>
                      <a:pt x="0" y="305638"/>
                      <a:pt x="0" y="349456"/>
                    </a:cubicBezTo>
                    <a:cubicBezTo>
                      <a:pt x="0" y="393274"/>
                      <a:pt x="35490" y="428765"/>
                      <a:pt x="79309" y="428765"/>
                    </a:cubicBezTo>
                    <a:cubicBezTo>
                      <a:pt x="123127" y="428765"/>
                      <a:pt x="158617" y="393274"/>
                      <a:pt x="158617" y="349456"/>
                    </a:cubicBezTo>
                    <a:cubicBezTo>
                      <a:pt x="158617" y="336925"/>
                      <a:pt x="155660" y="325018"/>
                      <a:pt x="150523" y="314433"/>
                    </a:cubicBezTo>
                    <a:lnTo>
                      <a:pt x="327041" y="137915"/>
                    </a:lnTo>
                    <a:lnTo>
                      <a:pt x="351246" y="158306"/>
                    </a:lnTo>
                    <a:lnTo>
                      <a:pt x="442541" y="72226"/>
                    </a:lnTo>
                    <a:lnTo>
                      <a:pt x="374595" y="64910"/>
                    </a:lnTo>
                    <a:lnTo>
                      <a:pt x="365801" y="0"/>
                    </a:lnTo>
                    <a:lnTo>
                      <a:pt x="274428" y="86080"/>
                    </a:lnTo>
                    <a:lnTo>
                      <a:pt x="294586" y="105537"/>
                    </a:lnTo>
                    <a:lnTo>
                      <a:pt x="119313" y="280966"/>
                    </a:lnTo>
                    <a:close/>
                  </a:path>
                </a:pathLst>
              </a:custGeom>
              <a:grpFill/>
              <a:ln w="972" cap="flat">
                <a:noFill/>
                <a:prstDash val="solid"/>
                <a:miter/>
              </a:ln>
            </p:spPr>
            <p:txBody>
              <a:bodyPr rtlCol="0" anchor="ctr"/>
              <a:lstStyle/>
              <a:p>
                <a:endParaRPr lang="zh-CN" altLang="en-US"/>
              </a:p>
            </p:txBody>
          </p:sp>
          <p:sp>
            <p:nvSpPr>
              <p:cNvPr id="36" name="任意多边形: 形状 118">
                <a:extLst>
                  <a:ext uri="{FF2B5EF4-FFF2-40B4-BE49-F238E27FC236}">
                    <a16:creationId xmlns:a16="http://schemas.microsoft.com/office/drawing/2014/main" id="{1C507391-C21E-6044-A188-59771E4939C8}"/>
                  </a:ext>
                </a:extLst>
              </p:cNvPr>
              <p:cNvSpPr/>
              <p:nvPr/>
            </p:nvSpPr>
            <p:spPr>
              <a:xfrm>
                <a:off x="3754657" y="3822882"/>
                <a:ext cx="645443" cy="645364"/>
              </a:xfrm>
              <a:custGeom>
                <a:avLst/>
                <a:gdLst>
                  <a:gd name="connsiteX0" fmla="*/ 547845 w 645443"/>
                  <a:gd name="connsiteY0" fmla="*/ 161730 h 645365"/>
                  <a:gd name="connsiteX1" fmla="*/ 599680 w 645443"/>
                  <a:gd name="connsiteY1" fmla="*/ 322760 h 645365"/>
                  <a:gd name="connsiteX2" fmla="*/ 322761 w 645443"/>
                  <a:gd name="connsiteY2" fmla="*/ 599679 h 645365"/>
                  <a:gd name="connsiteX3" fmla="*/ 45764 w 645443"/>
                  <a:gd name="connsiteY3" fmla="*/ 322760 h 645365"/>
                  <a:gd name="connsiteX4" fmla="*/ 322761 w 645443"/>
                  <a:gd name="connsiteY4" fmla="*/ 45764 h 645365"/>
                  <a:gd name="connsiteX5" fmla="*/ 483012 w 645443"/>
                  <a:gd name="connsiteY5" fmla="*/ 97054 h 645365"/>
                  <a:gd name="connsiteX6" fmla="*/ 515779 w 645443"/>
                  <a:gd name="connsiteY6" fmla="*/ 64287 h 645365"/>
                  <a:gd name="connsiteX7" fmla="*/ 322761 w 645443"/>
                  <a:gd name="connsiteY7" fmla="*/ 0 h 645365"/>
                  <a:gd name="connsiteX8" fmla="*/ 0 w 645443"/>
                  <a:gd name="connsiteY8" fmla="*/ 322683 h 645365"/>
                  <a:gd name="connsiteX9" fmla="*/ 322761 w 645443"/>
                  <a:gd name="connsiteY9" fmla="*/ 645365 h 645365"/>
                  <a:gd name="connsiteX10" fmla="*/ 645443 w 645443"/>
                  <a:gd name="connsiteY10" fmla="*/ 322683 h 645365"/>
                  <a:gd name="connsiteX11" fmla="*/ 580611 w 645443"/>
                  <a:gd name="connsiteY11" fmla="*/ 128886 h 645365"/>
                  <a:gd name="connsiteX12" fmla="*/ 547845 w 645443"/>
                  <a:gd name="connsiteY12" fmla="*/ 161730 h 6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443" h="645365">
                    <a:moveTo>
                      <a:pt x="547845" y="161730"/>
                    </a:moveTo>
                    <a:cubicBezTo>
                      <a:pt x="580456" y="207105"/>
                      <a:pt x="599680" y="262754"/>
                      <a:pt x="599680" y="322760"/>
                    </a:cubicBezTo>
                    <a:cubicBezTo>
                      <a:pt x="599680" y="475463"/>
                      <a:pt x="475463" y="599679"/>
                      <a:pt x="322761" y="599679"/>
                    </a:cubicBezTo>
                    <a:cubicBezTo>
                      <a:pt x="170058" y="599679"/>
                      <a:pt x="45764" y="475463"/>
                      <a:pt x="45764" y="322760"/>
                    </a:cubicBezTo>
                    <a:cubicBezTo>
                      <a:pt x="45764" y="170058"/>
                      <a:pt x="170058" y="45764"/>
                      <a:pt x="322761" y="45764"/>
                    </a:cubicBezTo>
                    <a:cubicBezTo>
                      <a:pt x="382456" y="45764"/>
                      <a:pt x="437715" y="64832"/>
                      <a:pt x="483012" y="97054"/>
                    </a:cubicBezTo>
                    <a:lnTo>
                      <a:pt x="515779" y="64287"/>
                    </a:lnTo>
                    <a:cubicBezTo>
                      <a:pt x="461920" y="23972"/>
                      <a:pt x="395065" y="0"/>
                      <a:pt x="322761" y="0"/>
                    </a:cubicBezTo>
                    <a:cubicBezTo>
                      <a:pt x="144841" y="0"/>
                      <a:pt x="0" y="144764"/>
                      <a:pt x="0" y="322683"/>
                    </a:cubicBezTo>
                    <a:cubicBezTo>
                      <a:pt x="0" y="500602"/>
                      <a:pt x="144764" y="645365"/>
                      <a:pt x="322761" y="645365"/>
                    </a:cubicBezTo>
                    <a:cubicBezTo>
                      <a:pt x="500758" y="645365"/>
                      <a:pt x="645443" y="500602"/>
                      <a:pt x="645443" y="322683"/>
                    </a:cubicBezTo>
                    <a:cubicBezTo>
                      <a:pt x="645443" y="249990"/>
                      <a:pt x="621316" y="182900"/>
                      <a:pt x="580611" y="128886"/>
                    </a:cubicBezTo>
                    <a:lnTo>
                      <a:pt x="547845" y="161730"/>
                    </a:lnTo>
                    <a:close/>
                  </a:path>
                </a:pathLst>
              </a:custGeom>
              <a:grpFill/>
              <a:ln w="972" cap="flat">
                <a:noFill/>
                <a:prstDash val="solid"/>
                <a:miter/>
              </a:ln>
            </p:spPr>
            <p:txBody>
              <a:bodyPr rtlCol="0" anchor="ctr"/>
              <a:lstStyle/>
              <a:p>
                <a:endParaRPr lang="zh-CN" altLang="en-US" dirty="0"/>
              </a:p>
            </p:txBody>
          </p:sp>
          <p:sp>
            <p:nvSpPr>
              <p:cNvPr id="37" name="任意多边形: 形状 119">
                <a:extLst>
                  <a:ext uri="{FF2B5EF4-FFF2-40B4-BE49-F238E27FC236}">
                    <a16:creationId xmlns:a16="http://schemas.microsoft.com/office/drawing/2014/main" id="{BB5A2F53-F8EE-8546-8FE9-4743CB85E61A}"/>
                  </a:ext>
                </a:extLst>
              </p:cNvPr>
              <p:cNvSpPr/>
              <p:nvPr/>
            </p:nvSpPr>
            <p:spPr>
              <a:xfrm>
                <a:off x="3874592" y="3942820"/>
                <a:ext cx="405649" cy="405649"/>
              </a:xfrm>
              <a:custGeom>
                <a:avLst/>
                <a:gdLst>
                  <a:gd name="connsiteX0" fmla="*/ 202825 w 405649"/>
                  <a:gd name="connsiteY0" fmla="*/ 45764 h 405649"/>
                  <a:gd name="connsiteX1" fmla="*/ 276141 w 405649"/>
                  <a:gd name="connsiteY1" fmla="*/ 64054 h 405649"/>
                  <a:gd name="connsiteX2" fmla="*/ 309685 w 405649"/>
                  <a:gd name="connsiteY2" fmla="*/ 30509 h 405649"/>
                  <a:gd name="connsiteX3" fmla="*/ 202825 w 405649"/>
                  <a:gd name="connsiteY3" fmla="*/ 0 h 405649"/>
                  <a:gd name="connsiteX4" fmla="*/ 0 w 405649"/>
                  <a:gd name="connsiteY4" fmla="*/ 202825 h 405649"/>
                  <a:gd name="connsiteX5" fmla="*/ 202825 w 405649"/>
                  <a:gd name="connsiteY5" fmla="*/ 405649 h 405649"/>
                  <a:gd name="connsiteX6" fmla="*/ 405650 w 405649"/>
                  <a:gd name="connsiteY6" fmla="*/ 202825 h 405649"/>
                  <a:gd name="connsiteX7" fmla="*/ 374595 w 405649"/>
                  <a:gd name="connsiteY7" fmla="*/ 95186 h 405649"/>
                  <a:gd name="connsiteX8" fmla="*/ 341129 w 405649"/>
                  <a:gd name="connsiteY8" fmla="*/ 128653 h 405649"/>
                  <a:gd name="connsiteX9" fmla="*/ 359808 w 405649"/>
                  <a:gd name="connsiteY9" fmla="*/ 202825 h 405649"/>
                  <a:gd name="connsiteX10" fmla="*/ 202825 w 405649"/>
                  <a:gd name="connsiteY10" fmla="*/ 359807 h 405649"/>
                  <a:gd name="connsiteX11" fmla="*/ 45842 w 405649"/>
                  <a:gd name="connsiteY11" fmla="*/ 202825 h 405649"/>
                  <a:gd name="connsiteX12" fmla="*/ 202825 w 405649"/>
                  <a:gd name="connsiteY12" fmla="*/ 45764 h 405649"/>
                  <a:gd name="connsiteX13" fmla="*/ 202825 w 405649"/>
                  <a:gd name="connsiteY13" fmla="*/ 45764 h 4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649" h="405649">
                    <a:moveTo>
                      <a:pt x="202825" y="45764"/>
                    </a:moveTo>
                    <a:cubicBezTo>
                      <a:pt x="229287" y="45764"/>
                      <a:pt x="254270" y="52379"/>
                      <a:pt x="276141" y="64054"/>
                    </a:cubicBezTo>
                    <a:lnTo>
                      <a:pt x="309685" y="30509"/>
                    </a:lnTo>
                    <a:cubicBezTo>
                      <a:pt x="278631" y="11208"/>
                      <a:pt x="242051" y="0"/>
                      <a:pt x="202825" y="0"/>
                    </a:cubicBezTo>
                    <a:cubicBezTo>
                      <a:pt x="90983" y="0"/>
                      <a:pt x="0" y="90983"/>
                      <a:pt x="0" y="202825"/>
                    </a:cubicBezTo>
                    <a:cubicBezTo>
                      <a:pt x="0" y="314666"/>
                      <a:pt x="90983" y="405649"/>
                      <a:pt x="202825" y="405649"/>
                    </a:cubicBezTo>
                    <a:cubicBezTo>
                      <a:pt x="314666" y="405649"/>
                      <a:pt x="405650" y="314666"/>
                      <a:pt x="405650" y="202825"/>
                    </a:cubicBezTo>
                    <a:cubicBezTo>
                      <a:pt x="405650" y="163287"/>
                      <a:pt x="394209" y="126396"/>
                      <a:pt x="374595" y="95186"/>
                    </a:cubicBezTo>
                    <a:lnTo>
                      <a:pt x="341129" y="128653"/>
                    </a:lnTo>
                    <a:cubicBezTo>
                      <a:pt x="353037" y="150756"/>
                      <a:pt x="359808" y="176051"/>
                      <a:pt x="359808" y="202825"/>
                    </a:cubicBezTo>
                    <a:cubicBezTo>
                      <a:pt x="359808" y="289371"/>
                      <a:pt x="289372" y="359807"/>
                      <a:pt x="202825" y="359807"/>
                    </a:cubicBezTo>
                    <a:cubicBezTo>
                      <a:pt x="116278" y="359807"/>
                      <a:pt x="45842" y="289371"/>
                      <a:pt x="45842" y="202825"/>
                    </a:cubicBezTo>
                    <a:cubicBezTo>
                      <a:pt x="45764" y="116190"/>
                      <a:pt x="116200" y="45764"/>
                      <a:pt x="202825" y="45764"/>
                    </a:cubicBezTo>
                    <a:lnTo>
                      <a:pt x="202825" y="45764"/>
                    </a:lnTo>
                    <a:close/>
                  </a:path>
                </a:pathLst>
              </a:custGeom>
              <a:grpFill/>
              <a:ln w="972" cap="flat">
                <a:noFill/>
                <a:prstDash val="solid"/>
                <a:miter/>
              </a:ln>
            </p:spPr>
            <p:txBody>
              <a:bodyPr rtlCol="0" anchor="ctr"/>
              <a:lstStyle/>
              <a:p>
                <a:endParaRPr lang="zh-CN" altLang="en-US"/>
              </a:p>
            </p:txBody>
          </p:sp>
        </p:gr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507034C-308A-844A-A874-CBF29428287A}"/>
                  </a:ext>
                </a:extLst>
              </p:cNvPr>
              <p:cNvSpPr/>
              <p:nvPr/>
            </p:nvSpPr>
            <p:spPr>
              <a:xfrm>
                <a:off x="1296713" y="3435294"/>
                <a:ext cx="7576048" cy="923330"/>
              </a:xfrm>
              <a:prstGeom prst="rect">
                <a:avLst/>
              </a:prstGeom>
            </p:spPr>
            <p:txBody>
              <a:bodyPr wrap="none">
                <a:spAutoFit/>
              </a:bodyPr>
              <a:lstStyle/>
              <a:p>
                <a:r>
                  <a:rPr lang="en" altLang="zh-CN" dirty="0">
                    <a:solidFill>
                      <a:schemeClr val="bg1"/>
                    </a:solidFill>
                    <a:latin typeface="Arial" panose="020B0604020202020204" pitchFamily="34" charset="0"/>
                    <a:cs typeface="Arial" panose="020B0604020202020204" pitchFamily="34" charset="0"/>
                  </a:rPr>
                  <a:t>Learn about policy </a:t>
                </a:r>
                <a14:m>
                  <m:oMath xmlns:m="http://schemas.openxmlformats.org/officeDocument/2006/math">
                    <m:r>
                      <a:rPr lang="en-US" altLang="zh-CN" i="1">
                        <a:solidFill>
                          <a:schemeClr val="bg1"/>
                        </a:solidFill>
                        <a:latin typeface="Cambria Math" panose="02040503050406030204" pitchFamily="18" charset="0"/>
                        <a:cs typeface="Arial" panose="020B0604020202020204" pitchFamily="34" charset="0"/>
                      </a:rPr>
                      <m:t>𝜋</m:t>
                    </m:r>
                  </m:oMath>
                </a14:m>
                <a:r>
                  <a:rPr lang="en" altLang="zh-CN" dirty="0">
                    <a:solidFill>
                      <a:schemeClr val="bg1"/>
                    </a:solidFill>
                    <a:latin typeface="Arial" panose="020B0604020202020204" pitchFamily="34" charset="0"/>
                    <a:cs typeface="Arial" panose="020B0604020202020204" pitchFamily="34" charset="0"/>
                  </a:rPr>
                  <a:t> from the experience collected from </a:t>
                </a:r>
                <a:r>
                  <a:rPr lang="en" altLang="zh-CN" dirty="0">
                    <a:solidFill>
                      <a:srgbClr val="42F7FF"/>
                    </a:solidFill>
                    <a:latin typeface="Arial" panose="020B0604020202020204" pitchFamily="34" charset="0"/>
                    <a:cs typeface="Arial" panose="020B0604020202020204" pitchFamily="34" charset="0"/>
                  </a:rPr>
                  <a:t>another policy</a:t>
                </a:r>
                <a:r>
                  <a:rPr lang="en" altLang="zh-CN" dirty="0">
                    <a:solidFill>
                      <a:schemeClr val="bg1"/>
                    </a:solidFill>
                    <a:latin typeface="Arial" panose="020B0604020202020204" pitchFamily="34" charset="0"/>
                    <a:cs typeface="Arial" panose="020B0604020202020204" pitchFamily="34" charset="0"/>
                  </a:rPr>
                  <a:t>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𝜇</m:t>
                    </m:r>
                  </m:oMath>
                </a14:m>
                <a:endParaRPr lang="en" altLang="zh-C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target policy </a:t>
                </a:r>
                <a14:m>
                  <m:oMath xmlns:m="http://schemas.openxmlformats.org/officeDocument/2006/math">
                    <m:r>
                      <a:rPr lang="en-US" altLang="zh-CN" i="1">
                        <a:solidFill>
                          <a:schemeClr val="bg1"/>
                        </a:solidFill>
                        <a:latin typeface="Cambria Math" panose="02040503050406030204" pitchFamily="18" charset="0"/>
                        <a:cs typeface="Arial" panose="020B0604020202020204" pitchFamily="34" charset="0"/>
                      </a:rPr>
                      <m:t>𝜋</m:t>
                    </m:r>
                  </m:oMath>
                </a14:m>
                <a:r>
                  <a:rPr lang="en" altLang="zh-CN" dirty="0">
                    <a:solidFill>
                      <a:schemeClr val="bg1"/>
                    </a:solidFill>
                    <a:latin typeface="Arial" panose="020B0604020202020204" pitchFamily="34" charset="0"/>
                    <a:cs typeface="Arial" panose="020B0604020202020204" pitchFamily="34" charset="0"/>
                  </a:rPr>
                  <a:t> can learn to become optimal</a:t>
                </a:r>
              </a:p>
              <a:p>
                <a:pPr marL="285750" indent="-2857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behavior policy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𝜇</m:t>
                    </m:r>
                  </m:oMath>
                </a14:m>
                <a:r>
                  <a:rPr lang="en" altLang="zh-CN" dirty="0">
                    <a:solidFill>
                      <a:schemeClr val="bg1"/>
                    </a:solidFill>
                    <a:latin typeface="Arial" panose="020B0604020202020204" pitchFamily="34" charset="0"/>
                    <a:cs typeface="Arial" panose="020B0604020202020204" pitchFamily="34" charset="0"/>
                  </a:rPr>
                  <a:t> can be more exploratory</a:t>
                </a:r>
              </a:p>
            </p:txBody>
          </p:sp>
        </mc:Choice>
        <mc:Fallback xmlns="">
          <p:sp>
            <p:nvSpPr>
              <p:cNvPr id="4" name="矩形 3">
                <a:extLst>
                  <a:ext uri="{FF2B5EF4-FFF2-40B4-BE49-F238E27FC236}">
                    <a16:creationId xmlns:a16="http://schemas.microsoft.com/office/drawing/2014/main" id="{F507034C-308A-844A-A874-CBF29428287A}"/>
                  </a:ext>
                </a:extLst>
              </p:cNvPr>
              <p:cNvSpPr>
                <a:spLocks noRot="1" noChangeAspect="1" noMove="1" noResize="1" noEditPoints="1" noAdjustHandles="1" noChangeArrowheads="1" noChangeShapeType="1" noTextEdit="1"/>
              </p:cNvSpPr>
              <p:nvPr/>
            </p:nvSpPr>
            <p:spPr>
              <a:xfrm>
                <a:off x="1296713" y="3435294"/>
                <a:ext cx="7576048" cy="923330"/>
              </a:xfrm>
              <a:prstGeom prst="rect">
                <a:avLst/>
              </a:prstGeom>
              <a:blipFill>
                <a:blip r:embed="rId4"/>
                <a:stretch>
                  <a:fillRect l="-669" t="-1351" b="-9459"/>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5FB82BF2-C5C0-7241-88D8-A88C404004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0150" y="4477318"/>
            <a:ext cx="6091267" cy="2147021"/>
          </a:xfrm>
          <a:prstGeom prst="rect">
            <a:avLst/>
          </a:prstGeom>
        </p:spPr>
      </p:pic>
    </p:spTree>
    <p:extLst>
      <p:ext uri="{BB962C8B-B14F-4D97-AF65-F5344CB8AC3E}">
        <p14:creationId xmlns:p14="http://schemas.microsoft.com/office/powerpoint/2010/main" val="22342881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3677831" y="486096"/>
            <a:ext cx="4836517"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Q-learning: Off-policy Control</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177861"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438819"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F507034C-308A-844A-A874-CBF29428287A}"/>
                  </a:ext>
                </a:extLst>
              </p:cNvPr>
              <p:cNvSpPr/>
              <p:nvPr/>
            </p:nvSpPr>
            <p:spPr>
              <a:xfrm>
                <a:off x="743136" y="1276294"/>
                <a:ext cx="7067364" cy="2553648"/>
              </a:xfrm>
              <a:prstGeom prst="rect">
                <a:avLst/>
              </a:prstGeom>
            </p:spPr>
            <p:txBody>
              <a:bodyPr wrap="square">
                <a:spAutoFit/>
              </a:bodyPr>
              <a:lstStyle/>
              <a:p>
                <a:r>
                  <a:rPr lang="en" altLang="zh-CN" dirty="0">
                    <a:solidFill>
                      <a:schemeClr val="bg1"/>
                    </a:solidFill>
                    <a:latin typeface="Arial" panose="020B0604020202020204" pitchFamily="34" charset="0"/>
                    <a:cs typeface="Arial" panose="020B0604020202020204" pitchFamily="34" charset="0"/>
                  </a:rPr>
                  <a:t>The target policy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𝜋</m:t>
                    </m:r>
                  </m:oMath>
                </a14:m>
                <a:r>
                  <a:rPr lang="en" altLang="zh-CN" dirty="0">
                    <a:solidFill>
                      <a:schemeClr val="bg1"/>
                    </a:solidFill>
                    <a:latin typeface="Arial" panose="020B0604020202020204" pitchFamily="34" charset="0"/>
                    <a:cs typeface="Arial" panose="020B0604020202020204" pitchFamily="34" charset="0"/>
                  </a:rPr>
                  <a:t> is </a:t>
                </a:r>
                <a:r>
                  <a:rPr lang="en" altLang="zh-CN" dirty="0">
                    <a:solidFill>
                      <a:srgbClr val="42F7FF"/>
                    </a:solidFill>
                    <a:latin typeface="Arial" panose="020B0604020202020204" pitchFamily="34" charset="0"/>
                    <a:cs typeface="Arial" panose="020B0604020202020204" pitchFamily="34" charset="0"/>
                  </a:rPr>
                  <a:t>greedy</a:t>
                </a:r>
                <a:r>
                  <a:rPr lang="en" altLang="zh-CN" dirty="0">
                    <a:solidFill>
                      <a:schemeClr val="bg1"/>
                    </a:solidFill>
                    <a:latin typeface="Arial" panose="020B0604020202020204" pitchFamily="34" charset="0"/>
                    <a:cs typeface="Arial" panose="020B0604020202020204" pitchFamily="34" charset="0"/>
                  </a:rPr>
                  <a:t> on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𝑄</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𝑠</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𝑎</m:t>
                    </m:r>
                    <m:r>
                      <a:rPr lang="en-US" altLang="zh-CN" b="0" i="1" smtClean="0">
                        <a:solidFill>
                          <a:schemeClr val="bg1"/>
                        </a:solidFill>
                        <a:latin typeface="Cambria Math" panose="02040503050406030204" pitchFamily="18" charset="0"/>
                        <a:cs typeface="Arial" panose="020B0604020202020204" pitchFamily="34" charset="0"/>
                      </a:rPr>
                      <m:t>)</m:t>
                    </m:r>
                  </m:oMath>
                </a14:m>
                <a:endParaRPr lang="en" altLang="zh-CN"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𝜋</m:t>
                      </m:r>
                      <m:d>
                        <m:dPr>
                          <m:ctrlPr>
                            <a:rPr lang="en-US" altLang="zh-CN" b="0" i="1" smtClean="0">
                              <a:solidFill>
                                <a:schemeClr val="bg1"/>
                              </a:solidFill>
                              <a:latin typeface="Cambria Math" panose="02040503050406030204" pitchFamily="18" charset="0"/>
                              <a:cs typeface="Arial" panose="020B0604020202020204" pitchFamily="34" charset="0"/>
                            </a:rPr>
                          </m:ctrlPr>
                        </m:dPr>
                        <m:e>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𝑆</m:t>
                              </m:r>
                            </m:e>
                            <m:sub>
                              <m:r>
                                <a:rPr lang="en-US" altLang="zh-CN" b="0" i="1" smtClean="0">
                                  <a:solidFill>
                                    <a:schemeClr val="bg1"/>
                                  </a:solidFill>
                                  <a:latin typeface="Cambria Math" panose="02040503050406030204" pitchFamily="18" charset="0"/>
                                  <a:cs typeface="Arial" panose="020B0604020202020204" pitchFamily="34" charset="0"/>
                                </a:rPr>
                                <m:t>𝑡</m:t>
                              </m:r>
                              <m:r>
                                <a:rPr lang="en-US" altLang="zh-CN" b="0" i="1" smtClean="0">
                                  <a:solidFill>
                                    <a:schemeClr val="bg1"/>
                                  </a:solidFill>
                                  <a:latin typeface="Cambria Math" panose="02040503050406030204" pitchFamily="18" charset="0"/>
                                  <a:cs typeface="Arial" panose="020B0604020202020204" pitchFamily="34" charset="0"/>
                                </a:rPr>
                                <m:t>+1</m:t>
                              </m:r>
                            </m:sub>
                          </m:sSub>
                        </m:e>
                      </m:d>
                      <m:r>
                        <a:rPr lang="en-US" altLang="zh-CN" b="0" i="1" smtClean="0">
                          <a:solidFill>
                            <a:schemeClr val="bg1"/>
                          </a:solidFill>
                          <a:latin typeface="Cambria Math" panose="02040503050406030204" pitchFamily="18" charset="0"/>
                          <a:cs typeface="Arial" panose="020B0604020202020204" pitchFamily="34" charset="0"/>
                        </a:rPr>
                        <m:t>=</m:t>
                      </m:r>
                      <m:func>
                        <m:funcPr>
                          <m:ctrlPr>
                            <a:rPr lang="en-US" altLang="zh-CN" b="0" i="1" smtClean="0">
                              <a:solidFill>
                                <a:schemeClr val="bg1"/>
                              </a:solidFill>
                              <a:latin typeface="Cambria Math" panose="02040503050406030204" pitchFamily="18" charset="0"/>
                              <a:cs typeface="Arial" panose="020B0604020202020204" pitchFamily="34" charset="0"/>
                            </a:rPr>
                          </m:ctrlPr>
                        </m:funcPr>
                        <m:fName>
                          <m:r>
                            <m:rPr>
                              <m:sty m:val="p"/>
                            </m:rPr>
                            <a:rPr lang="en-US" altLang="zh-CN" b="0" i="0" smtClean="0">
                              <a:solidFill>
                                <a:schemeClr val="bg1"/>
                              </a:solidFill>
                              <a:latin typeface="Cambria Math" panose="02040503050406030204" pitchFamily="18" charset="0"/>
                              <a:cs typeface="Arial" panose="020B0604020202020204" pitchFamily="34" charset="0"/>
                            </a:rPr>
                            <m:t>arg</m:t>
                          </m:r>
                        </m:fName>
                        <m:e>
                          <m:func>
                            <m:funcPr>
                              <m:ctrlPr>
                                <a:rPr lang="en-US" altLang="zh-CN" b="0" i="1" smtClean="0">
                                  <a:solidFill>
                                    <a:schemeClr val="bg1"/>
                                  </a:solidFill>
                                  <a:latin typeface="Cambria Math" panose="02040503050406030204" pitchFamily="18" charset="0"/>
                                  <a:cs typeface="Arial" panose="020B0604020202020204" pitchFamily="34" charset="0"/>
                                </a:rPr>
                              </m:ctrlPr>
                            </m:funcPr>
                            <m:fName>
                              <m:limLow>
                                <m:limLowPr>
                                  <m:ctrlPr>
                                    <a:rPr lang="en-US" altLang="zh-CN" b="0" i="1" smtClean="0">
                                      <a:solidFill>
                                        <a:schemeClr val="bg1"/>
                                      </a:solidFill>
                                      <a:latin typeface="Cambria Math" panose="02040503050406030204" pitchFamily="18" charset="0"/>
                                      <a:cs typeface="Arial" panose="020B0604020202020204" pitchFamily="34" charset="0"/>
                                    </a:rPr>
                                  </m:ctrlPr>
                                </m:limLowPr>
                                <m:e>
                                  <m:r>
                                    <m:rPr>
                                      <m:sty m:val="p"/>
                                    </m:rPr>
                                    <a:rPr lang="en-US" altLang="zh-CN" b="0" i="0" smtClean="0">
                                      <a:solidFill>
                                        <a:schemeClr val="bg1"/>
                                      </a:solidFill>
                                      <a:latin typeface="Cambria Math" panose="02040503050406030204" pitchFamily="18" charset="0"/>
                                      <a:cs typeface="Arial" panose="020B0604020202020204" pitchFamily="34" charset="0"/>
                                    </a:rPr>
                                    <m:t>max</m:t>
                                  </m:r>
                                </m:e>
                                <m:lim>
                                  <m:r>
                                    <a:rPr lang="en-US" altLang="zh-CN" b="0" i="1" smtClean="0">
                                      <a:solidFill>
                                        <a:schemeClr val="bg1"/>
                                      </a:solidFill>
                                      <a:latin typeface="Cambria Math" panose="02040503050406030204" pitchFamily="18" charset="0"/>
                                      <a:cs typeface="Arial" panose="020B0604020202020204" pitchFamily="34" charset="0"/>
                                    </a:rPr>
                                    <m:t>𝑎</m:t>
                                  </m:r>
                                  <m:r>
                                    <a:rPr lang="en-US" altLang="zh-CN" b="0" i="1" smtClean="0">
                                      <a:solidFill>
                                        <a:schemeClr val="bg1"/>
                                      </a:solidFill>
                                      <a:latin typeface="Cambria Math" panose="02040503050406030204" pitchFamily="18" charset="0"/>
                                      <a:cs typeface="Arial" panose="020B0604020202020204" pitchFamily="34" charset="0"/>
                                    </a:rPr>
                                    <m:t>′</m:t>
                                  </m:r>
                                </m:lim>
                              </m:limLow>
                            </m:fName>
                            <m:e>
                              <m:r>
                                <a:rPr lang="en-US" altLang="zh-CN" b="0" i="1" smtClean="0">
                                  <a:solidFill>
                                    <a:schemeClr val="bg1"/>
                                  </a:solidFill>
                                  <a:latin typeface="Cambria Math" panose="02040503050406030204" pitchFamily="18" charset="0"/>
                                  <a:cs typeface="Arial" panose="020B0604020202020204" pitchFamily="34" charset="0"/>
                                </a:rPr>
                                <m:t>𝑄</m:t>
                              </m:r>
                              <m:r>
                                <a:rPr lang="en-US" altLang="zh-CN" b="0" i="1" smtClean="0">
                                  <a:solidFill>
                                    <a:schemeClr val="bg1"/>
                                  </a:solidFill>
                                  <a:latin typeface="Cambria Math" panose="02040503050406030204" pitchFamily="18" charset="0"/>
                                  <a:cs typeface="Arial" panose="020B0604020202020204" pitchFamily="34" charset="0"/>
                                </a:rPr>
                                <m:t>(</m:t>
                              </m:r>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𝑠</m:t>
                                  </m:r>
                                </m:e>
                                <m:sub>
                                  <m:r>
                                    <a:rPr lang="en-US" altLang="zh-CN" b="0" i="1" smtClean="0">
                                      <a:solidFill>
                                        <a:schemeClr val="bg1"/>
                                      </a:solidFill>
                                      <a:latin typeface="Cambria Math" panose="02040503050406030204" pitchFamily="18" charset="0"/>
                                      <a:cs typeface="Arial" panose="020B0604020202020204" pitchFamily="34" charset="0"/>
                                    </a:rPr>
                                    <m:t>𝑡</m:t>
                                  </m:r>
                                  <m:r>
                                    <a:rPr lang="en-US" altLang="zh-CN" b="0" i="1" smtClean="0">
                                      <a:solidFill>
                                        <a:schemeClr val="bg1"/>
                                      </a:solidFill>
                                      <a:latin typeface="Cambria Math" panose="02040503050406030204" pitchFamily="18" charset="0"/>
                                      <a:cs typeface="Arial" panose="020B0604020202020204" pitchFamily="34" charset="0"/>
                                    </a:rPr>
                                    <m:t>+1</m:t>
                                  </m:r>
                                </m:sub>
                              </m:sSub>
                              <m:r>
                                <a:rPr lang="en-US" altLang="zh-CN" b="0" i="1" smtClean="0">
                                  <a:solidFill>
                                    <a:schemeClr val="bg1"/>
                                  </a:solidFill>
                                  <a:latin typeface="Cambria Math" panose="02040503050406030204" pitchFamily="18" charset="0"/>
                                  <a:cs typeface="Arial" panose="020B0604020202020204" pitchFamily="34" charset="0"/>
                                </a:rPr>
                                <m:t>,</m:t>
                              </m:r>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𝑎</m:t>
                                  </m:r>
                                </m:e>
                                <m:sup>
                                  <m:r>
                                    <a:rPr lang="en-US" altLang="zh-CN" b="0" i="1" smtClean="0">
                                      <a:solidFill>
                                        <a:schemeClr val="bg1"/>
                                      </a:solidFill>
                                      <a:latin typeface="Cambria Math" panose="02040503050406030204" pitchFamily="18" charset="0"/>
                                      <a:cs typeface="Arial" panose="020B0604020202020204" pitchFamily="34" charset="0"/>
                                    </a:rPr>
                                    <m:t>′</m:t>
                                  </m:r>
                                </m:sup>
                              </m:sSup>
                              <m:r>
                                <a:rPr lang="en-US" altLang="zh-CN" b="0" i="1" smtClean="0">
                                  <a:solidFill>
                                    <a:schemeClr val="bg1"/>
                                  </a:solidFill>
                                  <a:latin typeface="Cambria Math" panose="02040503050406030204" pitchFamily="18" charset="0"/>
                                  <a:cs typeface="Arial" panose="020B0604020202020204" pitchFamily="34" charset="0"/>
                                </a:rPr>
                                <m:t>)</m:t>
                              </m:r>
                            </m:e>
                          </m:func>
                        </m:e>
                      </m:func>
                    </m:oMath>
                  </m:oMathPara>
                </a14:m>
                <a:endParaRPr lang="en" altLang="zh-CN" dirty="0">
                  <a:solidFill>
                    <a:schemeClr val="bg1"/>
                  </a:solidFill>
                  <a:latin typeface="Arial" panose="020B0604020202020204" pitchFamily="34" charset="0"/>
                  <a:cs typeface="Arial" panose="020B0604020202020204" pitchFamily="34" charset="0"/>
                </a:endParaRPr>
              </a:p>
              <a:p>
                <a:endParaRPr lang="en" altLang="zh-CN" dirty="0">
                  <a:solidFill>
                    <a:schemeClr val="bg1"/>
                  </a:solidFill>
                  <a:latin typeface="Arial" panose="020B0604020202020204" pitchFamily="34" charset="0"/>
                  <a:cs typeface="Arial" panose="020B0604020202020204" pitchFamily="34" charset="0"/>
                </a:endParaRPr>
              </a:p>
              <a:p>
                <a:r>
                  <a:rPr lang="en" altLang="zh-CN" dirty="0">
                    <a:solidFill>
                      <a:schemeClr val="bg1"/>
                    </a:solidFill>
                    <a:latin typeface="Arial" panose="020B0604020202020204" pitchFamily="34" charset="0"/>
                    <a:cs typeface="Arial" panose="020B0604020202020204" pitchFamily="34" charset="0"/>
                  </a:rPr>
                  <a:t>The behavior policy </a:t>
                </a:r>
                <a14:m>
                  <m:oMath xmlns:m="http://schemas.openxmlformats.org/officeDocument/2006/math">
                    <m:r>
                      <m:rPr>
                        <m:lit/>
                      </m:rPr>
                      <a:rPr lang="en-US" altLang="zh-CN" b="0" i="1" smtClean="0">
                        <a:solidFill>
                          <a:schemeClr val="bg1"/>
                        </a:solidFill>
                        <a:latin typeface="Cambria Math" panose="02040503050406030204" pitchFamily="18" charset="0"/>
                        <a:cs typeface="Arial" panose="020B0604020202020204" pitchFamily="34" charset="0"/>
                      </a:rPr>
                      <m:t> </m:t>
                    </m:r>
                    <m:r>
                      <a:rPr lang="en-US" altLang="zh-CN" b="0" i="1" smtClean="0">
                        <a:solidFill>
                          <a:schemeClr val="bg1"/>
                        </a:solidFill>
                        <a:latin typeface="Cambria Math" panose="02040503050406030204" pitchFamily="18" charset="0"/>
                        <a:cs typeface="Arial" panose="020B0604020202020204" pitchFamily="34" charset="0"/>
                      </a:rPr>
                      <m:t>𝜇</m:t>
                    </m:r>
                  </m:oMath>
                </a14:m>
                <a:r>
                  <a:rPr lang="en" altLang="zh-CN" dirty="0">
                    <a:solidFill>
                      <a:schemeClr val="bg1"/>
                    </a:solidFill>
                    <a:latin typeface="Arial" panose="020B0604020202020204" pitchFamily="34" charset="0"/>
                    <a:cs typeface="Arial" panose="020B0604020202020204" pitchFamily="34" charset="0"/>
                  </a:rPr>
                  <a:t> could be totally random, but we let it improve by following </a:t>
                </a:r>
                <a14:m>
                  <m:oMath xmlns:m="http://schemas.openxmlformats.org/officeDocument/2006/math">
                    <m:r>
                      <a:rPr lang="en-US" altLang="zh-CN" b="0" i="1" smtClean="0">
                        <a:solidFill>
                          <a:srgbClr val="42F7FF"/>
                        </a:solidFill>
                        <a:latin typeface="Cambria Math" panose="02040503050406030204" pitchFamily="18" charset="0"/>
                        <a:cs typeface="Arial" panose="020B0604020202020204" pitchFamily="34" charset="0"/>
                      </a:rPr>
                      <m:t>𝜖</m:t>
                    </m:r>
                  </m:oMath>
                </a14:m>
                <a:r>
                  <a:rPr lang="en" altLang="zh-CN" dirty="0">
                    <a:solidFill>
                      <a:srgbClr val="42F7FF"/>
                    </a:solidFill>
                    <a:latin typeface="Arial" panose="020B0604020202020204" pitchFamily="34" charset="0"/>
                    <a:cs typeface="Arial" panose="020B0604020202020204" pitchFamily="34" charset="0"/>
                  </a:rPr>
                  <a:t>-greedy </a:t>
                </a:r>
                <a:r>
                  <a:rPr lang="en" altLang="zh-CN" dirty="0">
                    <a:solidFill>
                      <a:schemeClr val="bg1"/>
                    </a:solidFill>
                    <a:latin typeface="Arial" panose="020B0604020202020204" pitchFamily="34" charset="0"/>
                    <a:cs typeface="Arial" panose="020B0604020202020204" pitchFamily="34" charset="0"/>
                  </a:rPr>
                  <a:t>on  </a:t>
                </a:r>
                <a14:m>
                  <m:oMath xmlns:m="http://schemas.openxmlformats.org/officeDocument/2006/math">
                    <m:r>
                      <a:rPr lang="en-US" altLang="zh-CN" i="1">
                        <a:solidFill>
                          <a:schemeClr val="bg1"/>
                        </a:solidFill>
                        <a:latin typeface="Cambria Math" panose="02040503050406030204" pitchFamily="18" charset="0"/>
                        <a:cs typeface="Arial" panose="020B0604020202020204" pitchFamily="34" charset="0"/>
                      </a:rPr>
                      <m:t>𝑄</m:t>
                    </m:r>
                    <m:r>
                      <a:rPr lang="en-US" altLang="zh-CN" i="1">
                        <a:solidFill>
                          <a:schemeClr val="bg1"/>
                        </a:solidFill>
                        <a:latin typeface="Cambria Math" panose="02040503050406030204" pitchFamily="18" charset="0"/>
                        <a:cs typeface="Arial" panose="020B0604020202020204" pitchFamily="34" charset="0"/>
                      </a:rPr>
                      <m:t>(</m:t>
                    </m:r>
                    <m:r>
                      <a:rPr lang="en-US" altLang="zh-CN" i="1">
                        <a:solidFill>
                          <a:schemeClr val="bg1"/>
                        </a:solidFill>
                        <a:latin typeface="Cambria Math" panose="02040503050406030204" pitchFamily="18" charset="0"/>
                        <a:cs typeface="Arial" panose="020B0604020202020204" pitchFamily="34" charset="0"/>
                      </a:rPr>
                      <m:t>𝑠</m:t>
                    </m:r>
                    <m:r>
                      <a:rPr lang="en-US" altLang="zh-CN" i="1">
                        <a:solidFill>
                          <a:schemeClr val="bg1"/>
                        </a:solidFill>
                        <a:latin typeface="Cambria Math" panose="02040503050406030204" pitchFamily="18" charset="0"/>
                        <a:cs typeface="Arial" panose="020B0604020202020204" pitchFamily="34" charset="0"/>
                      </a:rPr>
                      <m:t>,</m:t>
                    </m:r>
                    <m:r>
                      <a:rPr lang="en-US" altLang="zh-CN" i="1">
                        <a:solidFill>
                          <a:schemeClr val="bg1"/>
                        </a:solidFill>
                        <a:latin typeface="Cambria Math" panose="02040503050406030204" pitchFamily="18" charset="0"/>
                        <a:cs typeface="Arial" panose="020B0604020202020204" pitchFamily="34" charset="0"/>
                      </a:rPr>
                      <m:t>𝑎</m:t>
                    </m:r>
                    <m:r>
                      <a:rPr lang="en-US" altLang="zh-CN" i="1">
                        <a:solidFill>
                          <a:schemeClr val="bg1"/>
                        </a:solidFill>
                        <a:latin typeface="Cambria Math" panose="02040503050406030204" pitchFamily="18" charset="0"/>
                        <a:cs typeface="Arial" panose="020B0604020202020204" pitchFamily="34" charset="0"/>
                      </a:rPr>
                      <m:t>)</m:t>
                    </m:r>
                  </m:oMath>
                </a14:m>
                <a:endParaRPr lang="en" altLang="zh-CN" dirty="0">
                  <a:solidFill>
                    <a:schemeClr val="bg1"/>
                  </a:solidFill>
                  <a:latin typeface="Arial" panose="020B0604020202020204" pitchFamily="34" charset="0"/>
                  <a:cs typeface="Arial" panose="020B0604020202020204" pitchFamily="34" charset="0"/>
                </a:endParaRPr>
              </a:p>
              <a:p>
                <a:endParaRPr lang="en" altLang="zh-CN" dirty="0">
                  <a:solidFill>
                    <a:schemeClr val="bg1"/>
                  </a:solidFill>
                  <a:latin typeface="Arial" panose="020B0604020202020204" pitchFamily="34" charset="0"/>
                  <a:cs typeface="Arial" panose="020B0604020202020204" pitchFamily="34" charset="0"/>
                </a:endParaRPr>
              </a:p>
              <a:p>
                <a:r>
                  <a:rPr lang="en" altLang="zh-CN" dirty="0">
                    <a:solidFill>
                      <a:schemeClr val="bg1"/>
                    </a:solidFill>
                    <a:latin typeface="Arial" panose="020B0604020202020204" pitchFamily="34" charset="0"/>
                    <a:cs typeface="Arial" panose="020B0604020202020204" pitchFamily="34" charset="0"/>
                  </a:rPr>
                  <a:t>Thus the Q-learning update is:</a:t>
                </a:r>
              </a:p>
              <a:p>
                <a:pP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𝑄</m:t>
                      </m:r>
                      <m:d>
                        <m:dPr>
                          <m:ctrlPr>
                            <a:rPr lang="en-US" altLang="zh-CN" b="0" i="1" smtClean="0">
                              <a:solidFill>
                                <a:schemeClr val="bg1"/>
                              </a:solidFill>
                              <a:latin typeface="Cambria Math" panose="02040503050406030204" pitchFamily="18" charset="0"/>
                              <a:cs typeface="Arial" panose="020B0604020202020204" pitchFamily="34" charset="0"/>
                            </a:rPr>
                          </m:ctrlPr>
                        </m:dPr>
                        <m:e>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𝑆</m:t>
                              </m:r>
                            </m:e>
                            <m:sub>
                              <m:r>
                                <a:rPr lang="en-US" altLang="zh-CN" b="0" i="1" smtClean="0">
                                  <a:solidFill>
                                    <a:schemeClr val="bg1"/>
                                  </a:solidFill>
                                  <a:latin typeface="Cambria Math" panose="02040503050406030204" pitchFamily="18" charset="0"/>
                                  <a:cs typeface="Arial" panose="020B0604020202020204" pitchFamily="34" charset="0"/>
                                </a:rPr>
                                <m:t>𝑡</m:t>
                              </m:r>
                            </m:sub>
                          </m:sSub>
                          <m:r>
                            <a:rPr lang="en-US" altLang="zh-CN" b="0" i="1" smtClean="0">
                              <a:solidFill>
                                <a:schemeClr val="bg1"/>
                              </a:solidFill>
                              <a:latin typeface="Cambria Math" panose="02040503050406030204" pitchFamily="18" charset="0"/>
                              <a:cs typeface="Arial" panose="020B0604020202020204" pitchFamily="34" charset="0"/>
                            </a:rPr>
                            <m:t>,</m:t>
                          </m:r>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𝐴</m:t>
                              </m:r>
                            </m:e>
                            <m:sub>
                              <m:r>
                                <a:rPr lang="en-US" altLang="zh-CN" b="0" i="1" smtClean="0">
                                  <a:solidFill>
                                    <a:schemeClr val="bg1"/>
                                  </a:solidFill>
                                  <a:latin typeface="Cambria Math" panose="02040503050406030204" pitchFamily="18" charset="0"/>
                                  <a:cs typeface="Arial" panose="020B0604020202020204" pitchFamily="34" charset="0"/>
                                </a:rPr>
                                <m:t>𝑡</m:t>
                              </m:r>
                            </m:sub>
                          </m:sSub>
                        </m:e>
                      </m:d>
                      <m:r>
                        <a:rPr lang="en-US" altLang="zh-CN" b="0" i="1" smtClean="0">
                          <a:solidFill>
                            <a:schemeClr val="bg1"/>
                          </a:solidFill>
                          <a:latin typeface="Cambria Math" panose="02040503050406030204" pitchFamily="18" charset="0"/>
                          <a:cs typeface="Arial" panose="020B0604020202020204" pitchFamily="34" charset="0"/>
                        </a:rPr>
                        <m:t>←</m:t>
                      </m:r>
                      <m:r>
                        <a:rPr lang="en-US" altLang="zh-CN" i="1">
                          <a:solidFill>
                            <a:schemeClr val="bg1"/>
                          </a:solidFill>
                          <a:latin typeface="Cambria Math" panose="02040503050406030204" pitchFamily="18" charset="0"/>
                          <a:cs typeface="Arial" panose="020B0604020202020204" pitchFamily="34" charset="0"/>
                        </a:rPr>
                        <m:t>𝑄</m:t>
                      </m:r>
                      <m:d>
                        <m:dPr>
                          <m:ctrlPr>
                            <a:rPr lang="en-US" altLang="zh-CN" i="1">
                              <a:solidFill>
                                <a:schemeClr val="bg1"/>
                              </a:solidFill>
                              <a:latin typeface="Cambria Math" panose="02040503050406030204" pitchFamily="18" charset="0"/>
                              <a:cs typeface="Arial" panose="020B0604020202020204" pitchFamily="34" charset="0"/>
                            </a:rPr>
                          </m:ctrlPr>
                        </m:dPr>
                        <m:e>
                          <m:sSub>
                            <m:sSubPr>
                              <m:ctrlPr>
                                <a:rPr lang="en-US" altLang="zh-CN" i="1">
                                  <a:solidFill>
                                    <a:schemeClr val="bg1"/>
                                  </a:solidFill>
                                  <a:latin typeface="Cambria Math" panose="02040503050406030204" pitchFamily="18" charset="0"/>
                                  <a:cs typeface="Arial" panose="020B0604020202020204" pitchFamily="34" charset="0"/>
                                </a:rPr>
                              </m:ctrlPr>
                            </m:sSubPr>
                            <m:e>
                              <m:r>
                                <a:rPr lang="en-US" altLang="zh-CN" i="1">
                                  <a:solidFill>
                                    <a:schemeClr val="bg1"/>
                                  </a:solidFill>
                                  <a:latin typeface="Cambria Math" panose="02040503050406030204" pitchFamily="18" charset="0"/>
                                  <a:cs typeface="Arial" panose="020B0604020202020204" pitchFamily="34" charset="0"/>
                                </a:rPr>
                                <m:t>𝑆</m:t>
                              </m:r>
                            </m:e>
                            <m:sub>
                              <m:r>
                                <a:rPr lang="en-US" altLang="zh-CN" i="1">
                                  <a:solidFill>
                                    <a:schemeClr val="bg1"/>
                                  </a:solidFill>
                                  <a:latin typeface="Cambria Math" panose="02040503050406030204" pitchFamily="18" charset="0"/>
                                  <a:cs typeface="Arial" panose="020B0604020202020204" pitchFamily="34" charset="0"/>
                                </a:rPr>
                                <m:t>𝑡</m:t>
                              </m:r>
                            </m:sub>
                          </m:sSub>
                          <m:r>
                            <a:rPr lang="en-US" altLang="zh-CN" i="1">
                              <a:solidFill>
                                <a:schemeClr val="bg1"/>
                              </a:solidFill>
                              <a:latin typeface="Cambria Math" panose="02040503050406030204" pitchFamily="18" charset="0"/>
                              <a:cs typeface="Arial" panose="020B0604020202020204" pitchFamily="34" charset="0"/>
                            </a:rPr>
                            <m:t>,</m:t>
                          </m:r>
                          <m:sSub>
                            <m:sSubPr>
                              <m:ctrlPr>
                                <a:rPr lang="en-US" altLang="zh-CN" i="1">
                                  <a:solidFill>
                                    <a:schemeClr val="bg1"/>
                                  </a:solidFill>
                                  <a:latin typeface="Cambria Math" panose="02040503050406030204" pitchFamily="18" charset="0"/>
                                  <a:cs typeface="Arial" panose="020B0604020202020204" pitchFamily="34" charset="0"/>
                                </a:rPr>
                              </m:ctrlPr>
                            </m:sSubPr>
                            <m:e>
                              <m:r>
                                <a:rPr lang="en-US" altLang="zh-CN" i="1">
                                  <a:solidFill>
                                    <a:schemeClr val="bg1"/>
                                  </a:solidFill>
                                  <a:latin typeface="Cambria Math" panose="02040503050406030204" pitchFamily="18" charset="0"/>
                                  <a:cs typeface="Arial" panose="020B0604020202020204" pitchFamily="34" charset="0"/>
                                </a:rPr>
                                <m:t>𝐴</m:t>
                              </m:r>
                            </m:e>
                            <m:sub>
                              <m:r>
                                <a:rPr lang="en-US" altLang="zh-CN" i="1">
                                  <a:solidFill>
                                    <a:schemeClr val="bg1"/>
                                  </a:solidFill>
                                  <a:latin typeface="Cambria Math" panose="02040503050406030204" pitchFamily="18" charset="0"/>
                                  <a:cs typeface="Arial" panose="020B0604020202020204" pitchFamily="34" charset="0"/>
                                </a:rPr>
                                <m:t>𝑡</m:t>
                              </m:r>
                            </m:sub>
                          </m:sSub>
                        </m:e>
                      </m:d>
                      <m:r>
                        <a:rPr lang="en-US" altLang="zh-CN" b="0" i="0"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𝛼</m:t>
                      </m:r>
                      <m:d>
                        <m:dPr>
                          <m:begChr m:val="["/>
                          <m:endChr m:val="]"/>
                          <m:ctrlPr>
                            <a:rPr lang="en-US" altLang="zh-CN" b="0" i="1" smtClean="0">
                              <a:solidFill>
                                <a:schemeClr val="bg1"/>
                              </a:solidFill>
                              <a:latin typeface="Cambria Math" panose="02040503050406030204" pitchFamily="18" charset="0"/>
                              <a:cs typeface="Arial" panose="020B0604020202020204" pitchFamily="34" charset="0"/>
                            </a:rPr>
                          </m:ctrlPr>
                        </m:dPr>
                        <m:e>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𝑅</m:t>
                              </m:r>
                            </m:e>
                            <m:sub>
                              <m:r>
                                <a:rPr lang="en-US" altLang="zh-CN" b="0" i="1" smtClean="0">
                                  <a:solidFill>
                                    <a:schemeClr val="bg1"/>
                                  </a:solidFill>
                                  <a:latin typeface="Cambria Math" panose="02040503050406030204" pitchFamily="18" charset="0"/>
                                  <a:cs typeface="Arial" panose="020B0604020202020204" pitchFamily="34" charset="0"/>
                                </a:rPr>
                                <m:t>𝑡</m:t>
                              </m:r>
                              <m:r>
                                <a:rPr lang="en-US" altLang="zh-CN" b="0" i="1" smtClean="0">
                                  <a:solidFill>
                                    <a:schemeClr val="bg1"/>
                                  </a:solidFill>
                                  <a:latin typeface="Cambria Math" panose="02040503050406030204" pitchFamily="18" charset="0"/>
                                  <a:cs typeface="Arial" panose="020B0604020202020204" pitchFamily="34" charset="0"/>
                                </a:rPr>
                                <m:t>+1</m:t>
                              </m:r>
                            </m:sub>
                          </m:sSub>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𝛾</m:t>
                          </m:r>
                          <m:func>
                            <m:funcPr>
                              <m:ctrlPr>
                                <a:rPr lang="en-US" altLang="zh-CN" b="0" i="1" smtClean="0">
                                  <a:solidFill>
                                    <a:schemeClr val="bg1"/>
                                  </a:solidFill>
                                  <a:latin typeface="Cambria Math" panose="02040503050406030204" pitchFamily="18" charset="0"/>
                                  <a:cs typeface="Arial" panose="020B0604020202020204" pitchFamily="34" charset="0"/>
                                </a:rPr>
                              </m:ctrlPr>
                            </m:funcPr>
                            <m:fName>
                              <m:limLow>
                                <m:limLowPr>
                                  <m:ctrlPr>
                                    <a:rPr lang="en-US" altLang="zh-CN" b="0" i="1" smtClean="0">
                                      <a:solidFill>
                                        <a:schemeClr val="bg1"/>
                                      </a:solidFill>
                                      <a:latin typeface="Cambria Math" panose="02040503050406030204" pitchFamily="18" charset="0"/>
                                      <a:cs typeface="Arial" panose="020B0604020202020204" pitchFamily="34" charset="0"/>
                                    </a:rPr>
                                  </m:ctrlPr>
                                </m:limLowPr>
                                <m:e>
                                  <m:r>
                                    <m:rPr>
                                      <m:sty m:val="p"/>
                                    </m:rPr>
                                    <a:rPr lang="en-US" altLang="zh-CN" b="0" i="0" smtClean="0">
                                      <a:solidFill>
                                        <a:schemeClr val="bg1"/>
                                      </a:solidFill>
                                      <a:latin typeface="Cambria Math" panose="02040503050406030204" pitchFamily="18" charset="0"/>
                                      <a:cs typeface="Arial" panose="020B0604020202020204" pitchFamily="34" charset="0"/>
                                    </a:rPr>
                                    <m:t>max</m:t>
                                  </m:r>
                                </m:e>
                                <m:lim>
                                  <m:r>
                                    <a:rPr lang="en-US" altLang="zh-CN" b="0" i="1" smtClean="0">
                                      <a:solidFill>
                                        <a:schemeClr val="bg1"/>
                                      </a:solidFill>
                                      <a:latin typeface="Cambria Math" panose="02040503050406030204" pitchFamily="18" charset="0"/>
                                      <a:cs typeface="Arial" panose="020B0604020202020204" pitchFamily="34" charset="0"/>
                                    </a:rPr>
                                    <m:t>𝑎</m:t>
                                  </m:r>
                                </m:lim>
                              </m:limLow>
                            </m:fName>
                            <m:e>
                              <m:r>
                                <a:rPr lang="en-US" altLang="zh-CN" b="0" i="1" smtClean="0">
                                  <a:solidFill>
                                    <a:schemeClr val="bg1"/>
                                  </a:solidFill>
                                  <a:latin typeface="Cambria Math" panose="02040503050406030204" pitchFamily="18" charset="0"/>
                                  <a:cs typeface="Arial" panose="020B0604020202020204" pitchFamily="34" charset="0"/>
                                </a:rPr>
                                <m:t>𝑄</m:t>
                              </m:r>
                              <m:d>
                                <m:dPr>
                                  <m:ctrlPr>
                                    <a:rPr lang="en-US" altLang="zh-CN" b="0" i="1" smtClean="0">
                                      <a:solidFill>
                                        <a:schemeClr val="bg1"/>
                                      </a:solidFill>
                                      <a:latin typeface="Cambria Math" panose="02040503050406030204" pitchFamily="18" charset="0"/>
                                      <a:cs typeface="Arial" panose="020B0604020202020204" pitchFamily="34" charset="0"/>
                                    </a:rPr>
                                  </m:ctrlPr>
                                </m:dPr>
                                <m:e>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𝑆</m:t>
                                      </m:r>
                                    </m:e>
                                    <m:sub>
                                      <m:r>
                                        <a:rPr lang="en-US" altLang="zh-CN" b="0" i="1" smtClean="0">
                                          <a:solidFill>
                                            <a:schemeClr val="bg1"/>
                                          </a:solidFill>
                                          <a:latin typeface="Cambria Math" panose="02040503050406030204" pitchFamily="18" charset="0"/>
                                          <a:cs typeface="Arial" panose="020B0604020202020204" pitchFamily="34" charset="0"/>
                                        </a:rPr>
                                        <m:t>𝑡</m:t>
                                      </m:r>
                                      <m:r>
                                        <a:rPr lang="en-US" altLang="zh-CN" b="0" i="1" smtClean="0">
                                          <a:solidFill>
                                            <a:schemeClr val="bg1"/>
                                          </a:solidFill>
                                          <a:latin typeface="Cambria Math" panose="02040503050406030204" pitchFamily="18" charset="0"/>
                                          <a:cs typeface="Arial" panose="020B0604020202020204" pitchFamily="34" charset="0"/>
                                        </a:rPr>
                                        <m:t>+1</m:t>
                                      </m:r>
                                    </m:sub>
                                  </m:sSub>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𝑎</m:t>
                                  </m:r>
                                </m:e>
                              </m:d>
                              <m:r>
                                <a:rPr lang="en-US" altLang="zh-CN" b="0" i="1" smtClean="0">
                                  <a:solidFill>
                                    <a:schemeClr val="bg1"/>
                                  </a:solidFill>
                                  <a:latin typeface="Cambria Math" panose="02040503050406030204" pitchFamily="18" charset="0"/>
                                  <a:cs typeface="Arial" panose="020B0604020202020204" pitchFamily="34" charset="0"/>
                                </a:rPr>
                                <m:t>−</m:t>
                              </m:r>
                              <m:r>
                                <a:rPr lang="en-US" altLang="zh-CN" i="1">
                                  <a:solidFill>
                                    <a:schemeClr val="bg1"/>
                                  </a:solidFill>
                                  <a:latin typeface="Cambria Math" panose="02040503050406030204" pitchFamily="18" charset="0"/>
                                  <a:cs typeface="Arial" panose="020B0604020202020204" pitchFamily="34" charset="0"/>
                                </a:rPr>
                                <m:t>𝑄</m:t>
                              </m:r>
                              <m:d>
                                <m:dPr>
                                  <m:ctrlPr>
                                    <a:rPr lang="en-US" altLang="zh-CN" i="1">
                                      <a:solidFill>
                                        <a:schemeClr val="bg1"/>
                                      </a:solidFill>
                                      <a:latin typeface="Cambria Math" panose="02040503050406030204" pitchFamily="18" charset="0"/>
                                      <a:cs typeface="Arial" panose="020B0604020202020204" pitchFamily="34" charset="0"/>
                                    </a:rPr>
                                  </m:ctrlPr>
                                </m:dPr>
                                <m:e>
                                  <m:sSub>
                                    <m:sSubPr>
                                      <m:ctrlPr>
                                        <a:rPr lang="en-US" altLang="zh-CN" i="1">
                                          <a:solidFill>
                                            <a:schemeClr val="bg1"/>
                                          </a:solidFill>
                                          <a:latin typeface="Cambria Math" panose="02040503050406030204" pitchFamily="18" charset="0"/>
                                          <a:cs typeface="Arial" panose="020B0604020202020204" pitchFamily="34" charset="0"/>
                                        </a:rPr>
                                      </m:ctrlPr>
                                    </m:sSubPr>
                                    <m:e>
                                      <m:r>
                                        <a:rPr lang="en-US" altLang="zh-CN" i="1">
                                          <a:solidFill>
                                            <a:schemeClr val="bg1"/>
                                          </a:solidFill>
                                          <a:latin typeface="Cambria Math" panose="02040503050406030204" pitchFamily="18" charset="0"/>
                                          <a:cs typeface="Arial" panose="020B0604020202020204" pitchFamily="34" charset="0"/>
                                        </a:rPr>
                                        <m:t>𝑆</m:t>
                                      </m:r>
                                    </m:e>
                                    <m:sub>
                                      <m:r>
                                        <a:rPr lang="en-US" altLang="zh-CN" i="1">
                                          <a:solidFill>
                                            <a:schemeClr val="bg1"/>
                                          </a:solidFill>
                                          <a:latin typeface="Cambria Math" panose="02040503050406030204" pitchFamily="18" charset="0"/>
                                          <a:cs typeface="Arial" panose="020B0604020202020204" pitchFamily="34" charset="0"/>
                                        </a:rPr>
                                        <m:t>𝑡</m:t>
                                      </m:r>
                                    </m:sub>
                                  </m:sSub>
                                  <m:r>
                                    <a:rPr lang="en-US" altLang="zh-CN" i="1">
                                      <a:solidFill>
                                        <a:schemeClr val="bg1"/>
                                      </a:solidFill>
                                      <a:latin typeface="Cambria Math" panose="02040503050406030204" pitchFamily="18" charset="0"/>
                                      <a:cs typeface="Arial" panose="020B0604020202020204" pitchFamily="34" charset="0"/>
                                    </a:rPr>
                                    <m:t>,</m:t>
                                  </m:r>
                                  <m:sSub>
                                    <m:sSubPr>
                                      <m:ctrlPr>
                                        <a:rPr lang="en-US" altLang="zh-CN" i="1">
                                          <a:solidFill>
                                            <a:schemeClr val="bg1"/>
                                          </a:solidFill>
                                          <a:latin typeface="Cambria Math" panose="02040503050406030204" pitchFamily="18" charset="0"/>
                                          <a:cs typeface="Arial" panose="020B0604020202020204" pitchFamily="34" charset="0"/>
                                        </a:rPr>
                                      </m:ctrlPr>
                                    </m:sSubPr>
                                    <m:e>
                                      <m:r>
                                        <a:rPr lang="en-US" altLang="zh-CN" i="1">
                                          <a:solidFill>
                                            <a:schemeClr val="bg1"/>
                                          </a:solidFill>
                                          <a:latin typeface="Cambria Math" panose="02040503050406030204" pitchFamily="18" charset="0"/>
                                          <a:cs typeface="Arial" panose="020B0604020202020204" pitchFamily="34" charset="0"/>
                                        </a:rPr>
                                        <m:t>𝐴</m:t>
                                      </m:r>
                                    </m:e>
                                    <m:sub>
                                      <m:r>
                                        <a:rPr lang="en-US" altLang="zh-CN" i="1">
                                          <a:solidFill>
                                            <a:schemeClr val="bg1"/>
                                          </a:solidFill>
                                          <a:latin typeface="Cambria Math" panose="02040503050406030204" pitchFamily="18" charset="0"/>
                                          <a:cs typeface="Arial" panose="020B0604020202020204" pitchFamily="34" charset="0"/>
                                        </a:rPr>
                                        <m:t>𝑡</m:t>
                                      </m:r>
                                    </m:sub>
                                  </m:sSub>
                                </m:e>
                              </m:d>
                            </m:e>
                          </m:func>
                        </m:e>
                      </m:d>
                    </m:oMath>
                  </m:oMathPara>
                </a14:m>
                <a:endParaRPr lang="en" altLang="zh-CN" dirty="0">
                  <a:solidFill>
                    <a:schemeClr val="bg1"/>
                  </a:solidFill>
                  <a:latin typeface="Arial" panose="020B0604020202020204" pitchFamily="34" charset="0"/>
                  <a:cs typeface="Arial" panose="020B0604020202020204" pitchFamily="34" charset="0"/>
                </a:endParaRPr>
              </a:p>
            </p:txBody>
          </p:sp>
        </mc:Choice>
        <mc:Fallback xmlns="">
          <p:sp>
            <p:nvSpPr>
              <p:cNvPr id="4" name="矩形 3">
                <a:extLst>
                  <a:ext uri="{FF2B5EF4-FFF2-40B4-BE49-F238E27FC236}">
                    <a16:creationId xmlns:a16="http://schemas.microsoft.com/office/drawing/2014/main" id="{F507034C-308A-844A-A874-CBF29428287A}"/>
                  </a:ext>
                </a:extLst>
              </p:cNvPr>
              <p:cNvSpPr>
                <a:spLocks noRot="1" noChangeAspect="1" noMove="1" noResize="1" noEditPoints="1" noAdjustHandles="1" noChangeArrowheads="1" noChangeShapeType="1" noTextEdit="1"/>
              </p:cNvSpPr>
              <p:nvPr/>
            </p:nvSpPr>
            <p:spPr>
              <a:xfrm>
                <a:off x="743136" y="1276294"/>
                <a:ext cx="7067364" cy="2553648"/>
              </a:xfrm>
              <a:prstGeom prst="rect">
                <a:avLst/>
              </a:prstGeom>
              <a:blipFill>
                <a:blip r:embed="rId3"/>
                <a:stretch>
                  <a:fillRect l="-718" t="-493" r="-539"/>
                </a:stretch>
              </a:blipFill>
            </p:spPr>
            <p:txBody>
              <a:bodyPr/>
              <a:lstStyle/>
              <a:p>
                <a:r>
                  <a:rPr lang="zh-CN" altLang="en-US">
                    <a:noFill/>
                  </a:rPr>
                  <a:t> </a:t>
                </a:r>
              </a:p>
            </p:txBody>
          </p:sp>
        </mc:Fallback>
      </mc:AlternateContent>
      <p:pic>
        <p:nvPicPr>
          <p:cNvPr id="2" name="图片 1">
            <a:extLst>
              <a:ext uri="{FF2B5EF4-FFF2-40B4-BE49-F238E27FC236}">
                <a16:creationId xmlns:a16="http://schemas.microsoft.com/office/drawing/2014/main" id="{17EAB03D-2F1A-C441-9CA1-CC94DC69E11F}"/>
              </a:ext>
            </a:extLst>
          </p:cNvPr>
          <p:cNvPicPr>
            <a:picLocks noChangeAspect="1"/>
          </p:cNvPicPr>
          <p:nvPr/>
        </p:nvPicPr>
        <p:blipFill rotWithShape="1">
          <a:blip r:embed="rId4"/>
          <a:srcRect l="1042" t="4417" r="23867" b="4801"/>
          <a:stretch/>
        </p:blipFill>
        <p:spPr>
          <a:xfrm>
            <a:off x="1435100" y="3995042"/>
            <a:ext cx="7468285" cy="2644983"/>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4E85F987-7C08-A545-878E-DE8891BA3506}"/>
                  </a:ext>
                </a:extLst>
              </p:cNvPr>
              <p:cNvSpPr/>
              <p:nvPr/>
            </p:nvSpPr>
            <p:spPr>
              <a:xfrm>
                <a:off x="6948170" y="1299153"/>
                <a:ext cx="4307974" cy="369332"/>
              </a:xfrm>
              <a:prstGeom prst="rect">
                <a:avLst/>
              </a:prstGeom>
            </p:spPr>
            <p:txBody>
              <a:bodyPr wrap="none">
                <a:spAutoFit/>
              </a:bodyPr>
              <a:lstStyle/>
              <a:p>
                <a:r>
                  <a:rPr lang="en-US" altLang="zh-CN" dirty="0">
                    <a:solidFill>
                      <a:schemeClr val="bg1"/>
                    </a:solidFill>
                    <a:latin typeface="Arial" panose="020B0604020202020204" pitchFamily="34" charset="0"/>
                    <a:cs typeface="Arial" panose="020B0604020202020204" pitchFamily="34" charset="0"/>
                  </a:rPr>
                  <a:t>Sarsa still use </a:t>
                </a:r>
                <a14:m>
                  <m:oMath xmlns:m="http://schemas.openxmlformats.org/officeDocument/2006/math">
                    <m:r>
                      <a:rPr lang="en-US" altLang="zh-CN" i="1">
                        <a:solidFill>
                          <a:srgbClr val="42F7FF"/>
                        </a:solidFill>
                        <a:latin typeface="Cambria Math" panose="02040503050406030204" pitchFamily="18" charset="0"/>
                        <a:cs typeface="Arial" panose="020B0604020202020204" pitchFamily="34" charset="0"/>
                      </a:rPr>
                      <m:t>𝜖</m:t>
                    </m:r>
                  </m:oMath>
                </a14:m>
                <a:r>
                  <a:rPr lang="en" altLang="zh-CN" dirty="0">
                    <a:solidFill>
                      <a:srgbClr val="42F7FF"/>
                    </a:solidFill>
                    <a:latin typeface="Arial" panose="020B0604020202020204" pitchFamily="34" charset="0"/>
                    <a:cs typeface="Arial" panose="020B0604020202020204" pitchFamily="34" charset="0"/>
                  </a:rPr>
                  <a:t>-greedy </a:t>
                </a:r>
                <a:r>
                  <a:rPr lang="en" altLang="zh-CN" dirty="0">
                    <a:solidFill>
                      <a:schemeClr val="bg1"/>
                    </a:solidFill>
                    <a:latin typeface="Arial" panose="020B0604020202020204" pitchFamily="34" charset="0"/>
                    <a:cs typeface="Arial" panose="020B0604020202020204" pitchFamily="34" charset="0"/>
                  </a:rPr>
                  <a:t>on  </a:t>
                </a:r>
                <a14:m>
                  <m:oMath xmlns:m="http://schemas.openxmlformats.org/officeDocument/2006/math">
                    <m:r>
                      <a:rPr lang="en-US" altLang="zh-CN" i="1">
                        <a:solidFill>
                          <a:schemeClr val="bg1"/>
                        </a:solidFill>
                        <a:latin typeface="Cambria Math" panose="02040503050406030204" pitchFamily="18" charset="0"/>
                        <a:cs typeface="Arial" panose="020B0604020202020204" pitchFamily="34" charset="0"/>
                      </a:rPr>
                      <m:t>𝑄</m:t>
                    </m:r>
                    <m:r>
                      <a:rPr lang="en-US" altLang="zh-CN" i="1">
                        <a:solidFill>
                          <a:schemeClr val="bg1"/>
                        </a:solidFill>
                        <a:latin typeface="Cambria Math" panose="02040503050406030204" pitchFamily="18" charset="0"/>
                        <a:cs typeface="Arial" panose="020B0604020202020204" pitchFamily="34" charset="0"/>
                      </a:rPr>
                      <m:t>(</m:t>
                    </m:r>
                    <m:r>
                      <a:rPr lang="en-US" altLang="zh-CN" i="1">
                        <a:solidFill>
                          <a:schemeClr val="bg1"/>
                        </a:solidFill>
                        <a:latin typeface="Cambria Math" panose="02040503050406030204" pitchFamily="18" charset="0"/>
                        <a:cs typeface="Arial" panose="020B0604020202020204" pitchFamily="34" charset="0"/>
                      </a:rPr>
                      <m:t>𝑠</m:t>
                    </m:r>
                    <m:r>
                      <a:rPr lang="en-US" altLang="zh-CN" i="1">
                        <a:solidFill>
                          <a:schemeClr val="bg1"/>
                        </a:solidFill>
                        <a:latin typeface="Cambria Math" panose="02040503050406030204" pitchFamily="18" charset="0"/>
                        <a:cs typeface="Arial" panose="020B0604020202020204" pitchFamily="34" charset="0"/>
                      </a:rPr>
                      <m:t>,</m:t>
                    </m:r>
                    <m:r>
                      <a:rPr lang="en-US" altLang="zh-CN" i="1">
                        <a:solidFill>
                          <a:schemeClr val="bg1"/>
                        </a:solidFill>
                        <a:latin typeface="Cambria Math" panose="02040503050406030204" pitchFamily="18" charset="0"/>
                        <a:cs typeface="Arial" panose="020B0604020202020204" pitchFamily="34" charset="0"/>
                      </a:rPr>
                      <m:t>𝑎</m:t>
                    </m:r>
                    <m:r>
                      <a:rPr lang="en-US" altLang="zh-CN" i="1">
                        <a:solidFill>
                          <a:schemeClr val="bg1"/>
                        </a:solidFill>
                        <a:latin typeface="Cambria Math" panose="02040503050406030204" pitchFamily="18" charset="0"/>
                        <a:cs typeface="Arial" panose="020B0604020202020204" pitchFamily="34" charset="0"/>
                      </a:rPr>
                      <m:t>)</m:t>
                    </m:r>
                  </m:oMath>
                </a14:m>
                <a:r>
                  <a:rPr lang="en" altLang="zh-CN" dirty="0">
                    <a:solidFill>
                      <a:schemeClr val="bg1"/>
                    </a:solidFill>
                    <a:latin typeface="Arial" panose="020B0604020202020204" pitchFamily="34" charset="0"/>
                    <a:cs typeface="Arial" panose="020B0604020202020204" pitchFamily="34" charset="0"/>
                  </a:rPr>
                  <a:t> here</a:t>
                </a:r>
                <a:r>
                  <a:rPr lang="en-US" altLang="zh-CN" dirty="0">
                    <a:solidFill>
                      <a:schemeClr val="bg1"/>
                    </a:solidFill>
                    <a:latin typeface="Arial" panose="020B0604020202020204" pitchFamily="34" charset="0"/>
                    <a:cs typeface="Arial" panose="020B0604020202020204" pitchFamily="34" charset="0"/>
                  </a:rPr>
                  <a:t> </a:t>
                </a:r>
                <a:endParaRPr lang="zh-CN" altLang="en-US" dirty="0"/>
              </a:p>
            </p:txBody>
          </p:sp>
        </mc:Choice>
        <mc:Fallback xmlns="">
          <p:sp>
            <p:nvSpPr>
              <p:cNvPr id="5" name="矩形 4">
                <a:extLst>
                  <a:ext uri="{FF2B5EF4-FFF2-40B4-BE49-F238E27FC236}">
                    <a16:creationId xmlns:a16="http://schemas.microsoft.com/office/drawing/2014/main" id="{4E85F987-7C08-A545-878E-DE8891BA3506}"/>
                  </a:ext>
                </a:extLst>
              </p:cNvPr>
              <p:cNvSpPr>
                <a:spLocks noRot="1" noChangeAspect="1" noMove="1" noResize="1" noEditPoints="1" noAdjustHandles="1" noChangeArrowheads="1" noChangeShapeType="1" noTextEdit="1"/>
              </p:cNvSpPr>
              <p:nvPr/>
            </p:nvSpPr>
            <p:spPr>
              <a:xfrm>
                <a:off x="6948170" y="1299153"/>
                <a:ext cx="4307974" cy="369332"/>
              </a:xfrm>
              <a:prstGeom prst="rect">
                <a:avLst/>
              </a:prstGeom>
              <a:blipFill>
                <a:blip r:embed="rId5"/>
                <a:stretch>
                  <a:fillRect l="-1176" t="-6667" b="-23333"/>
                </a:stretch>
              </a:blipFill>
            </p:spPr>
            <p:txBody>
              <a:bodyPr/>
              <a:lstStyle/>
              <a:p>
                <a:r>
                  <a:rPr lang="zh-CN" altLang="en-US">
                    <a:noFill/>
                  </a:rPr>
                  <a:t> </a:t>
                </a:r>
              </a:p>
            </p:txBody>
          </p:sp>
        </mc:Fallback>
      </mc:AlternateContent>
      <p:sp>
        <p:nvSpPr>
          <p:cNvPr id="6" name="椭圆 5">
            <a:extLst>
              <a:ext uri="{FF2B5EF4-FFF2-40B4-BE49-F238E27FC236}">
                <a16:creationId xmlns:a16="http://schemas.microsoft.com/office/drawing/2014/main" id="{008C3F16-F890-F646-9312-E48524161757}"/>
              </a:ext>
            </a:extLst>
          </p:cNvPr>
          <p:cNvSpPr/>
          <p:nvPr/>
        </p:nvSpPr>
        <p:spPr>
          <a:xfrm>
            <a:off x="6948169" y="1174416"/>
            <a:ext cx="4307974" cy="619659"/>
          </a:xfrm>
          <a:prstGeom prst="ellipse">
            <a:avLst/>
          </a:prstGeom>
          <a:noFill/>
          <a:ln>
            <a:solidFill>
              <a:srgbClr val="43F6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箭头连接符 7">
            <a:extLst>
              <a:ext uri="{FF2B5EF4-FFF2-40B4-BE49-F238E27FC236}">
                <a16:creationId xmlns:a16="http://schemas.microsoft.com/office/drawing/2014/main" id="{3B70265A-C110-1040-B6DA-E58CE1F9068C}"/>
              </a:ext>
            </a:extLst>
          </p:cNvPr>
          <p:cNvCxnSpPr>
            <a:cxnSpLocks/>
          </p:cNvCxnSpPr>
          <p:nvPr/>
        </p:nvCxnSpPr>
        <p:spPr>
          <a:xfrm flipH="1">
            <a:off x="4927600" y="1483819"/>
            <a:ext cx="2020570" cy="0"/>
          </a:xfrm>
          <a:prstGeom prst="straightConnector1">
            <a:avLst/>
          </a:prstGeom>
          <a:ln w="12700">
            <a:solidFill>
              <a:srgbClr val="43F6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92511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06AD150-CBCA-4993-8F30-2B6F384EF49F}"/>
              </a:ext>
            </a:extLst>
          </p:cNvPr>
          <p:cNvSpPr/>
          <p:nvPr/>
        </p:nvSpPr>
        <p:spPr>
          <a:xfrm>
            <a:off x="0" y="0"/>
            <a:ext cx="12192000" cy="6858000"/>
          </a:xfrm>
          <a:prstGeom prst="rect">
            <a:avLst/>
          </a:prstGeom>
          <a:gradFill>
            <a:gsLst>
              <a:gs pos="37000">
                <a:srgbClr val="112A44"/>
              </a:gs>
              <a:gs pos="93000">
                <a:schemeClr val="tx1">
                  <a:alpha val="67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36E565C6-9E69-45AA-A438-310B29CEC3A2}"/>
              </a:ext>
            </a:extLst>
          </p:cNvPr>
          <p:cNvSpPr/>
          <p:nvPr/>
        </p:nvSpPr>
        <p:spPr>
          <a:xfrm flipV="1">
            <a:off x="0" y="0"/>
            <a:ext cx="12192000" cy="6858000"/>
          </a:xfrm>
          <a:prstGeom prst="rect">
            <a:avLst/>
          </a:prstGeom>
          <a:blipFill dpi="0" rotWithShape="1">
            <a:blip r:embed="rId2">
              <a:alphaModFix amt="5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55BFEE22-8D5E-40E5-A0AF-98B2DCC783D3}"/>
              </a:ext>
            </a:extLst>
          </p:cNvPr>
          <p:cNvSpPr/>
          <p:nvPr/>
        </p:nvSpPr>
        <p:spPr>
          <a:xfrm>
            <a:off x="0" y="270163"/>
            <a:ext cx="12192000" cy="6858000"/>
          </a:xfrm>
          <a:prstGeom prst="rect">
            <a:avLst/>
          </a:prstGeom>
          <a:gradFill flip="none" rotWithShape="1">
            <a:gsLst>
              <a:gs pos="0">
                <a:srgbClr val="1E293A">
                  <a:alpha val="66000"/>
                </a:srgbClr>
              </a:gs>
              <a:gs pos="53000">
                <a:schemeClr val="tx1"/>
              </a:gs>
            </a:gsLst>
            <a:lin ang="15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Freeform 9">
            <a:extLst>
              <a:ext uri="{FF2B5EF4-FFF2-40B4-BE49-F238E27FC236}">
                <a16:creationId xmlns:a16="http://schemas.microsoft.com/office/drawing/2014/main" id="{669BD71E-119E-4EE9-A73C-E1F71C55269C}"/>
              </a:ext>
            </a:extLst>
          </p:cNvPr>
          <p:cNvSpPr>
            <a:spLocks/>
          </p:cNvSpPr>
          <p:nvPr/>
        </p:nvSpPr>
        <p:spPr bwMode="auto">
          <a:xfrm>
            <a:off x="-852215" y="2269651"/>
            <a:ext cx="4186237" cy="3514247"/>
          </a:xfrm>
          <a:custGeom>
            <a:avLst/>
            <a:gdLst>
              <a:gd name="T0" fmla="*/ 54 w 107"/>
              <a:gd name="T1" fmla="*/ 68 h 88"/>
              <a:gd name="T2" fmla="*/ 87 w 107"/>
              <a:gd name="T3" fmla="*/ 35 h 88"/>
              <a:gd name="T4" fmla="*/ 87 w 107"/>
              <a:gd name="T5" fmla="*/ 19 h 88"/>
              <a:gd name="T6" fmla="*/ 107 w 107"/>
              <a:gd name="T7" fmla="*/ 19 h 88"/>
              <a:gd name="T8" fmla="*/ 107 w 107"/>
              <a:gd name="T9" fmla="*/ 37 h 88"/>
              <a:gd name="T10" fmla="*/ 54 w 107"/>
              <a:gd name="T11" fmla="*/ 88 h 88"/>
              <a:gd name="T12" fmla="*/ 54 w 107"/>
              <a:gd name="T13" fmla="*/ 88 h 88"/>
              <a:gd name="T14" fmla="*/ 0 w 107"/>
              <a:gd name="T15" fmla="*/ 37 h 88"/>
              <a:gd name="T16" fmla="*/ 0 w 107"/>
              <a:gd name="T17" fmla="*/ 6 h 88"/>
              <a:gd name="T18" fmla="*/ 5 w 107"/>
              <a:gd name="T19" fmla="*/ 0 h 88"/>
              <a:gd name="T20" fmla="*/ 5 w 107"/>
              <a:gd name="T21" fmla="*/ 0 h 88"/>
              <a:gd name="T22" fmla="*/ 87 w 107"/>
              <a:gd name="T23" fmla="*/ 0 h 88"/>
              <a:gd name="T24" fmla="*/ 87 w 107"/>
              <a:gd name="T25" fmla="*/ 19 h 88"/>
              <a:gd name="T26" fmla="*/ 23 w 107"/>
              <a:gd name="T27" fmla="*/ 19 h 88"/>
              <a:gd name="T28" fmla="*/ 20 w 107"/>
              <a:gd name="T29" fmla="*/ 22 h 88"/>
              <a:gd name="T30" fmla="*/ 20 w 107"/>
              <a:gd name="T31" fmla="*/ 22 h 88"/>
              <a:gd name="T32" fmla="*/ 20 w 107"/>
              <a:gd name="T33" fmla="*/ 35 h 88"/>
              <a:gd name="T34" fmla="*/ 53 w 107"/>
              <a:gd name="T35" fmla="*/ 68 h 88"/>
              <a:gd name="T36" fmla="*/ 54 w 107"/>
              <a:gd name="T3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88">
                <a:moveTo>
                  <a:pt x="54" y="68"/>
                </a:moveTo>
                <a:cubicBezTo>
                  <a:pt x="72" y="68"/>
                  <a:pt x="86" y="53"/>
                  <a:pt x="87" y="35"/>
                </a:cubicBezTo>
                <a:cubicBezTo>
                  <a:pt x="87" y="19"/>
                  <a:pt x="87" y="19"/>
                  <a:pt x="87" y="19"/>
                </a:cubicBezTo>
                <a:cubicBezTo>
                  <a:pt x="107" y="19"/>
                  <a:pt x="107" y="19"/>
                  <a:pt x="107" y="19"/>
                </a:cubicBezTo>
                <a:cubicBezTo>
                  <a:pt x="107" y="37"/>
                  <a:pt x="107" y="37"/>
                  <a:pt x="107" y="37"/>
                </a:cubicBezTo>
                <a:cubicBezTo>
                  <a:pt x="107" y="65"/>
                  <a:pt x="82" y="87"/>
                  <a:pt x="54" y="88"/>
                </a:cubicBezTo>
                <a:cubicBezTo>
                  <a:pt x="54" y="88"/>
                  <a:pt x="54" y="88"/>
                  <a:pt x="54" y="88"/>
                </a:cubicBezTo>
                <a:cubicBezTo>
                  <a:pt x="25" y="88"/>
                  <a:pt x="0" y="65"/>
                  <a:pt x="0" y="37"/>
                </a:cubicBezTo>
                <a:cubicBezTo>
                  <a:pt x="0" y="6"/>
                  <a:pt x="0" y="6"/>
                  <a:pt x="0" y="6"/>
                </a:cubicBezTo>
                <a:cubicBezTo>
                  <a:pt x="0" y="3"/>
                  <a:pt x="2" y="1"/>
                  <a:pt x="5" y="0"/>
                </a:cubicBezTo>
                <a:cubicBezTo>
                  <a:pt x="5" y="0"/>
                  <a:pt x="5" y="0"/>
                  <a:pt x="5" y="0"/>
                </a:cubicBezTo>
                <a:cubicBezTo>
                  <a:pt x="87" y="0"/>
                  <a:pt x="87" y="0"/>
                  <a:pt x="87" y="0"/>
                </a:cubicBezTo>
                <a:cubicBezTo>
                  <a:pt x="87" y="19"/>
                  <a:pt x="87" y="19"/>
                  <a:pt x="87" y="19"/>
                </a:cubicBezTo>
                <a:cubicBezTo>
                  <a:pt x="23" y="19"/>
                  <a:pt x="23" y="19"/>
                  <a:pt x="23" y="19"/>
                </a:cubicBezTo>
                <a:cubicBezTo>
                  <a:pt x="22" y="19"/>
                  <a:pt x="20" y="20"/>
                  <a:pt x="20" y="22"/>
                </a:cubicBezTo>
                <a:cubicBezTo>
                  <a:pt x="20" y="22"/>
                  <a:pt x="20" y="22"/>
                  <a:pt x="20" y="22"/>
                </a:cubicBezTo>
                <a:cubicBezTo>
                  <a:pt x="20" y="35"/>
                  <a:pt x="20" y="35"/>
                  <a:pt x="20" y="35"/>
                </a:cubicBezTo>
                <a:cubicBezTo>
                  <a:pt x="20" y="53"/>
                  <a:pt x="34" y="68"/>
                  <a:pt x="53" y="68"/>
                </a:cubicBezTo>
                <a:cubicBezTo>
                  <a:pt x="53" y="68"/>
                  <a:pt x="53" y="68"/>
                  <a:pt x="54" y="68"/>
                </a:cubicBezTo>
                <a:close/>
              </a:path>
            </a:pathLst>
          </a:custGeom>
          <a:solidFill>
            <a:srgbClr val="FF7C41">
              <a:alpha val="14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内容占位符 2">
            <a:extLst>
              <a:ext uri="{FF2B5EF4-FFF2-40B4-BE49-F238E27FC236}">
                <a16:creationId xmlns:a16="http://schemas.microsoft.com/office/drawing/2014/main" id="{6B25154E-86EE-469C-A36B-217B7D5909E5}"/>
              </a:ext>
            </a:extLst>
          </p:cNvPr>
          <p:cNvSpPr txBox="1">
            <a:spLocks/>
          </p:cNvSpPr>
          <p:nvPr/>
        </p:nvSpPr>
        <p:spPr>
          <a:xfrm>
            <a:off x="4003777" y="3068119"/>
            <a:ext cx="8188223" cy="724333"/>
          </a:xfrm>
          <a:prstGeom prst="rect">
            <a:avLst/>
          </a:prstGeom>
        </p:spPr>
        <p:txBody>
          <a:bodyPr vert="horz" lIns="91440" tIns="45720" rIns="91440" bIns="45720" rtlCol="0">
            <a:noAutofit/>
          </a:bodyPr>
          <a:lstStyle>
            <a:defPPr>
              <a:defRPr lang="zh-CN"/>
            </a:defPPr>
            <a:lvl1pPr indent="0">
              <a:lnSpc>
                <a:spcPct val="120000"/>
              </a:lnSpc>
              <a:spcBef>
                <a:spcPts val="1000"/>
              </a:spcBef>
              <a:buFont typeface="Arial" panose="020B0604020202020204" pitchFamily="34" charset="0"/>
              <a:buNone/>
              <a:defRPr sz="5400">
                <a:solidFill>
                  <a:prstClr val="white"/>
                </a:solidFill>
                <a:latin typeface="Impact" panose="020B0806030902050204" pitchFamily="34" charset="0"/>
                <a:ea typeface="Calibri" charset="0"/>
                <a:cs typeface="Calibri"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800" b="1" dirty="0">
                <a:latin typeface="Times New Roman" panose="02020603050405020304" pitchFamily="18" charset="0"/>
                <a:cs typeface="Times New Roman" panose="02020603050405020304" pitchFamily="18" charset="0"/>
              </a:rPr>
              <a:t>Lecture 4: Function Approximation and DQN</a:t>
            </a:r>
          </a:p>
        </p:txBody>
      </p:sp>
      <p:grpSp>
        <p:nvGrpSpPr>
          <p:cNvPr id="24" name="组 94">
            <a:extLst>
              <a:ext uri="{FF2B5EF4-FFF2-40B4-BE49-F238E27FC236}">
                <a16:creationId xmlns:a16="http://schemas.microsoft.com/office/drawing/2014/main" id="{F5DD82B2-0918-44D5-A777-EFD03F1E454F}"/>
              </a:ext>
            </a:extLst>
          </p:cNvPr>
          <p:cNvGrpSpPr/>
          <p:nvPr/>
        </p:nvGrpSpPr>
        <p:grpSpPr>
          <a:xfrm>
            <a:off x="4106628" y="4062615"/>
            <a:ext cx="2359399" cy="69411"/>
            <a:chOff x="334454" y="967505"/>
            <a:chExt cx="2320019" cy="78378"/>
          </a:xfrm>
        </p:grpSpPr>
        <p:grpSp>
          <p:nvGrpSpPr>
            <p:cNvPr id="25" name="组 95">
              <a:extLst>
                <a:ext uri="{FF2B5EF4-FFF2-40B4-BE49-F238E27FC236}">
                  <a16:creationId xmlns:a16="http://schemas.microsoft.com/office/drawing/2014/main" id="{8B9779E5-1F52-4F35-AEEF-47B1E8BD35CE}"/>
                </a:ext>
              </a:extLst>
            </p:cNvPr>
            <p:cNvGrpSpPr/>
            <p:nvPr/>
          </p:nvGrpSpPr>
          <p:grpSpPr>
            <a:xfrm>
              <a:off x="334454" y="967505"/>
              <a:ext cx="2320019" cy="78378"/>
              <a:chOff x="334454" y="938477"/>
              <a:chExt cx="2320019" cy="78378"/>
            </a:xfrm>
          </p:grpSpPr>
          <p:sp>
            <p:nvSpPr>
              <p:cNvPr id="27" name="平行四边形 26">
                <a:extLst>
                  <a:ext uri="{FF2B5EF4-FFF2-40B4-BE49-F238E27FC236}">
                    <a16:creationId xmlns:a16="http://schemas.microsoft.com/office/drawing/2014/main" id="{039C9FE5-B4CD-4EFE-8679-BBB79A7E0C5F}"/>
                  </a:ext>
                </a:extLst>
              </p:cNvPr>
              <p:cNvSpPr/>
              <p:nvPr/>
            </p:nvSpPr>
            <p:spPr>
              <a:xfrm flipV="1">
                <a:off x="334454" y="938477"/>
                <a:ext cx="1033431" cy="78378"/>
              </a:xfrm>
              <a:prstGeom prst="parallelogram">
                <a:avLst>
                  <a:gd name="adj" fmla="val 163205"/>
                </a:avLst>
              </a:prstGeom>
              <a:solidFill>
                <a:srgbClr val="FD8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28" name="平行四边形 27">
                <a:extLst>
                  <a:ext uri="{FF2B5EF4-FFF2-40B4-BE49-F238E27FC236}">
                    <a16:creationId xmlns:a16="http://schemas.microsoft.com/office/drawing/2014/main" id="{B27AD73F-263B-4D12-8F71-2035FE03DBC9}"/>
                  </a:ext>
                </a:extLst>
              </p:cNvPr>
              <p:cNvSpPr/>
              <p:nvPr/>
            </p:nvSpPr>
            <p:spPr>
              <a:xfrm flipV="1">
                <a:off x="1342038" y="938477"/>
                <a:ext cx="454710" cy="78378"/>
              </a:xfrm>
              <a:prstGeom prst="parallelogram">
                <a:avLst>
                  <a:gd name="adj" fmla="val 163205"/>
                </a:avLst>
              </a:prstGeom>
              <a:solidFill>
                <a:srgbClr val="FD80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29" name="平行四边形 28">
                <a:extLst>
                  <a:ext uri="{FF2B5EF4-FFF2-40B4-BE49-F238E27FC236}">
                    <a16:creationId xmlns:a16="http://schemas.microsoft.com/office/drawing/2014/main" id="{7AC81C67-31F7-4C95-AE0F-323395701A13}"/>
                  </a:ext>
                </a:extLst>
              </p:cNvPr>
              <p:cNvSpPr/>
              <p:nvPr/>
            </p:nvSpPr>
            <p:spPr>
              <a:xfrm flipV="1">
                <a:off x="1770901" y="938477"/>
                <a:ext cx="454710" cy="78378"/>
              </a:xfrm>
              <a:prstGeom prst="parallelogram">
                <a:avLst>
                  <a:gd name="adj" fmla="val 163205"/>
                </a:avLst>
              </a:prstGeom>
              <a:solidFill>
                <a:srgbClr val="FD803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31" name="平行四边形 30">
                <a:extLst>
                  <a:ext uri="{FF2B5EF4-FFF2-40B4-BE49-F238E27FC236}">
                    <a16:creationId xmlns:a16="http://schemas.microsoft.com/office/drawing/2014/main" id="{55CFDD45-B6E5-4602-8037-42CE1A7E48FD}"/>
                  </a:ext>
                </a:extLst>
              </p:cNvPr>
              <p:cNvSpPr/>
              <p:nvPr/>
            </p:nvSpPr>
            <p:spPr>
              <a:xfrm flipV="1">
                <a:off x="2199763" y="938477"/>
                <a:ext cx="454710" cy="78378"/>
              </a:xfrm>
              <a:prstGeom prst="parallelogram">
                <a:avLst>
                  <a:gd name="adj" fmla="val 163205"/>
                </a:avLst>
              </a:prstGeom>
              <a:solidFill>
                <a:srgbClr val="FD803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grpSp>
        <p:sp>
          <p:nvSpPr>
            <p:cNvPr id="26" name="矩形 25">
              <a:extLst>
                <a:ext uri="{FF2B5EF4-FFF2-40B4-BE49-F238E27FC236}">
                  <a16:creationId xmlns:a16="http://schemas.microsoft.com/office/drawing/2014/main" id="{F7B9D8FF-A8AD-4B07-8D3F-498EEB9D95AD}"/>
                </a:ext>
              </a:extLst>
            </p:cNvPr>
            <p:cNvSpPr/>
            <p:nvPr/>
          </p:nvSpPr>
          <p:spPr>
            <a:xfrm>
              <a:off x="336550" y="967505"/>
              <a:ext cx="246617" cy="78378"/>
            </a:xfrm>
            <a:prstGeom prst="rect">
              <a:avLst/>
            </a:prstGeom>
            <a:solidFill>
              <a:srgbClr val="FD8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kumimoji="1" lang="zh-CN" altLang="en-US" sz="1500" kern="0">
                <a:solidFill>
                  <a:srgbClr val="FFFFFF"/>
                </a:solidFill>
                <a:latin typeface="Arial"/>
                <a:ea typeface="黑体" panose="02010609060101010101" pitchFamily="49" charset="-122"/>
                <a:sym typeface="PingFang SC Regular"/>
              </a:endParaRPr>
            </a:p>
          </p:txBody>
        </p:sp>
      </p:grpSp>
    </p:spTree>
    <p:extLst>
      <p:ext uri="{BB962C8B-B14F-4D97-AF65-F5344CB8AC3E}">
        <p14:creationId xmlns:p14="http://schemas.microsoft.com/office/powerpoint/2010/main" val="42417497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123722" y="486096"/>
            <a:ext cx="3944733"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Function Approximation</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592205"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038764"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CC8BB8E-206A-9E47-A139-68BB538F00E0}"/>
                  </a:ext>
                </a:extLst>
              </p:cNvPr>
              <p:cNvSpPr txBox="1"/>
              <p:nvPr/>
            </p:nvSpPr>
            <p:spPr>
              <a:xfrm>
                <a:off x="1128713" y="1400175"/>
                <a:ext cx="7086600" cy="4801314"/>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Why do we need function approximation?</a:t>
                </a: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large-scale problems:</a:t>
                </a:r>
              </a:p>
              <a:p>
                <a:pPr marL="285750"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Chess: </a:t>
                </a:r>
                <a14:m>
                  <m:oMath xmlns:m="http://schemas.openxmlformats.org/officeDocument/2006/math">
                    <m:sSup>
                      <m:sSupPr>
                        <m:ctrlPr>
                          <a:rPr kumimoji="1" lang="en-US" altLang="zh-CN" b="0" i="1" smtClean="0">
                            <a:solidFill>
                              <a:schemeClr val="bg1"/>
                            </a:solidFill>
                            <a:latin typeface="Cambria Math" panose="02040503050406030204" pitchFamily="18" charset="0"/>
                            <a:cs typeface="Arial" panose="020B0604020202020204" pitchFamily="34" charset="0"/>
                          </a:rPr>
                        </m:ctrlPr>
                      </m:sSupPr>
                      <m:e>
                        <m:r>
                          <a:rPr kumimoji="1" lang="en-US" altLang="zh-CN" b="0" i="1" smtClean="0">
                            <a:solidFill>
                              <a:schemeClr val="bg1"/>
                            </a:solidFill>
                            <a:latin typeface="Cambria Math" panose="02040503050406030204" pitchFamily="18" charset="0"/>
                            <a:cs typeface="Arial" panose="020B0604020202020204" pitchFamily="34" charset="0"/>
                          </a:rPr>
                          <m:t>10</m:t>
                        </m:r>
                      </m:e>
                      <m:sup>
                        <m:r>
                          <a:rPr kumimoji="1" lang="en-US" altLang="zh-CN" b="0" i="1" smtClean="0">
                            <a:solidFill>
                              <a:schemeClr val="bg1"/>
                            </a:solidFill>
                            <a:latin typeface="Cambria Math" panose="02040503050406030204" pitchFamily="18" charset="0"/>
                            <a:cs typeface="Arial" panose="020B0604020202020204" pitchFamily="34" charset="0"/>
                          </a:rPr>
                          <m:t>47</m:t>
                        </m:r>
                      </m:sup>
                    </m:sSup>
                  </m:oMath>
                </a14:m>
                <a:r>
                  <a:rPr kumimoji="1" lang="en-US" altLang="zh-CN" dirty="0">
                    <a:solidFill>
                      <a:schemeClr val="bg1"/>
                    </a:solidFill>
                    <a:latin typeface="Arial" panose="020B0604020202020204" pitchFamily="34" charset="0"/>
                    <a:cs typeface="Arial" panose="020B0604020202020204" pitchFamily="34" charset="0"/>
                  </a:rPr>
                  <a:t> states</a:t>
                </a:r>
              </a:p>
              <a:p>
                <a:pPr marL="285750"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Game of Go: </a:t>
                </a:r>
                <a14:m>
                  <m:oMath xmlns:m="http://schemas.openxmlformats.org/officeDocument/2006/math">
                    <m:sSup>
                      <m:sSupPr>
                        <m:ctrlPr>
                          <a:rPr kumimoji="1" lang="en-US" altLang="zh-CN" b="0" i="1" smtClean="0">
                            <a:solidFill>
                              <a:schemeClr val="bg1"/>
                            </a:solidFill>
                            <a:latin typeface="Cambria Math" panose="02040503050406030204" pitchFamily="18" charset="0"/>
                            <a:cs typeface="Arial" panose="020B0604020202020204" pitchFamily="34" charset="0"/>
                          </a:rPr>
                        </m:ctrlPr>
                      </m:sSupPr>
                      <m:e>
                        <m:r>
                          <a:rPr kumimoji="1" lang="en-US" altLang="zh-CN" b="0" i="1" smtClean="0">
                            <a:solidFill>
                              <a:schemeClr val="bg1"/>
                            </a:solidFill>
                            <a:latin typeface="Cambria Math" panose="02040503050406030204" pitchFamily="18" charset="0"/>
                            <a:cs typeface="Arial" panose="020B0604020202020204" pitchFamily="34" charset="0"/>
                          </a:rPr>
                          <m:t>10</m:t>
                        </m:r>
                      </m:e>
                      <m:sup>
                        <m:r>
                          <a:rPr kumimoji="1" lang="en-US" altLang="zh-CN" b="0" i="1" smtClean="0">
                            <a:solidFill>
                              <a:schemeClr val="bg1"/>
                            </a:solidFill>
                            <a:latin typeface="Cambria Math" panose="02040503050406030204" pitchFamily="18" charset="0"/>
                            <a:cs typeface="Arial" panose="020B0604020202020204" pitchFamily="34" charset="0"/>
                          </a:rPr>
                          <m:t>170</m:t>
                        </m:r>
                      </m:sup>
                    </m:sSup>
                  </m:oMath>
                </a14:m>
                <a:r>
                  <a:rPr kumimoji="1" lang="en-US" altLang="zh-CN" dirty="0">
                    <a:solidFill>
                      <a:schemeClr val="bg1"/>
                    </a:solidFill>
                    <a:latin typeface="Arial" panose="020B0604020202020204" pitchFamily="34" charset="0"/>
                    <a:cs typeface="Arial" panose="020B0604020202020204" pitchFamily="34" charset="0"/>
                  </a:rPr>
                  <a:t> states</a:t>
                </a:r>
              </a:p>
              <a:p>
                <a:pPr marL="285750"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Robot Arm: continuous state and action space</a:t>
                </a: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How to do?</a:t>
                </a:r>
              </a:p>
              <a:p>
                <a:pPr/>
                <a14:m>
                  <m:oMathPara xmlns:m="http://schemas.openxmlformats.org/officeDocument/2006/math">
                    <m:oMathParaPr>
                      <m:jc m:val="centerGroup"/>
                    </m:oMathParaPr>
                    <m:oMath xmlns:m="http://schemas.openxmlformats.org/officeDocument/2006/math">
                      <m:acc>
                        <m:accPr>
                          <m:chr m:val="̂"/>
                          <m:ctrlPr>
                            <a:rPr kumimoji="1" lang="en-US" altLang="zh-CN" i="1" smtClean="0">
                              <a:solidFill>
                                <a:schemeClr val="bg1"/>
                              </a:solidFill>
                              <a:latin typeface="Cambria Math" panose="02040503050406030204" pitchFamily="18" charset="0"/>
                              <a:cs typeface="Arial" panose="020B0604020202020204" pitchFamily="34" charset="0"/>
                            </a:rPr>
                          </m:ctrlPr>
                        </m:accPr>
                        <m:e>
                          <m:r>
                            <a:rPr kumimoji="1" lang="en-US" altLang="zh-CN" b="0" i="1" smtClean="0">
                              <a:solidFill>
                                <a:schemeClr val="bg1"/>
                              </a:solidFill>
                              <a:latin typeface="Cambria Math" panose="02040503050406030204" pitchFamily="18" charset="0"/>
                              <a:cs typeface="Arial" panose="020B0604020202020204" pitchFamily="34" charset="0"/>
                            </a:rPr>
                            <m:t>𝑣</m:t>
                          </m:r>
                        </m:e>
                      </m:acc>
                      <m:d>
                        <m:dPr>
                          <m:ctrlPr>
                            <a:rPr kumimoji="1" lang="en-US" altLang="zh-CN" b="0" i="1" smtClean="0">
                              <a:solidFill>
                                <a:schemeClr val="bg1"/>
                              </a:solidFill>
                              <a:latin typeface="Cambria Math" panose="02040503050406030204" pitchFamily="18" charset="0"/>
                              <a:cs typeface="Arial" panose="020B0604020202020204" pitchFamily="34" charset="0"/>
                            </a:rPr>
                          </m:ctrlPr>
                        </m:dPr>
                        <m:e>
                          <m:r>
                            <a:rPr kumimoji="1" lang="en-US" altLang="zh-CN" b="0" i="1" smtClean="0">
                              <a:solidFill>
                                <a:schemeClr val="bg1"/>
                              </a:solidFill>
                              <a:latin typeface="Cambria Math" panose="02040503050406030204" pitchFamily="18" charset="0"/>
                              <a:cs typeface="Arial" panose="020B0604020202020204" pitchFamily="34" charset="0"/>
                            </a:rPr>
                            <m:t>𝑠</m:t>
                          </m:r>
                          <m:r>
                            <a:rPr kumimoji="1" lang="en-US" altLang="zh-CN" b="0" i="1" smtClean="0">
                              <a:solidFill>
                                <a:schemeClr val="bg1"/>
                              </a:solidFill>
                              <a:latin typeface="Cambria Math" panose="02040503050406030204" pitchFamily="18" charset="0"/>
                              <a:cs typeface="Arial" panose="020B0604020202020204" pitchFamily="34" charset="0"/>
                            </a:rPr>
                            <m:t>, </m:t>
                          </m:r>
                          <m:r>
                            <a:rPr kumimoji="1" lang="en-US" altLang="zh-CN" b="0" i="1" smtClean="0">
                              <a:solidFill>
                                <a:schemeClr val="bg1"/>
                              </a:solidFill>
                              <a:latin typeface="Cambria Math" panose="02040503050406030204" pitchFamily="18" charset="0"/>
                              <a:cs typeface="Arial" panose="020B0604020202020204" pitchFamily="34" charset="0"/>
                            </a:rPr>
                            <m:t>𝜃</m:t>
                          </m:r>
                        </m:e>
                      </m:d>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p>
                        <m:sSup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p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𝑣</m:t>
                          </m:r>
                        </m:e>
                        <m:sup>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sup>
                      </m:sSup>
                      <m:d>
                        <m:d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d>
                    </m:oMath>
                  </m:oMathPara>
                </a14:m>
                <a:endParaRPr kumimoji="1" lang="en-US" altLang="zh-CN" b="0" dirty="0">
                  <a:solidFill>
                    <a:schemeClr val="bg1"/>
                  </a:solidFill>
                  <a:latin typeface="Arial" panose="020B0604020202020204" pitchFamily="34" charset="0"/>
                  <a:ea typeface="Cambria Math" panose="02040503050406030204" pitchFamily="18"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acc>
                        <m:accPr>
                          <m:chr m:val="̂"/>
                          <m:ctrlPr>
                            <a:rPr kumimoji="1" lang="en-US" altLang="zh-CN" i="1" smtClean="0">
                              <a:solidFill>
                                <a:schemeClr val="bg1"/>
                              </a:solidFill>
                              <a:latin typeface="Cambria Math" panose="02040503050406030204" pitchFamily="18" charset="0"/>
                              <a:cs typeface="Arial" panose="020B0604020202020204" pitchFamily="34" charset="0"/>
                            </a:rPr>
                          </m:ctrlPr>
                        </m:accPr>
                        <m:e>
                          <m:r>
                            <a:rPr kumimoji="1" lang="en-US" altLang="zh-CN" b="0" i="1" smtClean="0">
                              <a:solidFill>
                                <a:schemeClr val="bg1"/>
                              </a:solidFill>
                              <a:latin typeface="Cambria Math" panose="02040503050406030204" pitchFamily="18" charset="0"/>
                              <a:cs typeface="Arial" panose="020B0604020202020204" pitchFamily="34" charset="0"/>
                            </a:rPr>
                            <m:t>𝑞</m:t>
                          </m:r>
                        </m:e>
                      </m:acc>
                      <m:d>
                        <m:dPr>
                          <m:ctrlPr>
                            <a:rPr kumimoji="1" lang="en-US" altLang="zh-CN" b="0" i="1" smtClean="0">
                              <a:solidFill>
                                <a:schemeClr val="bg1"/>
                              </a:solidFill>
                              <a:latin typeface="Cambria Math" panose="02040503050406030204" pitchFamily="18" charset="0"/>
                              <a:cs typeface="Arial" panose="020B0604020202020204" pitchFamily="34" charset="0"/>
                            </a:rPr>
                          </m:ctrlPr>
                        </m:dPr>
                        <m:e>
                          <m:r>
                            <a:rPr kumimoji="1" lang="en-US" altLang="zh-CN" b="0" i="1" smtClean="0">
                              <a:solidFill>
                                <a:schemeClr val="bg1"/>
                              </a:solidFill>
                              <a:latin typeface="Cambria Math" panose="02040503050406030204" pitchFamily="18" charset="0"/>
                              <a:cs typeface="Arial" panose="020B0604020202020204" pitchFamily="34" charset="0"/>
                            </a:rPr>
                            <m:t>𝑠</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𝑎</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𝜃</m:t>
                          </m:r>
                        </m:e>
                      </m:d>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p>
                        <m:sSup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p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𝑞</m:t>
                          </m:r>
                        </m:e>
                        <m:sup>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sup>
                      </m:sSup>
                      <m:d>
                        <m:d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e>
                      </m:d>
                    </m:oMath>
                  </m:oMathPara>
                </a14:m>
                <a:endParaRPr kumimoji="1" lang="en-US" altLang="zh-CN" b="0" dirty="0">
                  <a:solidFill>
                    <a:schemeClr val="bg1"/>
                  </a:solidFill>
                  <a:latin typeface="Arial" panose="020B0604020202020204" pitchFamily="34" charset="0"/>
                  <a:ea typeface="Cambria Math" panose="02040503050406030204" pitchFamily="18"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acc>
                        <m:accPr>
                          <m:chr m:val="̂"/>
                          <m:ctrlPr>
                            <a:rPr kumimoji="1" lang="en-US" altLang="zh-CN" i="1" smtClean="0">
                              <a:solidFill>
                                <a:schemeClr val="bg1"/>
                              </a:solidFill>
                              <a:latin typeface="Cambria Math" panose="02040503050406030204" pitchFamily="18" charset="0"/>
                              <a:cs typeface="Arial" panose="020B0604020202020204" pitchFamily="34" charset="0"/>
                            </a:rPr>
                          </m:ctrlPr>
                        </m:accPr>
                        <m:e>
                          <m:r>
                            <a:rPr kumimoji="1" lang="en-US" altLang="zh-CN" b="0" i="1" smtClean="0">
                              <a:solidFill>
                                <a:schemeClr val="bg1"/>
                              </a:solidFill>
                              <a:latin typeface="Cambria Math" panose="02040503050406030204" pitchFamily="18" charset="0"/>
                              <a:cs typeface="Arial" panose="020B0604020202020204" pitchFamily="34" charset="0"/>
                            </a:rPr>
                            <m:t>𝜋</m:t>
                          </m:r>
                        </m:e>
                      </m:acc>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𝑠</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𝜃</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Many possible function approximators:</a:t>
                </a:r>
              </a:p>
              <a:p>
                <a:pPr marL="285750"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Linear functions</a:t>
                </a:r>
              </a:p>
              <a:p>
                <a:pPr marL="285750"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Decision trees</a:t>
                </a:r>
              </a:p>
              <a:p>
                <a:pPr marL="285750"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Neural networks</a:t>
                </a:r>
              </a:p>
            </p:txBody>
          </p:sp>
        </mc:Choice>
        <mc:Fallback xmlns="">
          <p:sp>
            <p:nvSpPr>
              <p:cNvPr id="3" name="文本框 2">
                <a:extLst>
                  <a:ext uri="{FF2B5EF4-FFF2-40B4-BE49-F238E27FC236}">
                    <a16:creationId xmlns:a16="http://schemas.microsoft.com/office/drawing/2014/main" id="{ECC8BB8E-206A-9E47-A139-68BB538F00E0}"/>
                  </a:ext>
                </a:extLst>
              </p:cNvPr>
              <p:cNvSpPr txBox="1">
                <a:spLocks noRot="1" noChangeAspect="1" noMove="1" noResize="1" noEditPoints="1" noAdjustHandles="1" noChangeArrowheads="1" noChangeShapeType="1" noTextEdit="1"/>
              </p:cNvSpPr>
              <p:nvPr/>
            </p:nvSpPr>
            <p:spPr>
              <a:xfrm>
                <a:off x="1128713" y="1400175"/>
                <a:ext cx="7086600" cy="4801314"/>
              </a:xfrm>
              <a:prstGeom prst="rect">
                <a:avLst/>
              </a:prstGeom>
              <a:blipFill>
                <a:blip r:embed="rId3"/>
                <a:stretch>
                  <a:fillRect l="-716" t="-264" b="-1055"/>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8D01A8E9-F71B-1549-9061-5D7C1F72CF11}"/>
              </a:ext>
            </a:extLst>
          </p:cNvPr>
          <p:cNvPicPr>
            <a:picLocks noChangeAspect="1"/>
          </p:cNvPicPr>
          <p:nvPr/>
        </p:nvPicPr>
        <p:blipFill>
          <a:blip r:embed="rId4"/>
          <a:stretch>
            <a:fillRect/>
          </a:stretch>
        </p:blipFill>
        <p:spPr>
          <a:xfrm>
            <a:off x="7672105" y="2887808"/>
            <a:ext cx="4078592" cy="2285985"/>
          </a:xfrm>
          <a:prstGeom prst="rect">
            <a:avLst/>
          </a:prstGeom>
        </p:spPr>
      </p:pic>
      <p:sp>
        <p:nvSpPr>
          <p:cNvPr id="9" name="文本框 8">
            <a:extLst>
              <a:ext uri="{FF2B5EF4-FFF2-40B4-BE49-F238E27FC236}">
                <a16:creationId xmlns:a16="http://schemas.microsoft.com/office/drawing/2014/main" id="{5B063D67-4BBC-4F49-B9E3-19CCBD0EB04C}"/>
              </a:ext>
            </a:extLst>
          </p:cNvPr>
          <p:cNvSpPr txBox="1"/>
          <p:nvPr/>
        </p:nvSpPr>
        <p:spPr>
          <a:xfrm>
            <a:off x="1543049" y="3859350"/>
            <a:ext cx="1485901" cy="338554"/>
          </a:xfrm>
          <a:prstGeom prst="rect">
            <a:avLst/>
          </a:prstGeom>
          <a:noFill/>
        </p:spPr>
        <p:txBody>
          <a:bodyPr wrap="square" rtlCol="0">
            <a:spAutoFit/>
          </a:bodyPr>
          <a:lstStyle/>
          <a:p>
            <a:r>
              <a:rPr kumimoji="1" lang="en-US" altLang="zh-CN" sz="1600" dirty="0">
                <a:solidFill>
                  <a:srgbClr val="43F6FF"/>
                </a:solidFill>
                <a:latin typeface="Arial" panose="020B0604020202020204" pitchFamily="34" charset="0"/>
                <a:cs typeface="Arial" panose="020B0604020202020204" pitchFamily="34" charset="0"/>
              </a:rPr>
              <a:t>generalization</a:t>
            </a:r>
            <a:endParaRPr kumimoji="1" lang="zh-CN" altLang="en-US" sz="1600" dirty="0">
              <a:solidFill>
                <a:srgbClr val="43F6FF"/>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092131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2598985" y="486096"/>
            <a:ext cx="6994222"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State-Action Value Function Approximation</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1106284"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9538963"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CC8BB8E-206A-9E47-A139-68BB538F00E0}"/>
                  </a:ext>
                </a:extLst>
              </p:cNvPr>
              <p:cNvSpPr txBox="1"/>
              <p:nvPr/>
            </p:nvSpPr>
            <p:spPr>
              <a:xfrm>
                <a:off x="969806" y="1602282"/>
                <a:ext cx="9552192" cy="3653436"/>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Approximate the state-action value function</a:t>
                </a:r>
              </a:p>
              <a:p>
                <a:endParaRPr kumimoji="1" lang="en-US" altLang="zh-CN"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acc>
                        <m:accPr>
                          <m:chr m:val="̂"/>
                          <m:ctrlPr>
                            <a:rPr kumimoji="1" lang="en-US" altLang="zh-CN" i="1" smtClean="0">
                              <a:solidFill>
                                <a:schemeClr val="bg1"/>
                              </a:solidFill>
                              <a:latin typeface="Cambria Math" panose="02040503050406030204" pitchFamily="18" charset="0"/>
                              <a:cs typeface="Arial" panose="020B0604020202020204" pitchFamily="34" charset="0"/>
                            </a:rPr>
                          </m:ctrlPr>
                        </m:accPr>
                        <m:e>
                          <m:r>
                            <a:rPr kumimoji="1" lang="en-US" altLang="zh-CN" b="0" i="1" smtClean="0">
                              <a:solidFill>
                                <a:schemeClr val="bg1"/>
                              </a:solidFill>
                              <a:latin typeface="Cambria Math" panose="02040503050406030204" pitchFamily="18" charset="0"/>
                              <a:cs typeface="Arial" panose="020B0604020202020204" pitchFamily="34" charset="0"/>
                            </a:rPr>
                            <m:t>𝑄</m:t>
                          </m:r>
                        </m:e>
                      </m:acc>
                      <m:d>
                        <m:dPr>
                          <m:ctrlPr>
                            <a:rPr kumimoji="1" lang="en-US" altLang="zh-CN" b="0" i="1" smtClean="0">
                              <a:solidFill>
                                <a:schemeClr val="bg1"/>
                              </a:solidFill>
                              <a:latin typeface="Cambria Math" panose="02040503050406030204" pitchFamily="18" charset="0"/>
                              <a:cs typeface="Arial" panose="020B0604020202020204" pitchFamily="34" charset="0"/>
                            </a:rPr>
                          </m:ctrlPr>
                        </m:dPr>
                        <m:e>
                          <m:r>
                            <a:rPr kumimoji="1" lang="en-US" altLang="zh-CN" b="0" i="1" smtClean="0">
                              <a:solidFill>
                                <a:schemeClr val="bg1"/>
                              </a:solidFill>
                              <a:latin typeface="Cambria Math" panose="02040503050406030204" pitchFamily="18" charset="0"/>
                              <a:cs typeface="Arial" panose="020B0604020202020204" pitchFamily="34" charset="0"/>
                            </a:rPr>
                            <m:t>𝑠</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𝑎</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𝜃</m:t>
                          </m:r>
                        </m:e>
                      </m:d>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p>
                        <m:sSup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p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𝑄</m:t>
                          </m:r>
                        </m:e>
                        <m:sup>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sup>
                      </m:sSup>
                      <m:d>
                        <m:d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e>
                      </m:d>
                    </m:oMath>
                  </m:oMathPara>
                </a14:m>
                <a:endParaRPr kumimoji="1" lang="en-US" altLang="zh-CN" dirty="0">
                  <a:solidFill>
                    <a:schemeClr val="bg1"/>
                  </a:solidFill>
                  <a:latin typeface="Arial" panose="020B0604020202020204" pitchFamily="34" charset="0"/>
                  <a:ea typeface="Cambria Math" panose="02040503050406030204" pitchFamily="18" charset="0"/>
                  <a:cs typeface="Arial" panose="020B0604020202020204" pitchFamily="34" charset="0"/>
                </a:endParaRPr>
              </a:p>
              <a:p>
                <a:endParaRPr kumimoji="1" lang="en-US" altLang="zh-CN" dirty="0">
                  <a:solidFill>
                    <a:schemeClr val="bg1"/>
                  </a:solidFill>
                  <a:latin typeface="Arial" panose="020B0604020202020204" pitchFamily="34" charset="0"/>
                  <a:ea typeface="Cambria Math" panose="02040503050406030204" pitchFamily="18" charset="0"/>
                  <a:cs typeface="Arial" panose="020B0604020202020204" pitchFamily="34" charset="0"/>
                </a:endParaRPr>
              </a:p>
              <a:p>
                <a:r>
                  <a:rPr kumimoji="1" lang="en-US" altLang="zh-CN" b="0" dirty="0">
                    <a:solidFill>
                      <a:schemeClr val="bg1"/>
                    </a:solidFill>
                    <a:latin typeface="Arial" panose="020B0604020202020204" pitchFamily="34" charset="0"/>
                    <a:ea typeface="Cambria Math" panose="02040503050406030204" pitchFamily="18" charset="0"/>
                    <a:cs typeface="Arial" panose="020B0604020202020204" pitchFamily="34" charset="0"/>
                  </a:rPr>
                  <a:t>Minimize the MS</a:t>
                </a:r>
                <a:r>
                  <a:rPr kumimoji="1" lang="en-US" altLang="zh-CN" dirty="0">
                    <a:solidFill>
                      <a:schemeClr val="bg1"/>
                    </a:solidFill>
                    <a:latin typeface="Arial" panose="020B0604020202020204" pitchFamily="34" charset="0"/>
                    <a:ea typeface="Cambria Math" panose="02040503050406030204" pitchFamily="18" charset="0"/>
                    <a:cs typeface="Arial" panose="020B0604020202020204" pitchFamily="34" charset="0"/>
                  </a:rPr>
                  <a:t>E between the estimate and the true value (suppose we know)</a:t>
                </a:r>
              </a:p>
              <a:p>
                <a:endParaRPr kumimoji="1" lang="en-US" altLang="zh-CN" b="0" dirty="0">
                  <a:solidFill>
                    <a:schemeClr val="bg1"/>
                  </a:solidFill>
                  <a:latin typeface="Arial" panose="020B0604020202020204" pitchFamily="34" charset="0"/>
                  <a:ea typeface="Cambria Math" panose="02040503050406030204" pitchFamily="18"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kumimoji="1" lang="en-US" altLang="zh-CN" b="0" i="1" smtClean="0">
                          <a:solidFill>
                            <a:schemeClr val="bg1"/>
                          </a:solidFill>
                          <a:latin typeface="Cambria Math" panose="02040503050406030204" pitchFamily="18" charset="0"/>
                          <a:cs typeface="Arial" panose="020B0604020202020204" pitchFamily="34" charset="0"/>
                        </a:rPr>
                        <m:t>𝐽</m:t>
                      </m:r>
                      <m:d>
                        <m:dPr>
                          <m:ctrlPr>
                            <a:rPr kumimoji="1" lang="en-US" altLang="zh-CN" b="0" i="1" smtClean="0">
                              <a:solidFill>
                                <a:schemeClr val="bg1"/>
                              </a:solidFill>
                              <a:latin typeface="Cambria Math" panose="02040503050406030204" pitchFamily="18" charset="0"/>
                              <a:cs typeface="Arial" panose="020B0604020202020204" pitchFamily="34" charset="0"/>
                            </a:rPr>
                          </m:ctrlPr>
                        </m:dPr>
                        <m:e>
                          <m:r>
                            <a:rPr kumimoji="1" lang="en-US" altLang="zh-CN" b="0" i="1" smtClean="0">
                              <a:solidFill>
                                <a:schemeClr val="bg1"/>
                              </a:solidFill>
                              <a:latin typeface="Cambria Math" panose="02040503050406030204" pitchFamily="18" charset="0"/>
                              <a:cs typeface="Arial" panose="020B0604020202020204" pitchFamily="34" charset="0"/>
                            </a:rPr>
                            <m:t>𝜃</m:t>
                          </m:r>
                        </m:e>
                      </m:d>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𝐸</m:t>
                          </m:r>
                        </m:e>
                        <m:sub>
                          <m:r>
                            <a:rPr kumimoji="1" lang="en-US" altLang="zh-CN" b="0" i="1" smtClean="0">
                              <a:solidFill>
                                <a:schemeClr val="bg1"/>
                              </a:solidFill>
                              <a:latin typeface="Cambria Math" panose="02040503050406030204" pitchFamily="18" charset="0"/>
                              <a:cs typeface="Arial" panose="020B0604020202020204" pitchFamily="34" charset="0"/>
                            </a:rPr>
                            <m:t>𝜋</m:t>
                          </m:r>
                        </m:sub>
                      </m:sSub>
                      <m:d>
                        <m:dPr>
                          <m:begChr m:val="["/>
                          <m:endChr m:val="]"/>
                          <m:ctrlPr>
                            <a:rPr kumimoji="1" lang="en-US" altLang="zh-CN" b="0" i="1" smtClean="0">
                              <a:solidFill>
                                <a:schemeClr val="bg1"/>
                              </a:solidFill>
                              <a:latin typeface="Cambria Math" panose="02040503050406030204" pitchFamily="18" charset="0"/>
                              <a:cs typeface="Arial" panose="020B0604020202020204" pitchFamily="34" charset="0"/>
                            </a:rPr>
                          </m:ctrlPr>
                        </m:dPr>
                        <m:e>
                          <m:sSup>
                            <m:sSupPr>
                              <m:ctrlPr>
                                <a:rPr kumimoji="1" lang="en-US" altLang="zh-CN" b="0" i="1" smtClean="0">
                                  <a:solidFill>
                                    <a:schemeClr val="bg1"/>
                                  </a:solidFill>
                                  <a:latin typeface="Cambria Math" panose="02040503050406030204" pitchFamily="18" charset="0"/>
                                  <a:cs typeface="Arial" panose="020B0604020202020204" pitchFamily="34" charset="0"/>
                                </a:rPr>
                              </m:ctrlPr>
                            </m:sSupPr>
                            <m:e>
                              <m:f>
                                <m:fPr>
                                  <m:ctrlPr>
                                    <a:rPr kumimoji="1" lang="en-US" altLang="zh-CN" b="0" i="1" smtClean="0">
                                      <a:solidFill>
                                        <a:schemeClr val="bg1"/>
                                      </a:solidFill>
                                      <a:latin typeface="Cambria Math" panose="02040503050406030204" pitchFamily="18" charset="0"/>
                                      <a:cs typeface="Arial" panose="020B0604020202020204" pitchFamily="34" charset="0"/>
                                    </a:rPr>
                                  </m:ctrlPr>
                                </m:fPr>
                                <m:num>
                                  <m:r>
                                    <a:rPr kumimoji="1" lang="en-US" altLang="zh-CN" b="0" i="1" smtClean="0">
                                      <a:solidFill>
                                        <a:schemeClr val="bg1"/>
                                      </a:solidFill>
                                      <a:latin typeface="Cambria Math" panose="02040503050406030204" pitchFamily="18" charset="0"/>
                                      <a:cs typeface="Arial" panose="020B0604020202020204" pitchFamily="34" charset="0"/>
                                    </a:rPr>
                                    <m:t>1</m:t>
                                  </m:r>
                                </m:num>
                                <m:den>
                                  <m:r>
                                    <a:rPr kumimoji="1" lang="en-US" altLang="zh-CN" b="0" i="1" smtClean="0">
                                      <a:solidFill>
                                        <a:schemeClr val="bg1"/>
                                      </a:solidFill>
                                      <a:latin typeface="Cambria Math" panose="02040503050406030204" pitchFamily="18" charset="0"/>
                                      <a:cs typeface="Arial" panose="020B0604020202020204" pitchFamily="34" charset="0"/>
                                    </a:rPr>
                                    <m:t>2</m:t>
                                  </m:r>
                                </m:den>
                              </m:f>
                              <m:d>
                                <m:dPr>
                                  <m:ctrlPr>
                                    <a:rPr kumimoji="1" lang="en-US" altLang="zh-CN" b="0" i="1" smtClean="0">
                                      <a:solidFill>
                                        <a:schemeClr val="bg1"/>
                                      </a:solidFill>
                                      <a:latin typeface="Cambria Math" panose="02040503050406030204" pitchFamily="18" charset="0"/>
                                      <a:cs typeface="Arial" panose="020B0604020202020204" pitchFamily="34" charset="0"/>
                                    </a:rPr>
                                  </m:ctrlPr>
                                </m:dPr>
                                <m:e>
                                  <m:sSup>
                                    <m:sSupPr>
                                      <m:ctrlPr>
                                        <a:rPr kumimoji="1" lang="en-US" altLang="zh-CN" b="0" i="1" smtClean="0">
                                          <a:solidFill>
                                            <a:schemeClr val="bg1"/>
                                          </a:solidFill>
                                          <a:latin typeface="Cambria Math" panose="02040503050406030204" pitchFamily="18" charset="0"/>
                                          <a:cs typeface="Arial" panose="020B0604020202020204" pitchFamily="34" charset="0"/>
                                        </a:rPr>
                                      </m:ctrlPr>
                                    </m:sSupPr>
                                    <m:e>
                                      <m:r>
                                        <a:rPr kumimoji="1" lang="en-US" altLang="zh-CN" b="0" i="1" smtClean="0">
                                          <a:solidFill>
                                            <a:schemeClr val="bg1"/>
                                          </a:solidFill>
                                          <a:latin typeface="Cambria Math" panose="02040503050406030204" pitchFamily="18" charset="0"/>
                                          <a:cs typeface="Arial" panose="020B0604020202020204" pitchFamily="34" charset="0"/>
                                        </a:rPr>
                                        <m:t>𝑄</m:t>
                                      </m:r>
                                    </m:e>
                                    <m:sup>
                                      <m:r>
                                        <a:rPr kumimoji="1" lang="en-US" altLang="zh-CN" b="0" i="1" smtClean="0">
                                          <a:solidFill>
                                            <a:schemeClr val="bg1"/>
                                          </a:solidFill>
                                          <a:latin typeface="Cambria Math" panose="02040503050406030204" pitchFamily="18" charset="0"/>
                                          <a:cs typeface="Arial" panose="020B0604020202020204" pitchFamily="34" charset="0"/>
                                        </a:rPr>
                                        <m:t>𝜋</m:t>
                                      </m:r>
                                    </m:sup>
                                  </m:sSup>
                                  <m:d>
                                    <m:dPr>
                                      <m:ctrlPr>
                                        <a:rPr kumimoji="1" lang="en-US" altLang="zh-CN" b="0" i="1" smtClean="0">
                                          <a:solidFill>
                                            <a:schemeClr val="bg1"/>
                                          </a:solidFill>
                                          <a:latin typeface="Cambria Math" panose="02040503050406030204" pitchFamily="18" charset="0"/>
                                          <a:cs typeface="Arial" panose="020B0604020202020204" pitchFamily="34" charset="0"/>
                                        </a:rPr>
                                      </m:ctrlPr>
                                    </m:dPr>
                                    <m:e>
                                      <m:r>
                                        <a:rPr kumimoji="1" lang="en-US" altLang="zh-CN" b="0" i="1" smtClean="0">
                                          <a:solidFill>
                                            <a:schemeClr val="bg1"/>
                                          </a:solidFill>
                                          <a:latin typeface="Cambria Math" panose="02040503050406030204" pitchFamily="18" charset="0"/>
                                          <a:cs typeface="Arial" panose="020B0604020202020204" pitchFamily="34" charset="0"/>
                                        </a:rPr>
                                        <m:t>𝑠</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𝑎</m:t>
                                      </m:r>
                                    </m:e>
                                  </m:d>
                                  <m:r>
                                    <a:rPr kumimoji="1" lang="en-US" altLang="zh-CN" b="0" i="1" smtClean="0">
                                      <a:solidFill>
                                        <a:schemeClr val="bg1"/>
                                      </a:solidFill>
                                      <a:latin typeface="Cambria Math" panose="02040503050406030204" pitchFamily="18" charset="0"/>
                                      <a:cs typeface="Arial" panose="020B0604020202020204" pitchFamily="34" charset="0"/>
                                    </a:rPr>
                                    <m:t>−</m:t>
                                  </m:r>
                                  <m:acc>
                                    <m:accPr>
                                      <m:chr m:val="̂"/>
                                      <m:ctrlPr>
                                        <a:rPr kumimoji="1" lang="en-US" altLang="zh-CN" i="1">
                                          <a:solidFill>
                                            <a:schemeClr val="bg1"/>
                                          </a:solidFill>
                                          <a:latin typeface="Cambria Math" panose="02040503050406030204" pitchFamily="18" charset="0"/>
                                          <a:cs typeface="Arial" panose="020B0604020202020204" pitchFamily="34" charset="0"/>
                                        </a:rPr>
                                      </m:ctrlPr>
                                    </m:accPr>
                                    <m:e>
                                      <m:r>
                                        <a:rPr kumimoji="1" lang="en-US" altLang="zh-CN" i="1">
                                          <a:solidFill>
                                            <a:schemeClr val="bg1"/>
                                          </a:solidFill>
                                          <a:latin typeface="Cambria Math" panose="02040503050406030204" pitchFamily="18" charset="0"/>
                                          <a:cs typeface="Arial" panose="020B0604020202020204" pitchFamily="34" charset="0"/>
                                        </a:rPr>
                                        <m:t>𝑄</m:t>
                                      </m:r>
                                    </m:e>
                                  </m:acc>
                                  <m:d>
                                    <m:dPr>
                                      <m:ctrlPr>
                                        <a:rPr kumimoji="1" lang="en-US" altLang="zh-CN" i="1">
                                          <a:solidFill>
                                            <a:schemeClr val="bg1"/>
                                          </a:solidFill>
                                          <a:latin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cs typeface="Arial" panose="020B0604020202020204" pitchFamily="34" charset="0"/>
                                        </a:rPr>
                                        <m:t>𝑠</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𝑎</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𝜃</m:t>
                                      </m:r>
                                    </m:e>
                                  </m:d>
                                </m:e>
                              </m:d>
                            </m:e>
                            <m:sup>
                              <m:r>
                                <a:rPr kumimoji="1" lang="en-US" altLang="zh-CN" b="0" i="1" smtClean="0">
                                  <a:solidFill>
                                    <a:schemeClr val="bg1"/>
                                  </a:solidFill>
                                  <a:latin typeface="Cambria Math" panose="02040503050406030204" pitchFamily="18" charset="0"/>
                                  <a:cs typeface="Arial" panose="020B0604020202020204" pitchFamily="34" charset="0"/>
                                </a:rPr>
                                <m:t>2</m:t>
                              </m:r>
                            </m:sup>
                          </m:sSup>
                        </m:e>
                      </m:d>
                    </m:oMath>
                  </m:oMathPara>
                </a14:m>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Stochastic gradient descend</a:t>
                </a:r>
              </a:p>
              <a:p>
                <a:endParaRPr kumimoji="1" lang="en-US" altLang="zh-CN"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kumimoji="1" lang="en-US" altLang="zh-CN" b="0" i="1" smtClean="0">
                          <a:solidFill>
                            <a:schemeClr val="bg1"/>
                          </a:solidFill>
                          <a:latin typeface="Cambria Math" panose="02040503050406030204" pitchFamily="18" charset="0"/>
                          <a:cs typeface="Arial" panose="020B0604020202020204" pitchFamily="34" charset="0"/>
                        </a:rPr>
                        <m:t>𝜃</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𝜃</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𝛼</m:t>
                      </m:r>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𝐽</m:t>
                      </m:r>
                      <m:d>
                        <m:d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e>
                      </m:d>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𝜃</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𝛼</m:t>
                      </m:r>
                      <m:d>
                        <m:dPr>
                          <m:ctrlPr>
                            <a:rPr kumimoji="1" lang="en-US" altLang="zh-CN" b="0" i="1" smtClean="0">
                              <a:solidFill>
                                <a:schemeClr val="bg1"/>
                              </a:solidFill>
                              <a:latin typeface="Cambria Math" panose="02040503050406030204" pitchFamily="18" charset="0"/>
                              <a:cs typeface="Arial" panose="020B0604020202020204" pitchFamily="34" charset="0"/>
                            </a:rPr>
                          </m:ctrlPr>
                        </m:dPr>
                        <m:e>
                          <m:sSup>
                            <m:sSupPr>
                              <m:ctrlPr>
                                <a:rPr kumimoji="1" lang="en-US" altLang="zh-CN" i="1">
                                  <a:solidFill>
                                    <a:schemeClr val="bg1"/>
                                  </a:solidFill>
                                  <a:latin typeface="Cambria Math" panose="02040503050406030204" pitchFamily="18" charset="0"/>
                                  <a:cs typeface="Arial" panose="020B0604020202020204" pitchFamily="34" charset="0"/>
                                </a:rPr>
                              </m:ctrlPr>
                            </m:sSupPr>
                            <m:e>
                              <m:r>
                                <a:rPr kumimoji="1" lang="en-US" altLang="zh-CN" i="1">
                                  <a:solidFill>
                                    <a:schemeClr val="bg1"/>
                                  </a:solidFill>
                                  <a:latin typeface="Cambria Math" panose="02040503050406030204" pitchFamily="18" charset="0"/>
                                  <a:cs typeface="Arial" panose="020B0604020202020204" pitchFamily="34" charset="0"/>
                                </a:rPr>
                                <m:t>𝑄</m:t>
                              </m:r>
                            </m:e>
                            <m:sup>
                              <m:r>
                                <a:rPr kumimoji="1" lang="en-US" altLang="zh-CN" i="1">
                                  <a:solidFill>
                                    <a:schemeClr val="bg1"/>
                                  </a:solidFill>
                                  <a:latin typeface="Cambria Math" panose="02040503050406030204" pitchFamily="18" charset="0"/>
                                  <a:cs typeface="Arial" panose="020B0604020202020204" pitchFamily="34" charset="0"/>
                                </a:rPr>
                                <m:t>𝜋</m:t>
                              </m:r>
                            </m:sup>
                          </m:sSup>
                          <m:d>
                            <m:dPr>
                              <m:ctrlPr>
                                <a:rPr kumimoji="1" lang="en-US" altLang="zh-CN" i="1">
                                  <a:solidFill>
                                    <a:schemeClr val="bg1"/>
                                  </a:solidFill>
                                  <a:latin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cs typeface="Arial" panose="020B0604020202020204" pitchFamily="34" charset="0"/>
                                </a:rPr>
                                <m:t>𝑠</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𝑎</m:t>
                              </m:r>
                            </m:e>
                          </m:d>
                          <m:r>
                            <a:rPr kumimoji="1" lang="en-US" altLang="zh-CN" i="1">
                              <a:solidFill>
                                <a:schemeClr val="bg1"/>
                              </a:solidFill>
                              <a:latin typeface="Cambria Math" panose="02040503050406030204" pitchFamily="18" charset="0"/>
                              <a:cs typeface="Arial" panose="020B0604020202020204" pitchFamily="34" charset="0"/>
                            </a:rPr>
                            <m:t>−</m:t>
                          </m:r>
                          <m:acc>
                            <m:accPr>
                              <m:chr m:val="̂"/>
                              <m:ctrlPr>
                                <a:rPr kumimoji="1" lang="en-US" altLang="zh-CN" i="1">
                                  <a:solidFill>
                                    <a:schemeClr val="bg1"/>
                                  </a:solidFill>
                                  <a:latin typeface="Cambria Math" panose="02040503050406030204" pitchFamily="18" charset="0"/>
                                  <a:cs typeface="Arial" panose="020B0604020202020204" pitchFamily="34" charset="0"/>
                                </a:rPr>
                              </m:ctrlPr>
                            </m:accPr>
                            <m:e>
                              <m:r>
                                <a:rPr kumimoji="1" lang="en-US" altLang="zh-CN" i="1">
                                  <a:solidFill>
                                    <a:schemeClr val="bg1"/>
                                  </a:solidFill>
                                  <a:latin typeface="Cambria Math" panose="02040503050406030204" pitchFamily="18" charset="0"/>
                                  <a:cs typeface="Arial" panose="020B0604020202020204" pitchFamily="34" charset="0"/>
                                </a:rPr>
                                <m:t>𝑄</m:t>
                              </m:r>
                            </m:e>
                          </m:acc>
                          <m:d>
                            <m:dPr>
                              <m:ctrlPr>
                                <a:rPr kumimoji="1" lang="en-US" altLang="zh-CN" i="1">
                                  <a:solidFill>
                                    <a:schemeClr val="bg1"/>
                                  </a:solidFill>
                                  <a:latin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cs typeface="Arial" panose="020B0604020202020204" pitchFamily="34" charset="0"/>
                                </a:rPr>
                                <m:t>𝑠</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𝑎</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𝜃</m:t>
                              </m:r>
                            </m:e>
                          </m:d>
                        </m:e>
                      </m:d>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acc>
                        <m:accPr>
                          <m:chr m:val="̂"/>
                          <m:ctrlPr>
                            <a:rPr kumimoji="1" lang="en-US" altLang="zh-CN" i="1">
                              <a:solidFill>
                                <a:schemeClr val="bg1"/>
                              </a:solidFill>
                              <a:latin typeface="Cambria Math" panose="02040503050406030204" pitchFamily="18" charset="0"/>
                              <a:cs typeface="Arial" panose="020B0604020202020204" pitchFamily="34" charset="0"/>
                            </a:rPr>
                          </m:ctrlPr>
                        </m:accPr>
                        <m:e>
                          <m:r>
                            <a:rPr kumimoji="1" lang="en-US" altLang="zh-CN" i="1">
                              <a:solidFill>
                                <a:schemeClr val="bg1"/>
                              </a:solidFill>
                              <a:latin typeface="Cambria Math" panose="02040503050406030204" pitchFamily="18" charset="0"/>
                              <a:cs typeface="Arial" panose="020B0604020202020204" pitchFamily="34" charset="0"/>
                            </a:rPr>
                            <m:t>𝑄</m:t>
                          </m:r>
                        </m:e>
                      </m:acc>
                      <m:d>
                        <m:dPr>
                          <m:ctrlPr>
                            <a:rPr kumimoji="1" lang="en-US" altLang="zh-CN" i="1">
                              <a:solidFill>
                                <a:schemeClr val="bg1"/>
                              </a:solidFill>
                              <a:latin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cs typeface="Arial" panose="020B0604020202020204" pitchFamily="34" charset="0"/>
                            </a:rPr>
                            <m:t>𝑠</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𝑎</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𝜃</m:t>
                          </m:r>
                        </m:e>
                      </m:d>
                    </m:oMath>
                  </m:oMathPara>
                </a14:m>
                <a:endParaRPr kumimoji="1" lang="en-US" altLang="zh-CN" dirty="0">
                  <a:solidFill>
                    <a:schemeClr val="bg1"/>
                  </a:solidFill>
                  <a:latin typeface="Arial" panose="020B0604020202020204" pitchFamily="34" charset="0"/>
                  <a:cs typeface="Arial" panose="020B0604020202020204" pitchFamily="34" charset="0"/>
                </a:endParaRPr>
              </a:p>
            </p:txBody>
          </p:sp>
        </mc:Choice>
        <mc:Fallback xmlns="">
          <p:sp>
            <p:nvSpPr>
              <p:cNvPr id="3" name="文本框 2">
                <a:extLst>
                  <a:ext uri="{FF2B5EF4-FFF2-40B4-BE49-F238E27FC236}">
                    <a16:creationId xmlns:a16="http://schemas.microsoft.com/office/drawing/2014/main" id="{ECC8BB8E-206A-9E47-A139-68BB538F00E0}"/>
                  </a:ext>
                </a:extLst>
              </p:cNvPr>
              <p:cNvSpPr txBox="1">
                <a:spLocks noRot="1" noChangeAspect="1" noMove="1" noResize="1" noEditPoints="1" noAdjustHandles="1" noChangeArrowheads="1" noChangeShapeType="1" noTextEdit="1"/>
              </p:cNvSpPr>
              <p:nvPr/>
            </p:nvSpPr>
            <p:spPr>
              <a:xfrm>
                <a:off x="969806" y="1602282"/>
                <a:ext cx="9552192" cy="3653436"/>
              </a:xfrm>
              <a:prstGeom prst="rect">
                <a:avLst/>
              </a:prstGeom>
              <a:blipFill>
                <a:blip r:embed="rId3"/>
                <a:stretch>
                  <a:fillRect l="-398" t="-69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02754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2598985" y="486096"/>
            <a:ext cx="6994222"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State-Action Value Function Approximation</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1106284"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9538963"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CC8BB8E-206A-9E47-A139-68BB538F00E0}"/>
                  </a:ext>
                </a:extLst>
              </p:cNvPr>
              <p:cNvSpPr txBox="1"/>
              <p:nvPr/>
            </p:nvSpPr>
            <p:spPr>
              <a:xfrm>
                <a:off x="969806" y="1490446"/>
                <a:ext cx="9552192" cy="4313745"/>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But actually we do not have the true value </a:t>
                </a:r>
                <a14:m>
                  <m:oMath xmlns:m="http://schemas.openxmlformats.org/officeDocument/2006/math">
                    <m:sSup>
                      <m:sSupPr>
                        <m:ctrlPr>
                          <a:rPr kumimoji="1" lang="en-US" altLang="zh-CN" i="1">
                            <a:solidFill>
                              <a:schemeClr val="bg1"/>
                            </a:solidFill>
                            <a:latin typeface="Cambria Math" panose="02040503050406030204" pitchFamily="18" charset="0"/>
                            <a:cs typeface="Arial" panose="020B0604020202020204" pitchFamily="34" charset="0"/>
                          </a:rPr>
                        </m:ctrlPr>
                      </m:sSupPr>
                      <m:e>
                        <m:r>
                          <a:rPr kumimoji="1" lang="en-US" altLang="zh-CN" i="1">
                            <a:solidFill>
                              <a:schemeClr val="bg1"/>
                            </a:solidFill>
                            <a:latin typeface="Cambria Math" panose="02040503050406030204" pitchFamily="18" charset="0"/>
                            <a:cs typeface="Arial" panose="020B0604020202020204" pitchFamily="34" charset="0"/>
                          </a:rPr>
                          <m:t>𝑄</m:t>
                        </m:r>
                      </m:e>
                      <m:sup>
                        <m:r>
                          <a:rPr kumimoji="1" lang="en-US" altLang="zh-CN" i="1">
                            <a:solidFill>
                              <a:schemeClr val="bg1"/>
                            </a:solidFill>
                            <a:latin typeface="Cambria Math" panose="02040503050406030204" pitchFamily="18" charset="0"/>
                            <a:cs typeface="Arial" panose="020B0604020202020204" pitchFamily="34" charset="0"/>
                          </a:rPr>
                          <m:t>𝜋</m:t>
                        </m:r>
                      </m:sup>
                    </m:sSup>
                    <m:d>
                      <m:dPr>
                        <m:ctrlPr>
                          <a:rPr kumimoji="1" lang="en-US" altLang="zh-CN" i="1">
                            <a:solidFill>
                              <a:schemeClr val="bg1"/>
                            </a:solidFill>
                            <a:latin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cs typeface="Arial" panose="020B0604020202020204" pitchFamily="34" charset="0"/>
                          </a:rPr>
                          <m:t>𝑠</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𝑎</m:t>
                        </m:r>
                      </m:e>
                    </m:d>
                  </m:oMath>
                </a14:m>
                <a:r>
                  <a:rPr kumimoji="1" lang="en-US" altLang="zh-CN" dirty="0">
                    <a:solidFill>
                      <a:schemeClr val="bg1"/>
                    </a:solidFill>
                    <a:latin typeface="Arial" panose="020B0604020202020204" pitchFamily="34" charset="0"/>
                    <a:cs typeface="Arial" panose="020B0604020202020204" pitchFamily="34" charset="0"/>
                  </a:rPr>
                  <a:t>, so we replace it </a:t>
                </a:r>
              </a:p>
              <a:p>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For MC,  </a:t>
                </a:r>
              </a:p>
              <a:p>
                <a:pPr/>
                <a14:m>
                  <m:oMathPara xmlns:m="http://schemas.openxmlformats.org/officeDocument/2006/math">
                    <m:oMathParaPr>
                      <m:jc m:val="centerGroup"/>
                    </m:oMathParaPr>
                    <m:oMath xmlns:m="http://schemas.openxmlformats.org/officeDocument/2006/math">
                      <m:r>
                        <a:rPr kumimoji="1" lang="en-US" altLang="zh-CN" b="0" i="1" smtClean="0">
                          <a:solidFill>
                            <a:schemeClr val="bg1"/>
                          </a:solidFill>
                          <a:latin typeface="Cambria Math" panose="02040503050406030204" pitchFamily="18" charset="0"/>
                          <a:cs typeface="Arial" panose="020B0604020202020204" pitchFamily="34" charset="0"/>
                        </a:rPr>
                        <m:t>𝜃</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𝜃</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𝛼</m:t>
                      </m:r>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𝐽</m:t>
                      </m:r>
                      <m:d>
                        <m:d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e>
                      </m:d>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𝜃</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𝛼</m:t>
                      </m:r>
                      <m:d>
                        <m:dPr>
                          <m:ctrlPr>
                            <a:rPr kumimoji="1" lang="en-US" altLang="zh-CN" b="0" i="1" smtClean="0">
                              <a:solidFill>
                                <a:schemeClr val="bg1"/>
                              </a:solidFill>
                              <a:latin typeface="Cambria Math" panose="02040503050406030204" pitchFamily="18" charset="0"/>
                              <a:cs typeface="Arial" panose="020B0604020202020204" pitchFamily="34" charset="0"/>
                            </a:rPr>
                          </m:ctrlPr>
                        </m:dPr>
                        <m:e>
                          <m:sSub>
                            <m:sSubPr>
                              <m:ctrlPr>
                                <a:rPr kumimoji="1" lang="en-US" altLang="zh-CN" b="0" i="1" smtClean="0">
                                  <a:solidFill>
                                    <a:srgbClr val="43F6FF"/>
                                  </a:solidFill>
                                  <a:latin typeface="Cambria Math" panose="02040503050406030204" pitchFamily="18" charset="0"/>
                                  <a:cs typeface="Arial" panose="020B0604020202020204" pitchFamily="34" charset="0"/>
                                </a:rPr>
                              </m:ctrlPr>
                            </m:sSubPr>
                            <m:e>
                              <m:r>
                                <a:rPr kumimoji="1" lang="en-US" altLang="zh-CN" b="0" i="1" smtClean="0">
                                  <a:solidFill>
                                    <a:srgbClr val="43F6FF"/>
                                  </a:solidFill>
                                  <a:latin typeface="Cambria Math" panose="02040503050406030204" pitchFamily="18" charset="0"/>
                                  <a:cs typeface="Arial" panose="020B0604020202020204" pitchFamily="34" charset="0"/>
                                </a:rPr>
                                <m:t>𝐺</m:t>
                              </m:r>
                            </m:e>
                            <m:sub>
                              <m:r>
                                <a:rPr kumimoji="1" lang="en-US" altLang="zh-CN" b="0" i="1" smtClean="0">
                                  <a:solidFill>
                                    <a:srgbClr val="43F6FF"/>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acc>
                            <m:accPr>
                              <m:chr m:val="̂"/>
                              <m:ctrlPr>
                                <a:rPr kumimoji="1" lang="en-US" altLang="zh-CN" i="1">
                                  <a:solidFill>
                                    <a:schemeClr val="bg1"/>
                                  </a:solidFill>
                                  <a:latin typeface="Cambria Math" panose="02040503050406030204" pitchFamily="18" charset="0"/>
                                  <a:cs typeface="Arial" panose="020B0604020202020204" pitchFamily="34" charset="0"/>
                                </a:rPr>
                              </m:ctrlPr>
                            </m:accPr>
                            <m:e>
                              <m:r>
                                <a:rPr kumimoji="1" lang="en-US" altLang="zh-CN" i="1">
                                  <a:solidFill>
                                    <a:schemeClr val="bg1"/>
                                  </a:solidFill>
                                  <a:latin typeface="Cambria Math" panose="02040503050406030204" pitchFamily="18" charset="0"/>
                                  <a:cs typeface="Arial" panose="020B0604020202020204" pitchFamily="34" charset="0"/>
                                </a:rPr>
                                <m:t>𝑄</m:t>
                              </m:r>
                            </m:e>
                          </m:acc>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𝑠</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𝑎</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𝜃</m:t>
                              </m:r>
                            </m:e>
                          </m:d>
                        </m:e>
                      </m:d>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acc>
                        <m:accPr>
                          <m:chr m:val="̂"/>
                          <m:ctrlPr>
                            <a:rPr kumimoji="1" lang="en-US" altLang="zh-CN" i="1">
                              <a:solidFill>
                                <a:schemeClr val="bg1"/>
                              </a:solidFill>
                              <a:latin typeface="Cambria Math" panose="02040503050406030204" pitchFamily="18" charset="0"/>
                              <a:cs typeface="Arial" panose="020B0604020202020204" pitchFamily="34" charset="0"/>
                            </a:rPr>
                          </m:ctrlPr>
                        </m:accPr>
                        <m:e>
                          <m:r>
                            <a:rPr kumimoji="1" lang="en-US" altLang="zh-CN" i="1">
                              <a:solidFill>
                                <a:schemeClr val="bg1"/>
                              </a:solidFill>
                              <a:latin typeface="Cambria Math" panose="02040503050406030204" pitchFamily="18" charset="0"/>
                              <a:cs typeface="Arial" panose="020B0604020202020204" pitchFamily="34" charset="0"/>
                            </a:rPr>
                            <m:t>𝑄</m:t>
                          </m:r>
                        </m:e>
                      </m:acc>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𝑠</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𝑎</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𝜃</m:t>
                          </m:r>
                        </m:e>
                      </m:d>
                    </m:oMath>
                  </m:oMathPara>
                </a14:m>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For Sarsa,</a:t>
                </a:r>
              </a:p>
              <a:p>
                <a:pPr/>
                <a14:m>
                  <m:oMathPara xmlns:m="http://schemas.openxmlformats.org/officeDocument/2006/math">
                    <m:oMathParaPr>
                      <m:jc m:val="centerGroup"/>
                    </m:oMathParaPr>
                    <m:oMath xmlns:m="http://schemas.openxmlformats.org/officeDocument/2006/math">
                      <m:r>
                        <a:rPr kumimoji="1" lang="en-US" altLang="zh-CN" i="1">
                          <a:solidFill>
                            <a:schemeClr val="bg1"/>
                          </a:solidFill>
                          <a:latin typeface="Cambria Math" panose="02040503050406030204" pitchFamily="18" charset="0"/>
                          <a:cs typeface="Arial" panose="020B0604020202020204" pitchFamily="34" charset="0"/>
                        </a:rPr>
                        <m:t>𝜃</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𝜃</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𝛼</m:t>
                      </m:r>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𝐽</m:t>
                      </m:r>
                      <m:d>
                        <m:d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e>
                      </m:d>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𝜃</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𝛼</m:t>
                      </m:r>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b="0" i="1" smtClean="0">
                                  <a:solidFill>
                                    <a:srgbClr val="43F6FF"/>
                                  </a:solidFill>
                                  <a:latin typeface="Cambria Math" panose="02040503050406030204" pitchFamily="18" charset="0"/>
                                  <a:cs typeface="Arial" panose="020B0604020202020204" pitchFamily="34" charset="0"/>
                                </a:rPr>
                              </m:ctrlPr>
                            </m:sSubPr>
                            <m:e>
                              <m:r>
                                <a:rPr kumimoji="1" lang="en-US" altLang="zh-CN" b="0" i="1" smtClean="0">
                                  <a:solidFill>
                                    <a:srgbClr val="43F6FF"/>
                                  </a:solidFill>
                                  <a:latin typeface="Cambria Math" panose="02040503050406030204" pitchFamily="18" charset="0"/>
                                  <a:cs typeface="Arial" panose="020B0604020202020204" pitchFamily="34" charset="0"/>
                                </a:rPr>
                                <m:t>𝑅</m:t>
                              </m:r>
                            </m:e>
                            <m:sub>
                              <m:r>
                                <a:rPr kumimoji="1" lang="en-US" altLang="zh-CN" b="0" i="1" smtClean="0">
                                  <a:solidFill>
                                    <a:srgbClr val="43F6FF"/>
                                  </a:solidFill>
                                  <a:latin typeface="Cambria Math" panose="02040503050406030204" pitchFamily="18" charset="0"/>
                                  <a:cs typeface="Arial" panose="020B0604020202020204" pitchFamily="34" charset="0"/>
                                </a:rPr>
                                <m:t>𝑡</m:t>
                              </m:r>
                              <m:r>
                                <a:rPr kumimoji="1" lang="en-US" altLang="zh-CN" b="0" i="1" smtClean="0">
                                  <a:solidFill>
                                    <a:srgbClr val="43F6FF"/>
                                  </a:solidFill>
                                  <a:latin typeface="Cambria Math" panose="02040503050406030204" pitchFamily="18" charset="0"/>
                                  <a:cs typeface="Arial" panose="020B0604020202020204" pitchFamily="34" charset="0"/>
                                </a:rPr>
                                <m:t>+1</m:t>
                              </m:r>
                            </m:sub>
                          </m:sSub>
                          <m:r>
                            <a:rPr kumimoji="1" lang="en-US" altLang="zh-CN" b="0" i="1" smtClean="0">
                              <a:solidFill>
                                <a:srgbClr val="43F6FF"/>
                              </a:solidFill>
                              <a:latin typeface="Cambria Math" panose="02040503050406030204" pitchFamily="18" charset="0"/>
                              <a:cs typeface="Arial" panose="020B0604020202020204" pitchFamily="34" charset="0"/>
                            </a:rPr>
                            <m:t>+</m:t>
                          </m:r>
                          <m:r>
                            <a:rPr kumimoji="1" lang="en-US" altLang="zh-CN" b="0" i="1" smtClean="0">
                              <a:solidFill>
                                <a:srgbClr val="43F6FF"/>
                              </a:solidFill>
                              <a:latin typeface="Cambria Math" panose="02040503050406030204" pitchFamily="18" charset="0"/>
                              <a:cs typeface="Arial" panose="020B0604020202020204" pitchFamily="34" charset="0"/>
                            </a:rPr>
                            <m:t>𝛾</m:t>
                          </m:r>
                          <m:acc>
                            <m:accPr>
                              <m:chr m:val="̂"/>
                              <m:ctrlPr>
                                <a:rPr kumimoji="1" lang="en-US" altLang="zh-CN" i="1">
                                  <a:solidFill>
                                    <a:srgbClr val="43F6FF"/>
                                  </a:solidFill>
                                  <a:latin typeface="Cambria Math" panose="02040503050406030204" pitchFamily="18" charset="0"/>
                                  <a:cs typeface="Arial" panose="020B0604020202020204" pitchFamily="34" charset="0"/>
                                </a:rPr>
                              </m:ctrlPr>
                            </m:accPr>
                            <m:e>
                              <m:r>
                                <a:rPr kumimoji="1" lang="en-US" altLang="zh-CN" i="1">
                                  <a:solidFill>
                                    <a:srgbClr val="43F6FF"/>
                                  </a:solidFill>
                                  <a:latin typeface="Cambria Math" panose="02040503050406030204" pitchFamily="18" charset="0"/>
                                  <a:cs typeface="Arial" panose="020B0604020202020204" pitchFamily="34" charset="0"/>
                                </a:rPr>
                                <m:t>𝑄</m:t>
                              </m:r>
                            </m:e>
                          </m:acc>
                          <m:d>
                            <m:dPr>
                              <m:ctrlPr>
                                <a:rPr kumimoji="1" lang="en-US" altLang="zh-CN" i="1">
                                  <a:solidFill>
                                    <a:srgbClr val="43F6FF"/>
                                  </a:solidFill>
                                  <a:latin typeface="Cambria Math" panose="02040503050406030204" pitchFamily="18" charset="0"/>
                                  <a:cs typeface="Arial" panose="020B0604020202020204" pitchFamily="34" charset="0"/>
                                </a:rPr>
                              </m:ctrlPr>
                            </m:dPr>
                            <m:e>
                              <m:sSub>
                                <m:sSubPr>
                                  <m:ctrlPr>
                                    <a:rPr kumimoji="1" lang="en-US" altLang="zh-CN" b="0" i="1" smtClean="0">
                                      <a:solidFill>
                                        <a:srgbClr val="43F6FF"/>
                                      </a:solidFill>
                                      <a:latin typeface="Cambria Math" panose="02040503050406030204" pitchFamily="18" charset="0"/>
                                      <a:cs typeface="Arial" panose="020B0604020202020204" pitchFamily="34" charset="0"/>
                                    </a:rPr>
                                  </m:ctrlPr>
                                </m:sSubPr>
                                <m:e>
                                  <m:r>
                                    <a:rPr kumimoji="1" lang="en-US" altLang="zh-CN" i="1">
                                      <a:solidFill>
                                        <a:srgbClr val="43F6FF"/>
                                      </a:solidFill>
                                      <a:latin typeface="Cambria Math" panose="02040503050406030204" pitchFamily="18" charset="0"/>
                                      <a:cs typeface="Arial" panose="020B0604020202020204" pitchFamily="34" charset="0"/>
                                    </a:rPr>
                                    <m:t>𝑠</m:t>
                                  </m:r>
                                </m:e>
                                <m:sub>
                                  <m:r>
                                    <a:rPr kumimoji="1" lang="en-US" altLang="zh-CN" b="0" i="1" smtClean="0">
                                      <a:solidFill>
                                        <a:srgbClr val="43F6FF"/>
                                      </a:solidFill>
                                      <a:latin typeface="Cambria Math" panose="02040503050406030204" pitchFamily="18" charset="0"/>
                                      <a:cs typeface="Arial" panose="020B0604020202020204" pitchFamily="34" charset="0"/>
                                    </a:rPr>
                                    <m:t>𝑡</m:t>
                                  </m:r>
                                  <m:r>
                                    <a:rPr kumimoji="1" lang="en-US" altLang="zh-CN" b="0" i="1" smtClean="0">
                                      <a:solidFill>
                                        <a:srgbClr val="43F6FF"/>
                                      </a:solidFill>
                                      <a:latin typeface="Cambria Math" panose="02040503050406030204" pitchFamily="18" charset="0"/>
                                      <a:cs typeface="Arial" panose="020B0604020202020204" pitchFamily="34" charset="0"/>
                                    </a:rPr>
                                    <m:t>+1</m:t>
                                  </m:r>
                                </m:sub>
                              </m:sSub>
                              <m:r>
                                <a:rPr kumimoji="1" lang="en-US" altLang="zh-CN" i="1">
                                  <a:solidFill>
                                    <a:srgbClr val="43F6FF"/>
                                  </a:solidFill>
                                  <a:latin typeface="Cambria Math" panose="02040503050406030204" pitchFamily="18" charset="0"/>
                                  <a:cs typeface="Arial" panose="020B0604020202020204" pitchFamily="34" charset="0"/>
                                </a:rPr>
                                <m:t>,</m:t>
                              </m:r>
                              <m:sSub>
                                <m:sSubPr>
                                  <m:ctrlPr>
                                    <a:rPr kumimoji="1" lang="en-US" altLang="zh-CN" b="0" i="1" smtClean="0">
                                      <a:solidFill>
                                        <a:srgbClr val="43F6FF"/>
                                      </a:solidFill>
                                      <a:latin typeface="Cambria Math" panose="02040503050406030204" pitchFamily="18" charset="0"/>
                                      <a:cs typeface="Arial" panose="020B0604020202020204" pitchFamily="34" charset="0"/>
                                    </a:rPr>
                                  </m:ctrlPr>
                                </m:sSubPr>
                                <m:e>
                                  <m:r>
                                    <a:rPr kumimoji="1" lang="en-US" altLang="zh-CN" i="1">
                                      <a:solidFill>
                                        <a:srgbClr val="43F6FF"/>
                                      </a:solidFill>
                                      <a:latin typeface="Cambria Math" panose="02040503050406030204" pitchFamily="18" charset="0"/>
                                      <a:cs typeface="Arial" panose="020B0604020202020204" pitchFamily="34" charset="0"/>
                                    </a:rPr>
                                    <m:t>𝑎</m:t>
                                  </m:r>
                                </m:e>
                                <m:sub>
                                  <m:r>
                                    <a:rPr kumimoji="1" lang="en-US" altLang="zh-CN" b="0" i="1" smtClean="0">
                                      <a:solidFill>
                                        <a:srgbClr val="43F6FF"/>
                                      </a:solidFill>
                                      <a:latin typeface="Cambria Math" panose="02040503050406030204" pitchFamily="18" charset="0"/>
                                      <a:cs typeface="Arial" panose="020B0604020202020204" pitchFamily="34" charset="0"/>
                                    </a:rPr>
                                    <m:t>𝑡</m:t>
                                  </m:r>
                                  <m:r>
                                    <a:rPr kumimoji="1" lang="en-US" altLang="zh-CN" b="0" i="1" smtClean="0">
                                      <a:solidFill>
                                        <a:srgbClr val="43F6FF"/>
                                      </a:solidFill>
                                      <a:latin typeface="Cambria Math" panose="02040503050406030204" pitchFamily="18" charset="0"/>
                                      <a:cs typeface="Arial" panose="020B0604020202020204" pitchFamily="34" charset="0"/>
                                    </a:rPr>
                                    <m:t>+1</m:t>
                                  </m:r>
                                </m:sub>
                              </m:sSub>
                              <m:r>
                                <a:rPr kumimoji="1" lang="en-US" altLang="zh-CN" i="1">
                                  <a:solidFill>
                                    <a:srgbClr val="43F6FF"/>
                                  </a:solidFill>
                                  <a:latin typeface="Cambria Math" panose="02040503050406030204" pitchFamily="18" charset="0"/>
                                  <a:cs typeface="Arial" panose="020B0604020202020204" pitchFamily="34" charset="0"/>
                                </a:rPr>
                                <m:t>,</m:t>
                              </m:r>
                              <m:r>
                                <a:rPr kumimoji="1" lang="en-US" altLang="zh-CN" i="1">
                                  <a:solidFill>
                                    <a:srgbClr val="43F6FF"/>
                                  </a:solidFill>
                                  <a:latin typeface="Cambria Math" panose="02040503050406030204" pitchFamily="18" charset="0"/>
                                  <a:cs typeface="Arial" panose="020B0604020202020204" pitchFamily="34" charset="0"/>
                                </a:rPr>
                                <m:t>𝜃</m:t>
                              </m:r>
                            </m:e>
                          </m:d>
                          <m:r>
                            <a:rPr kumimoji="1" lang="en-US" altLang="zh-CN" i="1">
                              <a:solidFill>
                                <a:schemeClr val="bg1"/>
                              </a:solidFill>
                              <a:latin typeface="Cambria Math" panose="02040503050406030204" pitchFamily="18" charset="0"/>
                              <a:cs typeface="Arial" panose="020B0604020202020204" pitchFamily="34" charset="0"/>
                            </a:rPr>
                            <m:t>−</m:t>
                          </m:r>
                          <m:acc>
                            <m:accPr>
                              <m:chr m:val="̂"/>
                              <m:ctrlPr>
                                <a:rPr kumimoji="1" lang="en-US" altLang="zh-CN" i="1">
                                  <a:solidFill>
                                    <a:schemeClr val="bg1"/>
                                  </a:solidFill>
                                  <a:latin typeface="Cambria Math" panose="02040503050406030204" pitchFamily="18" charset="0"/>
                                  <a:cs typeface="Arial" panose="020B0604020202020204" pitchFamily="34" charset="0"/>
                                </a:rPr>
                              </m:ctrlPr>
                            </m:accPr>
                            <m:e>
                              <m:r>
                                <a:rPr kumimoji="1" lang="en-US" altLang="zh-CN" i="1">
                                  <a:solidFill>
                                    <a:schemeClr val="bg1"/>
                                  </a:solidFill>
                                  <a:latin typeface="Cambria Math" panose="02040503050406030204" pitchFamily="18" charset="0"/>
                                  <a:cs typeface="Arial" panose="020B0604020202020204" pitchFamily="34" charset="0"/>
                                </a:rPr>
                                <m:t>𝑄</m:t>
                              </m:r>
                            </m:e>
                          </m:acc>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𝑠</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𝑎</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𝜃</m:t>
                              </m:r>
                            </m:e>
                          </m:d>
                        </m:e>
                      </m:d>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acc>
                        <m:accPr>
                          <m:chr m:val="̂"/>
                          <m:ctrlPr>
                            <a:rPr kumimoji="1" lang="en-US" altLang="zh-CN" i="1">
                              <a:solidFill>
                                <a:schemeClr val="bg1"/>
                              </a:solidFill>
                              <a:latin typeface="Cambria Math" panose="02040503050406030204" pitchFamily="18" charset="0"/>
                              <a:cs typeface="Arial" panose="020B0604020202020204" pitchFamily="34" charset="0"/>
                            </a:rPr>
                          </m:ctrlPr>
                        </m:accPr>
                        <m:e>
                          <m:r>
                            <a:rPr kumimoji="1" lang="en-US" altLang="zh-CN" i="1">
                              <a:solidFill>
                                <a:schemeClr val="bg1"/>
                              </a:solidFill>
                              <a:latin typeface="Cambria Math" panose="02040503050406030204" pitchFamily="18" charset="0"/>
                              <a:cs typeface="Arial" panose="020B0604020202020204" pitchFamily="34" charset="0"/>
                            </a:rPr>
                            <m:t>𝑄</m:t>
                          </m:r>
                        </m:e>
                      </m:acc>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𝑠</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𝑎</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𝜃</m:t>
                          </m:r>
                        </m:e>
                      </m:d>
                    </m:oMath>
                  </m:oMathPara>
                </a14:m>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For Q-learning,</a:t>
                </a:r>
              </a:p>
              <a:p>
                <a:pPr/>
                <a14:m>
                  <m:oMathPara xmlns:m="http://schemas.openxmlformats.org/officeDocument/2006/math">
                    <m:oMathParaPr>
                      <m:jc m:val="centerGroup"/>
                    </m:oMathParaPr>
                    <m:oMath xmlns:m="http://schemas.openxmlformats.org/officeDocument/2006/math">
                      <m:r>
                        <a:rPr kumimoji="1" lang="en-US" altLang="zh-CN" i="1">
                          <a:solidFill>
                            <a:schemeClr val="bg1"/>
                          </a:solidFill>
                          <a:latin typeface="Cambria Math" panose="02040503050406030204" pitchFamily="18" charset="0"/>
                          <a:cs typeface="Arial" panose="020B0604020202020204" pitchFamily="34" charset="0"/>
                        </a:rPr>
                        <m:t>𝜃</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𝜃</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𝛼</m:t>
                      </m:r>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𝐽</m:t>
                      </m:r>
                      <m:d>
                        <m:d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e>
                      </m:d>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𝜃</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𝛼</m:t>
                      </m:r>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i="1">
                                  <a:solidFill>
                                    <a:srgbClr val="43F6FF"/>
                                  </a:solidFill>
                                  <a:latin typeface="Cambria Math" panose="02040503050406030204" pitchFamily="18" charset="0"/>
                                  <a:cs typeface="Arial" panose="020B0604020202020204" pitchFamily="34" charset="0"/>
                                </a:rPr>
                              </m:ctrlPr>
                            </m:sSubPr>
                            <m:e>
                              <m:r>
                                <a:rPr kumimoji="1" lang="en-US" altLang="zh-CN" i="1">
                                  <a:solidFill>
                                    <a:srgbClr val="43F6FF"/>
                                  </a:solidFill>
                                  <a:latin typeface="Cambria Math" panose="02040503050406030204" pitchFamily="18" charset="0"/>
                                  <a:cs typeface="Arial" panose="020B0604020202020204" pitchFamily="34" charset="0"/>
                                </a:rPr>
                                <m:t>𝑅</m:t>
                              </m:r>
                            </m:e>
                            <m:sub>
                              <m:r>
                                <a:rPr kumimoji="1" lang="en-US" altLang="zh-CN" i="1">
                                  <a:solidFill>
                                    <a:srgbClr val="43F6FF"/>
                                  </a:solidFill>
                                  <a:latin typeface="Cambria Math" panose="02040503050406030204" pitchFamily="18" charset="0"/>
                                  <a:cs typeface="Arial" panose="020B0604020202020204" pitchFamily="34" charset="0"/>
                                </a:rPr>
                                <m:t>𝑡</m:t>
                              </m:r>
                              <m:r>
                                <a:rPr kumimoji="1" lang="en-US" altLang="zh-CN" i="1">
                                  <a:solidFill>
                                    <a:srgbClr val="43F6FF"/>
                                  </a:solidFill>
                                  <a:latin typeface="Cambria Math" panose="02040503050406030204" pitchFamily="18" charset="0"/>
                                  <a:cs typeface="Arial" panose="020B0604020202020204" pitchFamily="34" charset="0"/>
                                </a:rPr>
                                <m:t>+1</m:t>
                              </m:r>
                            </m:sub>
                          </m:sSub>
                          <m:r>
                            <a:rPr kumimoji="1" lang="en-US" altLang="zh-CN" i="1">
                              <a:solidFill>
                                <a:srgbClr val="43F6FF"/>
                              </a:solidFill>
                              <a:latin typeface="Cambria Math" panose="02040503050406030204" pitchFamily="18" charset="0"/>
                              <a:cs typeface="Arial" panose="020B0604020202020204" pitchFamily="34" charset="0"/>
                            </a:rPr>
                            <m:t>+</m:t>
                          </m:r>
                          <m:r>
                            <a:rPr kumimoji="1" lang="en-US" altLang="zh-CN" i="1">
                              <a:solidFill>
                                <a:srgbClr val="43F6FF"/>
                              </a:solidFill>
                              <a:latin typeface="Cambria Math" panose="02040503050406030204" pitchFamily="18" charset="0"/>
                              <a:cs typeface="Arial" panose="020B0604020202020204" pitchFamily="34" charset="0"/>
                            </a:rPr>
                            <m:t>𝛾</m:t>
                          </m:r>
                          <m:func>
                            <m:funcPr>
                              <m:ctrlPr>
                                <a:rPr kumimoji="1" lang="en-US" altLang="zh-CN" i="1" smtClean="0">
                                  <a:solidFill>
                                    <a:srgbClr val="43F6FF"/>
                                  </a:solidFill>
                                  <a:latin typeface="Cambria Math" panose="02040503050406030204" pitchFamily="18" charset="0"/>
                                  <a:cs typeface="Arial" panose="020B0604020202020204" pitchFamily="34" charset="0"/>
                                </a:rPr>
                              </m:ctrlPr>
                            </m:funcPr>
                            <m:fName>
                              <m:limLow>
                                <m:limLowPr>
                                  <m:ctrlPr>
                                    <a:rPr kumimoji="1" lang="en-US" altLang="zh-CN" i="1" smtClean="0">
                                      <a:solidFill>
                                        <a:srgbClr val="43F6FF"/>
                                      </a:solidFill>
                                      <a:latin typeface="Cambria Math" panose="02040503050406030204" pitchFamily="18" charset="0"/>
                                      <a:cs typeface="Arial" panose="020B0604020202020204" pitchFamily="34" charset="0"/>
                                    </a:rPr>
                                  </m:ctrlPr>
                                </m:limLowPr>
                                <m:e>
                                  <m:r>
                                    <m:rPr>
                                      <m:sty m:val="p"/>
                                    </m:rPr>
                                    <a:rPr kumimoji="1" lang="en-US" altLang="zh-CN" i="0" smtClean="0">
                                      <a:solidFill>
                                        <a:srgbClr val="43F6FF"/>
                                      </a:solidFill>
                                      <a:latin typeface="Cambria Math" panose="02040503050406030204" pitchFamily="18" charset="0"/>
                                      <a:cs typeface="Arial" panose="020B0604020202020204" pitchFamily="34" charset="0"/>
                                    </a:rPr>
                                    <m:t>max</m:t>
                                  </m:r>
                                </m:e>
                                <m:lim>
                                  <m:r>
                                    <a:rPr kumimoji="1" lang="en-US" altLang="zh-CN" b="0" i="1" smtClean="0">
                                      <a:solidFill>
                                        <a:srgbClr val="43F6FF"/>
                                      </a:solidFill>
                                      <a:latin typeface="Cambria Math" panose="02040503050406030204" pitchFamily="18" charset="0"/>
                                      <a:cs typeface="Arial" panose="020B0604020202020204" pitchFamily="34" charset="0"/>
                                    </a:rPr>
                                    <m:t>𝑎</m:t>
                                  </m:r>
                                </m:lim>
                              </m:limLow>
                            </m:fName>
                            <m:e>
                              <m:acc>
                                <m:accPr>
                                  <m:chr m:val="̂"/>
                                  <m:ctrlPr>
                                    <a:rPr kumimoji="1" lang="en-US" altLang="zh-CN" i="1">
                                      <a:solidFill>
                                        <a:srgbClr val="43F6FF"/>
                                      </a:solidFill>
                                      <a:latin typeface="Cambria Math" panose="02040503050406030204" pitchFamily="18" charset="0"/>
                                      <a:cs typeface="Arial" panose="020B0604020202020204" pitchFamily="34" charset="0"/>
                                    </a:rPr>
                                  </m:ctrlPr>
                                </m:accPr>
                                <m:e>
                                  <m:r>
                                    <a:rPr kumimoji="1" lang="en-US" altLang="zh-CN" i="1">
                                      <a:solidFill>
                                        <a:srgbClr val="43F6FF"/>
                                      </a:solidFill>
                                      <a:latin typeface="Cambria Math" panose="02040503050406030204" pitchFamily="18" charset="0"/>
                                      <a:cs typeface="Arial" panose="020B0604020202020204" pitchFamily="34" charset="0"/>
                                    </a:rPr>
                                    <m:t>𝑄</m:t>
                                  </m:r>
                                </m:e>
                              </m:acc>
                              <m:d>
                                <m:dPr>
                                  <m:ctrlPr>
                                    <a:rPr kumimoji="1" lang="en-US" altLang="zh-CN" i="1">
                                      <a:solidFill>
                                        <a:srgbClr val="43F6FF"/>
                                      </a:solidFill>
                                      <a:latin typeface="Cambria Math" panose="02040503050406030204" pitchFamily="18" charset="0"/>
                                      <a:cs typeface="Arial" panose="020B0604020202020204" pitchFamily="34" charset="0"/>
                                    </a:rPr>
                                  </m:ctrlPr>
                                </m:dPr>
                                <m:e>
                                  <m:sSub>
                                    <m:sSubPr>
                                      <m:ctrlPr>
                                        <a:rPr kumimoji="1" lang="en-US" altLang="zh-CN" i="1">
                                          <a:solidFill>
                                            <a:srgbClr val="43F6FF"/>
                                          </a:solidFill>
                                          <a:latin typeface="Cambria Math" panose="02040503050406030204" pitchFamily="18" charset="0"/>
                                          <a:cs typeface="Arial" panose="020B0604020202020204" pitchFamily="34" charset="0"/>
                                        </a:rPr>
                                      </m:ctrlPr>
                                    </m:sSubPr>
                                    <m:e>
                                      <m:r>
                                        <a:rPr kumimoji="1" lang="en-US" altLang="zh-CN" i="1">
                                          <a:solidFill>
                                            <a:srgbClr val="43F6FF"/>
                                          </a:solidFill>
                                          <a:latin typeface="Cambria Math" panose="02040503050406030204" pitchFamily="18" charset="0"/>
                                          <a:cs typeface="Arial" panose="020B0604020202020204" pitchFamily="34" charset="0"/>
                                        </a:rPr>
                                        <m:t>𝑠</m:t>
                                      </m:r>
                                    </m:e>
                                    <m:sub>
                                      <m:r>
                                        <a:rPr kumimoji="1" lang="en-US" altLang="zh-CN" i="1">
                                          <a:solidFill>
                                            <a:srgbClr val="43F6FF"/>
                                          </a:solidFill>
                                          <a:latin typeface="Cambria Math" panose="02040503050406030204" pitchFamily="18" charset="0"/>
                                          <a:cs typeface="Arial" panose="020B0604020202020204" pitchFamily="34" charset="0"/>
                                        </a:rPr>
                                        <m:t>𝑡</m:t>
                                      </m:r>
                                      <m:r>
                                        <a:rPr kumimoji="1" lang="en-US" altLang="zh-CN" i="1">
                                          <a:solidFill>
                                            <a:srgbClr val="43F6FF"/>
                                          </a:solidFill>
                                          <a:latin typeface="Cambria Math" panose="02040503050406030204" pitchFamily="18" charset="0"/>
                                          <a:cs typeface="Arial" panose="020B0604020202020204" pitchFamily="34" charset="0"/>
                                        </a:rPr>
                                        <m:t>+1</m:t>
                                      </m:r>
                                    </m:sub>
                                  </m:sSub>
                                  <m:r>
                                    <a:rPr kumimoji="1" lang="en-US" altLang="zh-CN" i="1">
                                      <a:solidFill>
                                        <a:srgbClr val="43F6FF"/>
                                      </a:solidFill>
                                      <a:latin typeface="Cambria Math" panose="02040503050406030204" pitchFamily="18" charset="0"/>
                                      <a:cs typeface="Arial" panose="020B0604020202020204" pitchFamily="34" charset="0"/>
                                    </a:rPr>
                                    <m:t>,</m:t>
                                  </m:r>
                                  <m:r>
                                    <a:rPr kumimoji="1" lang="en-US" altLang="zh-CN" i="1">
                                      <a:solidFill>
                                        <a:srgbClr val="43F6FF"/>
                                      </a:solidFill>
                                      <a:latin typeface="Cambria Math" panose="02040503050406030204" pitchFamily="18" charset="0"/>
                                      <a:cs typeface="Arial" panose="020B0604020202020204" pitchFamily="34" charset="0"/>
                                    </a:rPr>
                                    <m:t>𝑎</m:t>
                                  </m:r>
                                  <m:r>
                                    <a:rPr kumimoji="1" lang="en-US" altLang="zh-CN" i="1">
                                      <a:solidFill>
                                        <a:srgbClr val="43F6FF"/>
                                      </a:solidFill>
                                      <a:latin typeface="Cambria Math" panose="02040503050406030204" pitchFamily="18" charset="0"/>
                                      <a:cs typeface="Arial" panose="020B0604020202020204" pitchFamily="34" charset="0"/>
                                    </a:rPr>
                                    <m:t>,</m:t>
                                  </m:r>
                                  <m:r>
                                    <a:rPr kumimoji="1" lang="en-US" altLang="zh-CN" i="1">
                                      <a:solidFill>
                                        <a:srgbClr val="43F6FF"/>
                                      </a:solidFill>
                                      <a:latin typeface="Cambria Math" panose="02040503050406030204" pitchFamily="18" charset="0"/>
                                      <a:cs typeface="Arial" panose="020B0604020202020204" pitchFamily="34" charset="0"/>
                                    </a:rPr>
                                    <m:t>𝜃</m:t>
                                  </m:r>
                                </m:e>
                              </m:d>
                            </m:e>
                          </m:func>
                          <m:r>
                            <a:rPr kumimoji="1" lang="en-US" altLang="zh-CN" i="1">
                              <a:solidFill>
                                <a:schemeClr val="bg1"/>
                              </a:solidFill>
                              <a:latin typeface="Cambria Math" panose="02040503050406030204" pitchFamily="18" charset="0"/>
                              <a:cs typeface="Arial" panose="020B0604020202020204" pitchFamily="34" charset="0"/>
                            </a:rPr>
                            <m:t>−</m:t>
                          </m:r>
                          <m:acc>
                            <m:accPr>
                              <m:chr m:val="̂"/>
                              <m:ctrlPr>
                                <a:rPr kumimoji="1" lang="en-US" altLang="zh-CN" i="1">
                                  <a:solidFill>
                                    <a:schemeClr val="bg1"/>
                                  </a:solidFill>
                                  <a:latin typeface="Cambria Math" panose="02040503050406030204" pitchFamily="18" charset="0"/>
                                  <a:cs typeface="Arial" panose="020B0604020202020204" pitchFamily="34" charset="0"/>
                                </a:rPr>
                              </m:ctrlPr>
                            </m:accPr>
                            <m:e>
                              <m:r>
                                <a:rPr kumimoji="1" lang="en-US" altLang="zh-CN" i="1">
                                  <a:solidFill>
                                    <a:schemeClr val="bg1"/>
                                  </a:solidFill>
                                  <a:latin typeface="Cambria Math" panose="02040503050406030204" pitchFamily="18" charset="0"/>
                                  <a:cs typeface="Arial" panose="020B0604020202020204" pitchFamily="34" charset="0"/>
                                </a:rPr>
                                <m:t>𝑄</m:t>
                              </m:r>
                            </m:e>
                          </m:acc>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𝜃</m:t>
                              </m:r>
                            </m:e>
                          </m:d>
                        </m:e>
                      </m:d>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acc>
                        <m:accPr>
                          <m:chr m:val="̂"/>
                          <m:ctrlPr>
                            <a:rPr kumimoji="1" lang="en-US" altLang="zh-CN" i="1">
                              <a:solidFill>
                                <a:schemeClr val="bg1"/>
                              </a:solidFill>
                              <a:latin typeface="Cambria Math" panose="02040503050406030204" pitchFamily="18" charset="0"/>
                              <a:cs typeface="Arial" panose="020B0604020202020204" pitchFamily="34" charset="0"/>
                            </a:rPr>
                          </m:ctrlPr>
                        </m:accPr>
                        <m:e>
                          <m:r>
                            <a:rPr kumimoji="1" lang="en-US" altLang="zh-CN" i="1">
                              <a:solidFill>
                                <a:schemeClr val="bg1"/>
                              </a:solidFill>
                              <a:latin typeface="Cambria Math" panose="02040503050406030204" pitchFamily="18" charset="0"/>
                              <a:cs typeface="Arial" panose="020B0604020202020204" pitchFamily="34" charset="0"/>
                            </a:rPr>
                            <m:t>𝑄</m:t>
                          </m:r>
                        </m:e>
                      </m:acc>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𝜃</m:t>
                          </m:r>
                        </m:e>
                      </m:d>
                    </m:oMath>
                  </m:oMathPara>
                </a14:m>
                <a:endParaRPr kumimoji="1" lang="en-US" altLang="zh-CN" dirty="0">
                  <a:solidFill>
                    <a:schemeClr val="bg1"/>
                  </a:solidFill>
                  <a:latin typeface="Arial" panose="020B0604020202020204" pitchFamily="34" charset="0"/>
                  <a:cs typeface="Arial" panose="020B0604020202020204" pitchFamily="34" charset="0"/>
                </a:endParaRPr>
              </a:p>
            </p:txBody>
          </p:sp>
        </mc:Choice>
        <mc:Fallback xmlns="">
          <p:sp>
            <p:nvSpPr>
              <p:cNvPr id="3" name="文本框 2">
                <a:extLst>
                  <a:ext uri="{FF2B5EF4-FFF2-40B4-BE49-F238E27FC236}">
                    <a16:creationId xmlns:a16="http://schemas.microsoft.com/office/drawing/2014/main" id="{ECC8BB8E-206A-9E47-A139-68BB538F00E0}"/>
                  </a:ext>
                </a:extLst>
              </p:cNvPr>
              <p:cNvSpPr txBox="1">
                <a:spLocks noRot="1" noChangeAspect="1" noMove="1" noResize="1" noEditPoints="1" noAdjustHandles="1" noChangeArrowheads="1" noChangeShapeType="1" noTextEdit="1"/>
              </p:cNvSpPr>
              <p:nvPr/>
            </p:nvSpPr>
            <p:spPr>
              <a:xfrm>
                <a:off x="969806" y="1490446"/>
                <a:ext cx="9552192" cy="4313745"/>
              </a:xfrm>
              <a:prstGeom prst="rect">
                <a:avLst/>
              </a:prstGeom>
              <a:blipFill>
                <a:blip r:embed="rId3"/>
                <a:stretch>
                  <a:fillRect l="-398" t="-29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478286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622769" y="486096"/>
            <a:ext cx="2946640"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Deep Q-Learning</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3063703"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7567272"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CC8BB8E-206A-9E47-A139-68BB538F00E0}"/>
                  </a:ext>
                </a:extLst>
              </p:cNvPr>
              <p:cNvSpPr txBox="1"/>
              <p:nvPr/>
            </p:nvSpPr>
            <p:spPr>
              <a:xfrm>
                <a:off x="597387" y="1277171"/>
                <a:ext cx="4156770" cy="2862322"/>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Use network to approximate </a:t>
                </a:r>
                <a14:m>
                  <m:oMath xmlns:m="http://schemas.openxmlformats.org/officeDocument/2006/math">
                    <m:sSup>
                      <m:sSupPr>
                        <m:ctrlPr>
                          <a:rPr kumimoji="1" lang="en-US" altLang="zh-CN" i="1">
                            <a:solidFill>
                              <a:schemeClr val="bg1"/>
                            </a:solidFill>
                            <a:latin typeface="Cambria Math" panose="02040503050406030204" pitchFamily="18" charset="0"/>
                            <a:cs typeface="Arial" panose="020B0604020202020204" pitchFamily="34" charset="0"/>
                          </a:rPr>
                        </m:ctrlPr>
                      </m:sSupPr>
                      <m:e>
                        <m:r>
                          <a:rPr kumimoji="1" lang="en-US" altLang="zh-CN" i="1">
                            <a:solidFill>
                              <a:schemeClr val="bg1"/>
                            </a:solidFill>
                            <a:latin typeface="Cambria Math" panose="02040503050406030204" pitchFamily="18" charset="0"/>
                            <a:cs typeface="Arial" panose="020B0604020202020204" pitchFamily="34" charset="0"/>
                          </a:rPr>
                          <m:t>𝑄</m:t>
                        </m:r>
                      </m:e>
                      <m:sup>
                        <m:r>
                          <a:rPr kumimoji="1" lang="en-US" altLang="zh-CN" i="1">
                            <a:solidFill>
                              <a:schemeClr val="bg1"/>
                            </a:solidFill>
                            <a:latin typeface="Cambria Math" panose="02040503050406030204" pitchFamily="18" charset="0"/>
                            <a:cs typeface="Arial" panose="020B0604020202020204" pitchFamily="34" charset="0"/>
                          </a:rPr>
                          <m:t>𝜋</m:t>
                        </m:r>
                      </m:sup>
                    </m:sSup>
                    <m:d>
                      <m:dPr>
                        <m:ctrlPr>
                          <a:rPr kumimoji="1" lang="en-US" altLang="zh-CN" i="1">
                            <a:solidFill>
                              <a:schemeClr val="bg1"/>
                            </a:solidFill>
                            <a:latin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cs typeface="Arial" panose="020B0604020202020204" pitchFamily="34" charset="0"/>
                          </a:rPr>
                          <m:t>𝑠</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𝑎</m:t>
                        </m:r>
                      </m:e>
                    </m:d>
                  </m:oMath>
                </a14:m>
                <a:r>
                  <a:rPr kumimoji="1" lang="en-US" altLang="zh-CN" dirty="0">
                    <a:solidFill>
                      <a:schemeClr val="bg1"/>
                    </a:solidFill>
                    <a:latin typeface="Arial" panose="020B0604020202020204" pitchFamily="34" charset="0"/>
                    <a:cs typeface="Arial" panose="020B0604020202020204" pitchFamily="34" charset="0"/>
                  </a:rPr>
                  <a:t>  </a:t>
                </a: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Two challenges:</a:t>
                </a:r>
              </a:p>
              <a:p>
                <a:pPr marL="285750"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correlation between samples</a:t>
                </a:r>
              </a:p>
              <a:p>
                <a:pPr marL="285750"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non-stationary targets</a:t>
                </a:r>
              </a:p>
              <a:p>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Solutions of Deep Q-Network (DQN):</a:t>
                </a:r>
              </a:p>
              <a:p>
                <a:pPr marL="285750"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Experience Replay</a:t>
                </a:r>
              </a:p>
              <a:p>
                <a:pPr marL="285750"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Fixed Q targets</a:t>
                </a:r>
              </a:p>
            </p:txBody>
          </p:sp>
        </mc:Choice>
        <mc:Fallback xmlns="">
          <p:sp>
            <p:nvSpPr>
              <p:cNvPr id="3" name="文本框 2">
                <a:extLst>
                  <a:ext uri="{FF2B5EF4-FFF2-40B4-BE49-F238E27FC236}">
                    <a16:creationId xmlns:a16="http://schemas.microsoft.com/office/drawing/2014/main" id="{ECC8BB8E-206A-9E47-A139-68BB538F00E0}"/>
                  </a:ext>
                </a:extLst>
              </p:cNvPr>
              <p:cNvSpPr txBox="1">
                <a:spLocks noRot="1" noChangeAspect="1" noMove="1" noResize="1" noEditPoints="1" noAdjustHandles="1" noChangeArrowheads="1" noChangeShapeType="1" noTextEdit="1"/>
              </p:cNvSpPr>
              <p:nvPr/>
            </p:nvSpPr>
            <p:spPr>
              <a:xfrm>
                <a:off x="597387" y="1277171"/>
                <a:ext cx="4156770" cy="2862322"/>
              </a:xfrm>
              <a:prstGeom prst="rect">
                <a:avLst/>
              </a:prstGeom>
              <a:blipFill>
                <a:blip r:embed="rId3"/>
                <a:stretch>
                  <a:fillRect l="-915" t="-885" b="-2212"/>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410336EB-D1B4-B04E-A5D5-E5A162D26602}"/>
              </a:ext>
            </a:extLst>
          </p:cNvPr>
          <p:cNvPicPr>
            <a:picLocks noChangeAspect="1"/>
          </p:cNvPicPr>
          <p:nvPr/>
        </p:nvPicPr>
        <p:blipFill>
          <a:blip r:embed="rId4"/>
          <a:stretch>
            <a:fillRect/>
          </a:stretch>
        </p:blipFill>
        <p:spPr>
          <a:xfrm>
            <a:off x="5998452" y="1277171"/>
            <a:ext cx="4668323" cy="1604736"/>
          </a:xfrm>
          <a:prstGeom prst="rect">
            <a:avLst/>
          </a:prstGeom>
        </p:spPr>
      </p:pic>
      <p:pic>
        <p:nvPicPr>
          <p:cNvPr id="10" name="图片 9">
            <a:extLst>
              <a:ext uri="{FF2B5EF4-FFF2-40B4-BE49-F238E27FC236}">
                <a16:creationId xmlns:a16="http://schemas.microsoft.com/office/drawing/2014/main" id="{9058A9F9-05FA-674F-910E-47C8BEE6C943}"/>
              </a:ext>
            </a:extLst>
          </p:cNvPr>
          <p:cNvPicPr>
            <a:picLocks noChangeAspect="1"/>
          </p:cNvPicPr>
          <p:nvPr/>
        </p:nvPicPr>
        <p:blipFill>
          <a:blip r:embed="rId5"/>
          <a:stretch>
            <a:fillRect/>
          </a:stretch>
        </p:blipFill>
        <p:spPr>
          <a:xfrm>
            <a:off x="532312" y="4589917"/>
            <a:ext cx="1679026" cy="1567962"/>
          </a:xfrm>
          <a:prstGeom prst="rect">
            <a:avLst/>
          </a:prstGeom>
        </p:spPr>
      </p:pic>
      <p:sp>
        <p:nvSpPr>
          <p:cNvPr id="11" name="矩形 10">
            <a:extLst>
              <a:ext uri="{FF2B5EF4-FFF2-40B4-BE49-F238E27FC236}">
                <a16:creationId xmlns:a16="http://schemas.microsoft.com/office/drawing/2014/main" id="{898EEAD8-AD48-A54D-B367-ED3126C84F5A}"/>
              </a:ext>
            </a:extLst>
          </p:cNvPr>
          <p:cNvSpPr/>
          <p:nvPr/>
        </p:nvSpPr>
        <p:spPr>
          <a:xfrm>
            <a:off x="665542" y="6157879"/>
            <a:ext cx="1412566" cy="276999"/>
          </a:xfrm>
          <a:prstGeom prst="rect">
            <a:avLst/>
          </a:prstGeom>
        </p:spPr>
        <p:txBody>
          <a:bodyPr wrap="none">
            <a:spAutoFit/>
          </a:bodyPr>
          <a:lstStyle/>
          <a:p>
            <a:r>
              <a:rPr kumimoji="1" lang="en-US" altLang="zh-CN" sz="1200" dirty="0">
                <a:solidFill>
                  <a:schemeClr val="bg1"/>
                </a:solidFill>
                <a:latin typeface="Arial" panose="020B0604020202020204" pitchFamily="34" charset="0"/>
                <a:cs typeface="Arial" panose="020B0604020202020204" pitchFamily="34" charset="0"/>
              </a:rPr>
              <a:t>Replay memory D</a:t>
            </a:r>
          </a:p>
        </p:txBody>
      </p:sp>
      <p:cxnSp>
        <p:nvCxnSpPr>
          <p:cNvPr id="13" name="直线箭头连接符 12">
            <a:extLst>
              <a:ext uri="{FF2B5EF4-FFF2-40B4-BE49-F238E27FC236}">
                <a16:creationId xmlns:a16="http://schemas.microsoft.com/office/drawing/2014/main" id="{BEEF6CA8-A94E-F540-BB97-65BF4F9B5C43}"/>
              </a:ext>
            </a:extLst>
          </p:cNvPr>
          <p:cNvCxnSpPr>
            <a:cxnSpLocks/>
            <a:endCxn id="17" idx="1"/>
          </p:cNvCxnSpPr>
          <p:nvPr/>
        </p:nvCxnSpPr>
        <p:spPr>
          <a:xfrm flipV="1">
            <a:off x="2211338" y="5590508"/>
            <a:ext cx="2694658" cy="11993"/>
          </a:xfrm>
          <a:prstGeom prst="straightConnector1">
            <a:avLst/>
          </a:prstGeom>
          <a:ln>
            <a:solidFill>
              <a:srgbClr val="43F6FF"/>
            </a:solidFill>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1F0E25B4-EA1B-5449-8961-070B83731F09}"/>
              </a:ext>
            </a:extLst>
          </p:cNvPr>
          <p:cNvSpPr/>
          <p:nvPr/>
        </p:nvSpPr>
        <p:spPr>
          <a:xfrm>
            <a:off x="2296943" y="5276302"/>
            <a:ext cx="2523448" cy="276998"/>
          </a:xfrm>
          <a:prstGeom prst="rect">
            <a:avLst/>
          </a:prstGeom>
        </p:spPr>
        <p:txBody>
          <a:bodyPr wrap="square">
            <a:spAutoFit/>
          </a:bodyPr>
          <a:lstStyle/>
          <a:p>
            <a:r>
              <a:rPr kumimoji="1" lang="en-US" altLang="zh-CN" sz="1200" dirty="0">
                <a:solidFill>
                  <a:schemeClr val="bg1"/>
                </a:solidFill>
                <a:latin typeface="Arial" panose="020B0604020202020204" pitchFamily="34" charset="0"/>
                <a:cs typeface="Arial" panose="020B0604020202020204" pitchFamily="34" charset="0"/>
              </a:rPr>
              <a:t>Sample a batch from D for training</a:t>
            </a:r>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79D77F67-545A-E343-9657-76B466C81DA0}"/>
                  </a:ext>
                </a:extLst>
              </p:cNvPr>
              <p:cNvSpPr/>
              <p:nvPr/>
            </p:nvSpPr>
            <p:spPr>
              <a:xfrm>
                <a:off x="4905996" y="5267727"/>
                <a:ext cx="6096000" cy="645561"/>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160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sz="1600"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sz="1600"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sz="1600" i="1">
                          <a:solidFill>
                            <a:schemeClr val="bg1"/>
                          </a:solidFill>
                          <a:latin typeface="Cambria Math" panose="02040503050406030204" pitchFamily="18" charset="0"/>
                          <a:ea typeface="Cambria Math" panose="02040503050406030204" pitchFamily="18" charset="0"/>
                          <a:cs typeface="Arial" panose="020B0604020202020204" pitchFamily="34" charset="0"/>
                        </a:rPr>
                        <m:t>𝐽</m:t>
                      </m:r>
                      <m:d>
                        <m:dPr>
                          <m:ctrlPr>
                            <a:rPr kumimoji="1" lang="en-US" altLang="zh-CN" sz="1600"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sz="1600"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e>
                      </m:d>
                      <m:r>
                        <a:rPr kumimoji="1" lang="en-US" altLang="zh-CN" sz="1600" i="1">
                          <a:solidFill>
                            <a:schemeClr val="bg1"/>
                          </a:solidFill>
                          <a:latin typeface="Cambria Math" panose="02040503050406030204" pitchFamily="18" charset="0"/>
                          <a:cs typeface="Arial" panose="020B0604020202020204" pitchFamily="34" charset="0"/>
                        </a:rPr>
                        <m:t>=</m:t>
                      </m:r>
                      <m:d>
                        <m:dPr>
                          <m:ctrlPr>
                            <a:rPr kumimoji="1" lang="en-US" altLang="zh-CN" sz="1600" i="1">
                              <a:solidFill>
                                <a:schemeClr val="bg1"/>
                              </a:solidFill>
                              <a:latin typeface="Cambria Math" panose="02040503050406030204" pitchFamily="18" charset="0"/>
                              <a:cs typeface="Arial" panose="020B0604020202020204" pitchFamily="34" charset="0"/>
                            </a:rPr>
                          </m:ctrlPr>
                        </m:dPr>
                        <m:e>
                          <m:sSub>
                            <m:sSubPr>
                              <m:ctrlPr>
                                <a:rPr kumimoji="1" lang="en-US" altLang="zh-CN" sz="1600" i="1">
                                  <a:solidFill>
                                    <a:srgbClr val="43F6FF"/>
                                  </a:solidFill>
                                  <a:latin typeface="Cambria Math" panose="02040503050406030204" pitchFamily="18" charset="0"/>
                                  <a:cs typeface="Arial" panose="020B0604020202020204" pitchFamily="34" charset="0"/>
                                </a:rPr>
                              </m:ctrlPr>
                            </m:sSubPr>
                            <m:e>
                              <m:r>
                                <a:rPr kumimoji="1" lang="en-US" altLang="zh-CN" sz="1600" i="1">
                                  <a:solidFill>
                                    <a:srgbClr val="43F6FF"/>
                                  </a:solidFill>
                                  <a:latin typeface="Cambria Math" panose="02040503050406030204" pitchFamily="18" charset="0"/>
                                  <a:cs typeface="Arial" panose="020B0604020202020204" pitchFamily="34" charset="0"/>
                                </a:rPr>
                                <m:t>𝑅</m:t>
                              </m:r>
                            </m:e>
                            <m:sub>
                              <m:r>
                                <a:rPr kumimoji="1" lang="en-US" altLang="zh-CN" sz="1600" i="1">
                                  <a:solidFill>
                                    <a:srgbClr val="43F6FF"/>
                                  </a:solidFill>
                                  <a:latin typeface="Cambria Math" panose="02040503050406030204" pitchFamily="18" charset="0"/>
                                  <a:cs typeface="Arial" panose="020B0604020202020204" pitchFamily="34" charset="0"/>
                                </a:rPr>
                                <m:t>𝑡</m:t>
                              </m:r>
                              <m:r>
                                <a:rPr kumimoji="1" lang="en-US" altLang="zh-CN" sz="1600" i="1">
                                  <a:solidFill>
                                    <a:srgbClr val="43F6FF"/>
                                  </a:solidFill>
                                  <a:latin typeface="Cambria Math" panose="02040503050406030204" pitchFamily="18" charset="0"/>
                                  <a:cs typeface="Arial" panose="020B0604020202020204" pitchFamily="34" charset="0"/>
                                </a:rPr>
                                <m:t>+1</m:t>
                              </m:r>
                            </m:sub>
                          </m:sSub>
                          <m:r>
                            <a:rPr kumimoji="1" lang="en-US" altLang="zh-CN" sz="1600" i="1">
                              <a:solidFill>
                                <a:srgbClr val="43F6FF"/>
                              </a:solidFill>
                              <a:latin typeface="Cambria Math" panose="02040503050406030204" pitchFamily="18" charset="0"/>
                              <a:cs typeface="Arial" panose="020B0604020202020204" pitchFamily="34" charset="0"/>
                            </a:rPr>
                            <m:t>+</m:t>
                          </m:r>
                          <m:r>
                            <a:rPr kumimoji="1" lang="en-US" altLang="zh-CN" sz="1600" i="1">
                              <a:solidFill>
                                <a:srgbClr val="43F6FF"/>
                              </a:solidFill>
                              <a:latin typeface="Cambria Math" panose="02040503050406030204" pitchFamily="18" charset="0"/>
                              <a:cs typeface="Arial" panose="020B0604020202020204" pitchFamily="34" charset="0"/>
                            </a:rPr>
                            <m:t>𝛾</m:t>
                          </m:r>
                          <m:func>
                            <m:funcPr>
                              <m:ctrlPr>
                                <a:rPr kumimoji="1" lang="en-US" altLang="zh-CN" sz="1600" i="1">
                                  <a:solidFill>
                                    <a:srgbClr val="43F6FF"/>
                                  </a:solidFill>
                                  <a:latin typeface="Cambria Math" panose="02040503050406030204" pitchFamily="18" charset="0"/>
                                  <a:cs typeface="Arial" panose="020B0604020202020204" pitchFamily="34" charset="0"/>
                                </a:rPr>
                              </m:ctrlPr>
                            </m:funcPr>
                            <m:fName>
                              <m:limLow>
                                <m:limLowPr>
                                  <m:ctrlPr>
                                    <a:rPr kumimoji="1" lang="en-US" altLang="zh-CN" sz="1600" i="1">
                                      <a:solidFill>
                                        <a:srgbClr val="43F6FF"/>
                                      </a:solidFill>
                                      <a:latin typeface="Cambria Math" panose="02040503050406030204" pitchFamily="18" charset="0"/>
                                      <a:cs typeface="Arial" panose="020B0604020202020204" pitchFamily="34" charset="0"/>
                                    </a:rPr>
                                  </m:ctrlPr>
                                </m:limLowPr>
                                <m:e>
                                  <m:r>
                                    <m:rPr>
                                      <m:sty m:val="p"/>
                                    </m:rPr>
                                    <a:rPr kumimoji="1" lang="en-US" altLang="zh-CN" sz="1600">
                                      <a:solidFill>
                                        <a:srgbClr val="43F6FF"/>
                                      </a:solidFill>
                                      <a:latin typeface="Cambria Math" panose="02040503050406030204" pitchFamily="18" charset="0"/>
                                      <a:cs typeface="Arial" panose="020B0604020202020204" pitchFamily="34" charset="0"/>
                                    </a:rPr>
                                    <m:t>max</m:t>
                                  </m:r>
                                </m:e>
                                <m:lim>
                                  <m:r>
                                    <a:rPr kumimoji="1" lang="en-US" altLang="zh-CN" sz="1600" i="1">
                                      <a:solidFill>
                                        <a:srgbClr val="43F6FF"/>
                                      </a:solidFill>
                                      <a:latin typeface="Cambria Math" panose="02040503050406030204" pitchFamily="18" charset="0"/>
                                      <a:cs typeface="Arial" panose="020B0604020202020204" pitchFamily="34" charset="0"/>
                                    </a:rPr>
                                    <m:t>𝑎</m:t>
                                  </m:r>
                                </m:lim>
                              </m:limLow>
                            </m:fName>
                            <m:e>
                              <m:acc>
                                <m:accPr>
                                  <m:chr m:val="̂"/>
                                  <m:ctrlPr>
                                    <a:rPr kumimoji="1" lang="en-US" altLang="zh-CN" sz="1600" i="1">
                                      <a:solidFill>
                                        <a:srgbClr val="43F6FF"/>
                                      </a:solidFill>
                                      <a:latin typeface="Cambria Math" panose="02040503050406030204" pitchFamily="18" charset="0"/>
                                      <a:cs typeface="Arial" panose="020B0604020202020204" pitchFamily="34" charset="0"/>
                                    </a:rPr>
                                  </m:ctrlPr>
                                </m:accPr>
                                <m:e>
                                  <m:r>
                                    <a:rPr kumimoji="1" lang="en-US" altLang="zh-CN" sz="1600" i="1">
                                      <a:solidFill>
                                        <a:srgbClr val="43F6FF"/>
                                      </a:solidFill>
                                      <a:latin typeface="Cambria Math" panose="02040503050406030204" pitchFamily="18" charset="0"/>
                                      <a:cs typeface="Arial" panose="020B0604020202020204" pitchFamily="34" charset="0"/>
                                    </a:rPr>
                                    <m:t>𝑄</m:t>
                                  </m:r>
                                </m:e>
                              </m:acc>
                              <m:d>
                                <m:dPr>
                                  <m:ctrlPr>
                                    <a:rPr kumimoji="1" lang="en-US" altLang="zh-CN" sz="1600" i="1">
                                      <a:solidFill>
                                        <a:srgbClr val="43F6FF"/>
                                      </a:solidFill>
                                      <a:latin typeface="Cambria Math" panose="02040503050406030204" pitchFamily="18" charset="0"/>
                                      <a:cs typeface="Arial" panose="020B0604020202020204" pitchFamily="34" charset="0"/>
                                    </a:rPr>
                                  </m:ctrlPr>
                                </m:dPr>
                                <m:e>
                                  <m:sSub>
                                    <m:sSubPr>
                                      <m:ctrlPr>
                                        <a:rPr kumimoji="1" lang="en-US" altLang="zh-CN" sz="1600" i="1">
                                          <a:solidFill>
                                            <a:srgbClr val="43F6FF"/>
                                          </a:solidFill>
                                          <a:latin typeface="Cambria Math" panose="02040503050406030204" pitchFamily="18" charset="0"/>
                                          <a:cs typeface="Arial" panose="020B0604020202020204" pitchFamily="34" charset="0"/>
                                        </a:rPr>
                                      </m:ctrlPr>
                                    </m:sSubPr>
                                    <m:e>
                                      <m:r>
                                        <a:rPr kumimoji="1" lang="en-US" altLang="zh-CN" sz="1600" i="1">
                                          <a:solidFill>
                                            <a:srgbClr val="43F6FF"/>
                                          </a:solidFill>
                                          <a:latin typeface="Cambria Math" panose="02040503050406030204" pitchFamily="18" charset="0"/>
                                          <a:cs typeface="Arial" panose="020B0604020202020204" pitchFamily="34" charset="0"/>
                                        </a:rPr>
                                        <m:t>𝑠</m:t>
                                      </m:r>
                                    </m:e>
                                    <m:sub>
                                      <m:r>
                                        <a:rPr kumimoji="1" lang="en-US" altLang="zh-CN" sz="1600" i="1">
                                          <a:solidFill>
                                            <a:srgbClr val="43F6FF"/>
                                          </a:solidFill>
                                          <a:latin typeface="Cambria Math" panose="02040503050406030204" pitchFamily="18" charset="0"/>
                                          <a:cs typeface="Arial" panose="020B0604020202020204" pitchFamily="34" charset="0"/>
                                        </a:rPr>
                                        <m:t>𝑡</m:t>
                                      </m:r>
                                      <m:r>
                                        <a:rPr kumimoji="1" lang="en-US" altLang="zh-CN" sz="1600" i="1">
                                          <a:solidFill>
                                            <a:srgbClr val="43F6FF"/>
                                          </a:solidFill>
                                          <a:latin typeface="Cambria Math" panose="02040503050406030204" pitchFamily="18" charset="0"/>
                                          <a:cs typeface="Arial" panose="020B0604020202020204" pitchFamily="34" charset="0"/>
                                        </a:rPr>
                                        <m:t>+1</m:t>
                                      </m:r>
                                    </m:sub>
                                  </m:sSub>
                                  <m:r>
                                    <a:rPr kumimoji="1" lang="en-US" altLang="zh-CN" sz="1600" i="1">
                                      <a:solidFill>
                                        <a:srgbClr val="43F6FF"/>
                                      </a:solidFill>
                                      <a:latin typeface="Cambria Math" panose="02040503050406030204" pitchFamily="18" charset="0"/>
                                      <a:cs typeface="Arial" panose="020B0604020202020204" pitchFamily="34" charset="0"/>
                                    </a:rPr>
                                    <m:t>,</m:t>
                                  </m:r>
                                  <m:r>
                                    <a:rPr kumimoji="1" lang="en-US" altLang="zh-CN" sz="1600" i="1">
                                      <a:solidFill>
                                        <a:srgbClr val="43F6FF"/>
                                      </a:solidFill>
                                      <a:latin typeface="Cambria Math" panose="02040503050406030204" pitchFamily="18" charset="0"/>
                                      <a:cs typeface="Arial" panose="020B0604020202020204" pitchFamily="34" charset="0"/>
                                    </a:rPr>
                                    <m:t>𝑎</m:t>
                                  </m:r>
                                  <m:r>
                                    <a:rPr kumimoji="1" lang="en-US" altLang="zh-CN" sz="1600" i="1">
                                      <a:solidFill>
                                        <a:srgbClr val="43F6FF"/>
                                      </a:solidFill>
                                      <a:latin typeface="Cambria Math" panose="02040503050406030204" pitchFamily="18" charset="0"/>
                                      <a:cs typeface="Arial" panose="020B0604020202020204" pitchFamily="34" charset="0"/>
                                    </a:rPr>
                                    <m:t>,</m:t>
                                  </m:r>
                                  <m:sSup>
                                    <m:sSupPr>
                                      <m:ctrlPr>
                                        <a:rPr kumimoji="1" lang="en-US" altLang="zh-CN" sz="1600" b="0" i="1" smtClean="0">
                                          <a:solidFill>
                                            <a:srgbClr val="43F6FF"/>
                                          </a:solidFill>
                                          <a:latin typeface="Cambria Math" panose="02040503050406030204" pitchFamily="18" charset="0"/>
                                          <a:cs typeface="Arial" panose="020B0604020202020204" pitchFamily="34" charset="0"/>
                                        </a:rPr>
                                      </m:ctrlPr>
                                    </m:sSupPr>
                                    <m:e>
                                      <m:r>
                                        <a:rPr kumimoji="1" lang="en-US" altLang="zh-CN" sz="1600" i="1">
                                          <a:solidFill>
                                            <a:srgbClr val="43F6FF"/>
                                          </a:solidFill>
                                          <a:latin typeface="Cambria Math" panose="02040503050406030204" pitchFamily="18" charset="0"/>
                                          <a:cs typeface="Arial" panose="020B0604020202020204" pitchFamily="34" charset="0"/>
                                        </a:rPr>
                                        <m:t>𝜃</m:t>
                                      </m:r>
                                    </m:e>
                                    <m:sup>
                                      <m:r>
                                        <a:rPr kumimoji="1" lang="en-US" altLang="zh-CN" sz="1600" b="0" i="1" smtClean="0">
                                          <a:solidFill>
                                            <a:srgbClr val="43F6FF"/>
                                          </a:solidFill>
                                          <a:latin typeface="Cambria Math" panose="02040503050406030204" pitchFamily="18" charset="0"/>
                                          <a:cs typeface="Arial" panose="020B0604020202020204" pitchFamily="34" charset="0"/>
                                        </a:rPr>
                                        <m:t>−</m:t>
                                      </m:r>
                                    </m:sup>
                                  </m:sSup>
                                </m:e>
                              </m:d>
                            </m:e>
                          </m:func>
                          <m:r>
                            <a:rPr kumimoji="1" lang="en-US" altLang="zh-CN" sz="1600" i="1">
                              <a:solidFill>
                                <a:schemeClr val="bg1"/>
                              </a:solidFill>
                              <a:latin typeface="Cambria Math" panose="02040503050406030204" pitchFamily="18" charset="0"/>
                              <a:cs typeface="Arial" panose="020B0604020202020204" pitchFamily="34" charset="0"/>
                            </a:rPr>
                            <m:t>−</m:t>
                          </m:r>
                          <m:acc>
                            <m:accPr>
                              <m:chr m:val="̂"/>
                              <m:ctrlPr>
                                <a:rPr kumimoji="1" lang="en-US" altLang="zh-CN" sz="1600" i="1">
                                  <a:solidFill>
                                    <a:schemeClr val="bg1"/>
                                  </a:solidFill>
                                  <a:latin typeface="Cambria Math" panose="02040503050406030204" pitchFamily="18" charset="0"/>
                                  <a:cs typeface="Arial" panose="020B0604020202020204" pitchFamily="34" charset="0"/>
                                </a:rPr>
                              </m:ctrlPr>
                            </m:accPr>
                            <m:e>
                              <m:r>
                                <a:rPr kumimoji="1" lang="en-US" altLang="zh-CN" sz="1600" i="1">
                                  <a:solidFill>
                                    <a:schemeClr val="bg1"/>
                                  </a:solidFill>
                                  <a:latin typeface="Cambria Math" panose="02040503050406030204" pitchFamily="18" charset="0"/>
                                  <a:cs typeface="Arial" panose="020B0604020202020204" pitchFamily="34" charset="0"/>
                                </a:rPr>
                                <m:t>𝑄</m:t>
                              </m:r>
                            </m:e>
                          </m:acc>
                          <m:d>
                            <m:dPr>
                              <m:ctrlPr>
                                <a:rPr kumimoji="1" lang="en-US" altLang="zh-CN" sz="1600" i="1">
                                  <a:solidFill>
                                    <a:schemeClr val="bg1"/>
                                  </a:solidFill>
                                  <a:latin typeface="Cambria Math" panose="02040503050406030204" pitchFamily="18" charset="0"/>
                                  <a:cs typeface="Arial" panose="020B0604020202020204" pitchFamily="34" charset="0"/>
                                </a:rPr>
                              </m:ctrlPr>
                            </m:dPr>
                            <m:e>
                              <m:sSub>
                                <m:sSubPr>
                                  <m:ctrlPr>
                                    <a:rPr kumimoji="1" lang="en-US" altLang="zh-CN" sz="1600" i="1">
                                      <a:solidFill>
                                        <a:schemeClr val="bg1"/>
                                      </a:solidFill>
                                      <a:latin typeface="Cambria Math" panose="02040503050406030204" pitchFamily="18" charset="0"/>
                                      <a:cs typeface="Arial" panose="020B0604020202020204" pitchFamily="34" charset="0"/>
                                    </a:rPr>
                                  </m:ctrlPr>
                                </m:sSubPr>
                                <m:e>
                                  <m:r>
                                    <a:rPr kumimoji="1" lang="en-US" altLang="zh-CN" sz="1600" i="1">
                                      <a:solidFill>
                                        <a:schemeClr val="bg1"/>
                                      </a:solidFill>
                                      <a:latin typeface="Cambria Math" panose="02040503050406030204" pitchFamily="18" charset="0"/>
                                      <a:cs typeface="Arial" panose="020B0604020202020204" pitchFamily="34" charset="0"/>
                                    </a:rPr>
                                    <m:t>𝑠</m:t>
                                  </m:r>
                                </m:e>
                                <m:sub>
                                  <m:r>
                                    <a:rPr kumimoji="1" lang="en-US" altLang="zh-CN" sz="1600" i="1">
                                      <a:solidFill>
                                        <a:schemeClr val="bg1"/>
                                      </a:solidFill>
                                      <a:latin typeface="Cambria Math" panose="02040503050406030204" pitchFamily="18" charset="0"/>
                                      <a:cs typeface="Arial" panose="020B0604020202020204" pitchFamily="34" charset="0"/>
                                    </a:rPr>
                                    <m:t>𝑡</m:t>
                                  </m:r>
                                </m:sub>
                              </m:sSub>
                              <m:r>
                                <a:rPr kumimoji="1" lang="en-US" altLang="zh-CN" sz="1600" i="1">
                                  <a:solidFill>
                                    <a:schemeClr val="bg1"/>
                                  </a:solidFill>
                                  <a:latin typeface="Cambria Math" panose="02040503050406030204" pitchFamily="18" charset="0"/>
                                  <a:cs typeface="Arial" panose="020B0604020202020204" pitchFamily="34" charset="0"/>
                                </a:rPr>
                                <m:t>,</m:t>
                              </m:r>
                              <m:sSub>
                                <m:sSubPr>
                                  <m:ctrlPr>
                                    <a:rPr kumimoji="1" lang="en-US" altLang="zh-CN" sz="1600" i="1">
                                      <a:solidFill>
                                        <a:schemeClr val="bg1"/>
                                      </a:solidFill>
                                      <a:latin typeface="Cambria Math" panose="02040503050406030204" pitchFamily="18" charset="0"/>
                                      <a:cs typeface="Arial" panose="020B0604020202020204" pitchFamily="34" charset="0"/>
                                    </a:rPr>
                                  </m:ctrlPr>
                                </m:sSubPr>
                                <m:e>
                                  <m:r>
                                    <a:rPr kumimoji="1" lang="en-US" altLang="zh-CN" sz="1600" i="1">
                                      <a:solidFill>
                                        <a:schemeClr val="bg1"/>
                                      </a:solidFill>
                                      <a:latin typeface="Cambria Math" panose="02040503050406030204" pitchFamily="18" charset="0"/>
                                      <a:cs typeface="Arial" panose="020B0604020202020204" pitchFamily="34" charset="0"/>
                                    </a:rPr>
                                    <m:t>𝑎</m:t>
                                  </m:r>
                                </m:e>
                                <m:sub>
                                  <m:r>
                                    <a:rPr kumimoji="1" lang="en-US" altLang="zh-CN" sz="1600" i="1">
                                      <a:solidFill>
                                        <a:schemeClr val="bg1"/>
                                      </a:solidFill>
                                      <a:latin typeface="Cambria Math" panose="02040503050406030204" pitchFamily="18" charset="0"/>
                                      <a:cs typeface="Arial" panose="020B0604020202020204" pitchFamily="34" charset="0"/>
                                    </a:rPr>
                                    <m:t>𝑡</m:t>
                                  </m:r>
                                </m:sub>
                              </m:sSub>
                              <m:r>
                                <a:rPr kumimoji="1" lang="en-US" altLang="zh-CN" sz="1600" i="1">
                                  <a:solidFill>
                                    <a:schemeClr val="bg1"/>
                                  </a:solidFill>
                                  <a:latin typeface="Cambria Math" panose="02040503050406030204" pitchFamily="18" charset="0"/>
                                  <a:cs typeface="Arial" panose="020B0604020202020204" pitchFamily="34" charset="0"/>
                                </a:rPr>
                                <m:t>,</m:t>
                              </m:r>
                              <m:r>
                                <a:rPr kumimoji="1" lang="en-US" altLang="zh-CN" sz="1600" i="1">
                                  <a:solidFill>
                                    <a:schemeClr val="bg1"/>
                                  </a:solidFill>
                                  <a:latin typeface="Cambria Math" panose="02040503050406030204" pitchFamily="18" charset="0"/>
                                  <a:cs typeface="Arial" panose="020B0604020202020204" pitchFamily="34" charset="0"/>
                                </a:rPr>
                                <m:t>𝜃</m:t>
                              </m:r>
                            </m:e>
                          </m:d>
                        </m:e>
                      </m:d>
                      <m:sSub>
                        <m:sSubPr>
                          <m:ctrlPr>
                            <a:rPr kumimoji="1" lang="en-US" altLang="zh-CN" sz="1600"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sz="1600"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sz="1600"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acc>
                        <m:accPr>
                          <m:chr m:val="̂"/>
                          <m:ctrlPr>
                            <a:rPr kumimoji="1" lang="en-US" altLang="zh-CN" sz="1600" i="1">
                              <a:solidFill>
                                <a:schemeClr val="bg1"/>
                              </a:solidFill>
                              <a:latin typeface="Cambria Math" panose="02040503050406030204" pitchFamily="18" charset="0"/>
                              <a:cs typeface="Arial" panose="020B0604020202020204" pitchFamily="34" charset="0"/>
                            </a:rPr>
                          </m:ctrlPr>
                        </m:accPr>
                        <m:e>
                          <m:r>
                            <a:rPr kumimoji="1" lang="en-US" altLang="zh-CN" sz="1600" i="1">
                              <a:solidFill>
                                <a:schemeClr val="bg1"/>
                              </a:solidFill>
                              <a:latin typeface="Cambria Math" panose="02040503050406030204" pitchFamily="18" charset="0"/>
                              <a:cs typeface="Arial" panose="020B0604020202020204" pitchFamily="34" charset="0"/>
                            </a:rPr>
                            <m:t>𝑄</m:t>
                          </m:r>
                        </m:e>
                      </m:acc>
                      <m:d>
                        <m:dPr>
                          <m:ctrlPr>
                            <a:rPr kumimoji="1" lang="en-US" altLang="zh-CN" sz="1600" i="1">
                              <a:solidFill>
                                <a:schemeClr val="bg1"/>
                              </a:solidFill>
                              <a:latin typeface="Cambria Math" panose="02040503050406030204" pitchFamily="18" charset="0"/>
                              <a:cs typeface="Arial" panose="020B0604020202020204" pitchFamily="34" charset="0"/>
                            </a:rPr>
                          </m:ctrlPr>
                        </m:dPr>
                        <m:e>
                          <m:sSub>
                            <m:sSubPr>
                              <m:ctrlPr>
                                <a:rPr kumimoji="1" lang="en-US" altLang="zh-CN" sz="1600" i="1">
                                  <a:solidFill>
                                    <a:schemeClr val="bg1"/>
                                  </a:solidFill>
                                  <a:latin typeface="Cambria Math" panose="02040503050406030204" pitchFamily="18" charset="0"/>
                                  <a:cs typeface="Arial" panose="020B0604020202020204" pitchFamily="34" charset="0"/>
                                </a:rPr>
                              </m:ctrlPr>
                            </m:sSubPr>
                            <m:e>
                              <m:r>
                                <a:rPr kumimoji="1" lang="en-US" altLang="zh-CN" sz="1600" i="1">
                                  <a:solidFill>
                                    <a:schemeClr val="bg1"/>
                                  </a:solidFill>
                                  <a:latin typeface="Cambria Math" panose="02040503050406030204" pitchFamily="18" charset="0"/>
                                  <a:cs typeface="Arial" panose="020B0604020202020204" pitchFamily="34" charset="0"/>
                                </a:rPr>
                                <m:t>𝑠</m:t>
                              </m:r>
                            </m:e>
                            <m:sub>
                              <m:r>
                                <a:rPr kumimoji="1" lang="en-US" altLang="zh-CN" sz="1600" i="1">
                                  <a:solidFill>
                                    <a:schemeClr val="bg1"/>
                                  </a:solidFill>
                                  <a:latin typeface="Cambria Math" panose="02040503050406030204" pitchFamily="18" charset="0"/>
                                  <a:cs typeface="Arial" panose="020B0604020202020204" pitchFamily="34" charset="0"/>
                                </a:rPr>
                                <m:t>𝑡</m:t>
                              </m:r>
                            </m:sub>
                          </m:sSub>
                          <m:r>
                            <a:rPr kumimoji="1" lang="en-US" altLang="zh-CN" sz="1600" i="1">
                              <a:solidFill>
                                <a:schemeClr val="bg1"/>
                              </a:solidFill>
                              <a:latin typeface="Cambria Math" panose="02040503050406030204" pitchFamily="18" charset="0"/>
                              <a:cs typeface="Arial" panose="020B0604020202020204" pitchFamily="34" charset="0"/>
                            </a:rPr>
                            <m:t>,</m:t>
                          </m:r>
                          <m:sSub>
                            <m:sSubPr>
                              <m:ctrlPr>
                                <a:rPr kumimoji="1" lang="en-US" altLang="zh-CN" sz="1600" i="1">
                                  <a:solidFill>
                                    <a:schemeClr val="bg1"/>
                                  </a:solidFill>
                                  <a:latin typeface="Cambria Math" panose="02040503050406030204" pitchFamily="18" charset="0"/>
                                  <a:cs typeface="Arial" panose="020B0604020202020204" pitchFamily="34" charset="0"/>
                                </a:rPr>
                              </m:ctrlPr>
                            </m:sSubPr>
                            <m:e>
                              <m:r>
                                <a:rPr kumimoji="1" lang="en-US" altLang="zh-CN" sz="1600" i="1">
                                  <a:solidFill>
                                    <a:schemeClr val="bg1"/>
                                  </a:solidFill>
                                  <a:latin typeface="Cambria Math" panose="02040503050406030204" pitchFamily="18" charset="0"/>
                                  <a:cs typeface="Arial" panose="020B0604020202020204" pitchFamily="34" charset="0"/>
                                </a:rPr>
                                <m:t>𝑎</m:t>
                              </m:r>
                            </m:e>
                            <m:sub>
                              <m:r>
                                <a:rPr kumimoji="1" lang="en-US" altLang="zh-CN" sz="1600" i="1">
                                  <a:solidFill>
                                    <a:schemeClr val="bg1"/>
                                  </a:solidFill>
                                  <a:latin typeface="Cambria Math" panose="02040503050406030204" pitchFamily="18" charset="0"/>
                                  <a:cs typeface="Arial" panose="020B0604020202020204" pitchFamily="34" charset="0"/>
                                </a:rPr>
                                <m:t>𝑡</m:t>
                              </m:r>
                            </m:sub>
                          </m:sSub>
                          <m:r>
                            <a:rPr kumimoji="1" lang="en-US" altLang="zh-CN" sz="1600" i="1">
                              <a:solidFill>
                                <a:schemeClr val="bg1"/>
                              </a:solidFill>
                              <a:latin typeface="Cambria Math" panose="02040503050406030204" pitchFamily="18" charset="0"/>
                              <a:cs typeface="Arial" panose="020B0604020202020204" pitchFamily="34" charset="0"/>
                            </a:rPr>
                            <m:t>,</m:t>
                          </m:r>
                          <m:r>
                            <a:rPr kumimoji="1" lang="en-US" altLang="zh-CN" sz="1600" i="1">
                              <a:solidFill>
                                <a:schemeClr val="bg1"/>
                              </a:solidFill>
                              <a:latin typeface="Cambria Math" panose="02040503050406030204" pitchFamily="18" charset="0"/>
                              <a:cs typeface="Arial" panose="020B0604020202020204" pitchFamily="34" charset="0"/>
                            </a:rPr>
                            <m:t>𝜃</m:t>
                          </m:r>
                        </m:e>
                      </m:d>
                    </m:oMath>
                  </m:oMathPara>
                </a14:m>
                <a:endParaRPr lang="zh-CN" altLang="en-US" sz="1600" dirty="0"/>
              </a:p>
            </p:txBody>
          </p:sp>
        </mc:Choice>
        <mc:Fallback xmlns="">
          <p:sp>
            <p:nvSpPr>
              <p:cNvPr id="17" name="矩形 16">
                <a:extLst>
                  <a:ext uri="{FF2B5EF4-FFF2-40B4-BE49-F238E27FC236}">
                    <a16:creationId xmlns:a16="http://schemas.microsoft.com/office/drawing/2014/main" id="{79D77F67-545A-E343-9657-76B466C81DA0}"/>
                  </a:ext>
                </a:extLst>
              </p:cNvPr>
              <p:cNvSpPr>
                <a:spLocks noRot="1" noChangeAspect="1" noMove="1" noResize="1" noEditPoints="1" noAdjustHandles="1" noChangeArrowheads="1" noChangeShapeType="1" noTextEdit="1"/>
              </p:cNvSpPr>
              <p:nvPr/>
            </p:nvSpPr>
            <p:spPr>
              <a:xfrm>
                <a:off x="4905996" y="5267727"/>
                <a:ext cx="6096000" cy="645561"/>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56B79588-2628-CA49-9256-737034E9E52E}"/>
                  </a:ext>
                </a:extLst>
              </p:cNvPr>
              <p:cNvSpPr/>
              <p:nvPr/>
            </p:nvSpPr>
            <p:spPr>
              <a:xfrm>
                <a:off x="5899626" y="4505410"/>
                <a:ext cx="5295888" cy="646331"/>
              </a:xfrm>
              <a:prstGeom prst="rect">
                <a:avLst/>
              </a:prstGeom>
            </p:spPr>
            <p:txBody>
              <a:bodyPr wrap="square">
                <a:spAutoFit/>
              </a:bodyPr>
              <a:lstStyle/>
              <a:p>
                <a:r>
                  <a:rPr lang="en" altLang="zh-CN" sz="1200" dirty="0">
                    <a:solidFill>
                      <a:schemeClr val="bg1"/>
                    </a:solidFill>
                    <a:latin typeface="Arial" panose="020B0604020202020204" pitchFamily="34" charset="0"/>
                    <a:cs typeface="Arial" panose="020B0604020202020204" pitchFamily="34" charset="0"/>
                  </a:rPr>
                  <a:t>Let a different set of parameter </a:t>
                </a:r>
                <a14:m>
                  <m:oMath xmlns:m="http://schemas.openxmlformats.org/officeDocument/2006/math">
                    <m:sSup>
                      <m:sSupPr>
                        <m:ctrlPr>
                          <a:rPr kumimoji="1" lang="en-US" altLang="zh-CN" sz="1200" i="1">
                            <a:solidFill>
                              <a:srgbClr val="43F6FF"/>
                            </a:solidFill>
                            <a:latin typeface="Cambria Math" panose="02040503050406030204" pitchFamily="18" charset="0"/>
                            <a:cs typeface="Arial" panose="020B0604020202020204" pitchFamily="34" charset="0"/>
                          </a:rPr>
                        </m:ctrlPr>
                      </m:sSupPr>
                      <m:e>
                        <m:r>
                          <a:rPr kumimoji="1" lang="en-US" altLang="zh-CN" sz="1200" i="1">
                            <a:solidFill>
                              <a:srgbClr val="43F6FF"/>
                            </a:solidFill>
                            <a:latin typeface="Cambria Math" panose="02040503050406030204" pitchFamily="18" charset="0"/>
                            <a:cs typeface="Arial" panose="020B0604020202020204" pitchFamily="34" charset="0"/>
                          </a:rPr>
                          <m:t>𝜃</m:t>
                        </m:r>
                      </m:e>
                      <m:sup>
                        <m:r>
                          <a:rPr kumimoji="1" lang="en-US" altLang="zh-CN" sz="1200" i="1">
                            <a:solidFill>
                              <a:srgbClr val="43F6FF"/>
                            </a:solidFill>
                            <a:latin typeface="Cambria Math" panose="02040503050406030204" pitchFamily="18" charset="0"/>
                            <a:cs typeface="Arial" panose="020B0604020202020204" pitchFamily="34" charset="0"/>
                          </a:rPr>
                          <m:t>−</m:t>
                        </m:r>
                      </m:sup>
                    </m:sSup>
                    <m:r>
                      <a:rPr kumimoji="1" lang="en-US" altLang="zh-CN" sz="1200" i="1">
                        <a:solidFill>
                          <a:srgbClr val="43F6FF"/>
                        </a:solidFill>
                        <a:latin typeface="Cambria Math" panose="02040503050406030204" pitchFamily="18" charset="0"/>
                        <a:cs typeface="Arial" panose="020B0604020202020204" pitchFamily="34" charset="0"/>
                      </a:rPr>
                      <m:t> </m:t>
                    </m:r>
                  </m:oMath>
                </a14:m>
                <a:r>
                  <a:rPr lang="en" altLang="zh-CN" sz="1200" dirty="0">
                    <a:solidFill>
                      <a:schemeClr val="bg1"/>
                    </a:solidFill>
                    <a:latin typeface="Arial" panose="020B0604020202020204" pitchFamily="34" charset="0"/>
                    <a:cs typeface="Arial" panose="020B0604020202020204" pitchFamily="34" charset="0"/>
                  </a:rPr>
                  <a:t>be the set of weights used in the target, and </a:t>
                </a:r>
                <a14:m>
                  <m:oMath xmlns:m="http://schemas.openxmlformats.org/officeDocument/2006/math">
                    <m:r>
                      <a:rPr lang="en-US" altLang="zh-CN" sz="1200" b="0" i="1" smtClean="0">
                        <a:solidFill>
                          <a:schemeClr val="bg1"/>
                        </a:solidFill>
                        <a:latin typeface="Cambria Math" panose="02040503050406030204" pitchFamily="18" charset="0"/>
                        <a:cs typeface="Arial" panose="020B0604020202020204" pitchFamily="34" charset="0"/>
                      </a:rPr>
                      <m:t>𝜃</m:t>
                    </m:r>
                  </m:oMath>
                </a14:m>
                <a:r>
                  <a:rPr lang="en" altLang="zh-CN" sz="1200" dirty="0">
                    <a:solidFill>
                      <a:schemeClr val="bg1"/>
                    </a:solidFill>
                    <a:latin typeface="Arial" panose="020B0604020202020204" pitchFamily="34" charset="0"/>
                    <a:cs typeface="Arial" panose="020B0604020202020204" pitchFamily="34" charset="0"/>
                  </a:rPr>
                  <a:t> be the weights that are being updated (in practice, DQN uses a copy of </a:t>
                </a:r>
                <a14:m>
                  <m:oMath xmlns:m="http://schemas.openxmlformats.org/officeDocument/2006/math">
                    <m:r>
                      <a:rPr lang="en-US" altLang="zh-CN" sz="1200" i="1">
                        <a:solidFill>
                          <a:schemeClr val="bg1"/>
                        </a:solidFill>
                        <a:latin typeface="Cambria Math" panose="02040503050406030204" pitchFamily="18" charset="0"/>
                        <a:cs typeface="Arial" panose="020B0604020202020204" pitchFamily="34" charset="0"/>
                      </a:rPr>
                      <m:t>𝜃</m:t>
                    </m:r>
                  </m:oMath>
                </a14:m>
                <a:r>
                  <a:rPr lang="en" altLang="zh-CN" sz="1200" dirty="0">
                    <a:solidFill>
                      <a:schemeClr val="bg1"/>
                    </a:solidFill>
                    <a:effectLst/>
                    <a:latin typeface="Arial" panose="020B0604020202020204" pitchFamily="34" charset="0"/>
                    <a:cs typeface="Arial" panose="020B0604020202020204" pitchFamily="34" charset="0"/>
                  </a:rPr>
                  <a:t> as </a:t>
                </a:r>
                <a14:m>
                  <m:oMath xmlns:m="http://schemas.openxmlformats.org/officeDocument/2006/math">
                    <m:sSup>
                      <m:sSupPr>
                        <m:ctrlPr>
                          <a:rPr kumimoji="1" lang="en-US" altLang="zh-CN" sz="1200" i="1">
                            <a:solidFill>
                              <a:srgbClr val="43F6FF"/>
                            </a:solidFill>
                            <a:latin typeface="Cambria Math" panose="02040503050406030204" pitchFamily="18" charset="0"/>
                            <a:cs typeface="Arial" panose="020B0604020202020204" pitchFamily="34" charset="0"/>
                          </a:rPr>
                        </m:ctrlPr>
                      </m:sSupPr>
                      <m:e>
                        <m:r>
                          <a:rPr kumimoji="1" lang="en-US" altLang="zh-CN" sz="1200" i="1">
                            <a:solidFill>
                              <a:srgbClr val="43F6FF"/>
                            </a:solidFill>
                            <a:latin typeface="Cambria Math" panose="02040503050406030204" pitchFamily="18" charset="0"/>
                            <a:cs typeface="Arial" panose="020B0604020202020204" pitchFamily="34" charset="0"/>
                          </a:rPr>
                          <m:t>𝜃</m:t>
                        </m:r>
                      </m:e>
                      <m:sup>
                        <m:r>
                          <a:rPr kumimoji="1" lang="en-US" altLang="zh-CN" sz="1200" i="1">
                            <a:solidFill>
                              <a:srgbClr val="43F6FF"/>
                            </a:solidFill>
                            <a:latin typeface="Cambria Math" panose="02040503050406030204" pitchFamily="18" charset="0"/>
                            <a:cs typeface="Arial" panose="020B0604020202020204" pitchFamily="34" charset="0"/>
                          </a:rPr>
                          <m:t>−</m:t>
                        </m:r>
                      </m:sup>
                    </m:sSup>
                    <m:r>
                      <a:rPr kumimoji="1" lang="en-US" altLang="zh-CN" sz="1200" i="1">
                        <a:solidFill>
                          <a:srgbClr val="43F6FF"/>
                        </a:solidFill>
                        <a:latin typeface="Cambria Math" panose="02040503050406030204" pitchFamily="18" charset="0"/>
                        <a:cs typeface="Arial" panose="020B0604020202020204" pitchFamily="34" charset="0"/>
                      </a:rPr>
                      <m:t> </m:t>
                    </m:r>
                  </m:oMath>
                </a14:m>
                <a:r>
                  <a:rPr lang="en" altLang="zh-CN" sz="1200" dirty="0">
                    <a:solidFill>
                      <a:schemeClr val="bg1"/>
                    </a:solidFill>
                    <a:effectLst/>
                    <a:latin typeface="Arial" panose="020B0604020202020204" pitchFamily="34" charset="0"/>
                    <a:cs typeface="Arial" panose="020B0604020202020204" pitchFamily="34" charset="0"/>
                  </a:rPr>
                  <a:t> and freezes it for some training steps</a:t>
                </a:r>
              </a:p>
            </p:txBody>
          </p:sp>
        </mc:Choice>
        <mc:Fallback xmlns="">
          <p:sp>
            <p:nvSpPr>
              <p:cNvPr id="20" name="矩形 19">
                <a:extLst>
                  <a:ext uri="{FF2B5EF4-FFF2-40B4-BE49-F238E27FC236}">
                    <a16:creationId xmlns:a16="http://schemas.microsoft.com/office/drawing/2014/main" id="{56B79588-2628-CA49-9256-737034E9E52E}"/>
                  </a:ext>
                </a:extLst>
              </p:cNvPr>
              <p:cNvSpPr>
                <a:spLocks noRot="1" noChangeAspect="1" noMove="1" noResize="1" noEditPoints="1" noAdjustHandles="1" noChangeArrowheads="1" noChangeShapeType="1" noTextEdit="1"/>
              </p:cNvSpPr>
              <p:nvPr/>
            </p:nvSpPr>
            <p:spPr>
              <a:xfrm>
                <a:off x="5899626" y="4505410"/>
                <a:ext cx="5295888" cy="646331"/>
              </a:xfrm>
              <a:prstGeom prst="rect">
                <a:avLst/>
              </a:prstGeom>
              <a:blipFill>
                <a:blip r:embed="rId7"/>
                <a:stretch>
                  <a:fillRect b="-3846"/>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4207B61B-3044-A242-ACDE-DA3F07E1F965}"/>
              </a:ext>
            </a:extLst>
          </p:cNvPr>
          <p:cNvPicPr>
            <a:picLocks noChangeAspect="1"/>
          </p:cNvPicPr>
          <p:nvPr/>
        </p:nvPicPr>
        <p:blipFill>
          <a:blip r:embed="rId8"/>
          <a:stretch>
            <a:fillRect/>
          </a:stretch>
        </p:blipFill>
        <p:spPr>
          <a:xfrm>
            <a:off x="7555382" y="3178393"/>
            <a:ext cx="1984375" cy="989676"/>
          </a:xfrm>
          <a:prstGeom prst="rect">
            <a:avLst/>
          </a:prstGeom>
        </p:spPr>
      </p:pic>
    </p:spTree>
    <p:extLst>
      <p:ext uri="{BB962C8B-B14F-4D97-AF65-F5344CB8AC3E}">
        <p14:creationId xmlns:p14="http://schemas.microsoft.com/office/powerpoint/2010/main" val="1305118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804711" y="486096"/>
            <a:ext cx="2582758"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Improved DQN</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3063703"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7567272"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898EEAD8-AD48-A54D-B367-ED3126C84F5A}"/>
                  </a:ext>
                </a:extLst>
              </p:cNvPr>
              <p:cNvSpPr/>
              <p:nvPr/>
            </p:nvSpPr>
            <p:spPr>
              <a:xfrm>
                <a:off x="775995" y="1858640"/>
                <a:ext cx="9353844" cy="3562322"/>
              </a:xfrm>
              <a:prstGeom prst="rect">
                <a:avLst/>
              </a:prstGeom>
            </p:spPr>
            <p:txBody>
              <a:bodyPr wrap="square">
                <a:spAutoFit/>
              </a:bodyPr>
              <a:lstStyle/>
              <a:p>
                <a:r>
                  <a:rPr kumimoji="1" lang="en-US" altLang="zh-CN" dirty="0">
                    <a:solidFill>
                      <a:schemeClr val="bg1"/>
                    </a:solidFill>
                    <a:latin typeface="Arial" panose="020B0604020202020204" pitchFamily="34" charset="0"/>
                    <a:cs typeface="Arial" panose="020B0604020202020204" pitchFamily="34" charset="0"/>
                  </a:rPr>
                  <a:t>One problem of DQN: overestimate Q value</a:t>
                </a:r>
              </a:p>
              <a:p>
                <a:pPr marL="285750"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Use </a:t>
                </a:r>
                <a14:m>
                  <m:oMath xmlns:m="http://schemas.openxmlformats.org/officeDocument/2006/math">
                    <m:acc>
                      <m:accPr>
                        <m:chr m:val="̂"/>
                        <m:ctrlPr>
                          <a:rPr kumimoji="1" lang="en-US" altLang="zh-CN" i="1">
                            <a:solidFill>
                              <a:schemeClr val="bg1"/>
                            </a:solidFill>
                            <a:latin typeface="Cambria Math" panose="02040503050406030204" pitchFamily="18" charset="0"/>
                            <a:cs typeface="Arial" panose="020B0604020202020204" pitchFamily="34" charset="0"/>
                          </a:rPr>
                        </m:ctrlPr>
                      </m:accPr>
                      <m:e>
                        <m:r>
                          <a:rPr kumimoji="1" lang="en-US" altLang="zh-CN" i="1">
                            <a:solidFill>
                              <a:schemeClr val="bg1"/>
                            </a:solidFill>
                            <a:latin typeface="Cambria Math" panose="02040503050406030204" pitchFamily="18" charset="0"/>
                            <a:cs typeface="Arial" panose="020B0604020202020204" pitchFamily="34" charset="0"/>
                          </a:rPr>
                          <m:t>𝑄</m:t>
                        </m:r>
                      </m:e>
                    </m:acc>
                    <m:d>
                      <m:dPr>
                        <m:ctrlPr>
                          <a:rPr kumimoji="1" lang="en-US" altLang="zh-CN" i="1">
                            <a:solidFill>
                              <a:schemeClr val="bg1"/>
                            </a:solidFill>
                            <a:latin typeface="Cambria Math" panose="02040503050406030204" pitchFamily="18" charset="0"/>
                            <a:cs typeface="Arial" panose="020B0604020202020204" pitchFamily="34" charset="0"/>
                          </a:rPr>
                        </m:ctrlPr>
                      </m:dPr>
                      <m:e>
                        <m:r>
                          <a:rPr kumimoji="1" lang="en-US" altLang="zh-CN" b="0" i="1" smtClean="0">
                            <a:solidFill>
                              <a:schemeClr val="bg1"/>
                            </a:solidFill>
                            <a:latin typeface="Cambria Math" panose="02040503050406030204" pitchFamily="18" charset="0"/>
                            <a:cs typeface="Arial" panose="020B0604020202020204" pitchFamily="34" charset="0"/>
                          </a:rPr>
                          <m:t>𝑠</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𝑎</m:t>
                        </m:r>
                        <m:r>
                          <a:rPr kumimoji="1" lang="en-US" altLang="zh-CN" i="1">
                            <a:solidFill>
                              <a:schemeClr val="bg1"/>
                            </a:solidFill>
                            <a:latin typeface="Cambria Math" panose="02040503050406030204" pitchFamily="18" charset="0"/>
                            <a:cs typeface="Arial" panose="020B0604020202020204" pitchFamily="34" charset="0"/>
                          </a:rPr>
                          <m:t>,</m:t>
                        </m:r>
                        <m:sSup>
                          <m:sSupPr>
                            <m:ctrlPr>
                              <a:rPr kumimoji="1" lang="en-US" altLang="zh-CN" i="1">
                                <a:solidFill>
                                  <a:schemeClr val="bg1"/>
                                </a:solidFill>
                                <a:latin typeface="Cambria Math" panose="02040503050406030204" pitchFamily="18" charset="0"/>
                                <a:cs typeface="Arial" panose="020B0604020202020204" pitchFamily="34" charset="0"/>
                              </a:rPr>
                            </m:ctrlPr>
                          </m:sSupPr>
                          <m:e>
                            <m:r>
                              <a:rPr kumimoji="1" lang="en-US" altLang="zh-CN" i="1">
                                <a:solidFill>
                                  <a:schemeClr val="bg1"/>
                                </a:solidFill>
                                <a:latin typeface="Cambria Math" panose="02040503050406030204" pitchFamily="18" charset="0"/>
                                <a:cs typeface="Arial" panose="020B0604020202020204" pitchFamily="34" charset="0"/>
                              </a:rPr>
                              <m:t>𝜃</m:t>
                            </m:r>
                          </m:e>
                          <m:sup>
                            <m:r>
                              <a:rPr kumimoji="1" lang="en-US" altLang="zh-CN" i="1">
                                <a:solidFill>
                                  <a:schemeClr val="bg1"/>
                                </a:solidFill>
                                <a:latin typeface="Cambria Math" panose="02040503050406030204" pitchFamily="18" charset="0"/>
                                <a:cs typeface="Arial" panose="020B0604020202020204" pitchFamily="34" charset="0"/>
                              </a:rPr>
                              <m:t>−</m:t>
                            </m:r>
                          </m:sup>
                        </m:sSup>
                      </m:e>
                    </m:d>
                  </m:oMath>
                </a14:m>
                <a:r>
                  <a:rPr kumimoji="1" lang="en-US" altLang="zh-CN" dirty="0">
                    <a:solidFill>
                      <a:schemeClr val="bg1"/>
                    </a:solidFill>
                    <a:latin typeface="Arial" panose="020B0604020202020204" pitchFamily="34" charset="0"/>
                    <a:cs typeface="Arial" panose="020B0604020202020204" pitchFamily="34" charset="0"/>
                  </a:rPr>
                  <a:t> to both choose action and estimate the target</a:t>
                </a: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Vanilla  DQN:</a:t>
                </a:r>
              </a:p>
              <a:p>
                <a:pPr/>
                <a14:m>
                  <m:oMathPara xmlns:m="http://schemas.openxmlformats.org/officeDocument/2006/math">
                    <m:oMathParaPr>
                      <m:jc m:val="centerGroup"/>
                    </m:oMathParaPr>
                    <m:oMath xmlns:m="http://schemas.openxmlformats.org/officeDocument/2006/math">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𝐽</m:t>
                      </m:r>
                      <m:d>
                        <m:d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e>
                      </m:d>
                      <m:r>
                        <a:rPr kumimoji="1" lang="en-US" altLang="zh-CN" i="1">
                          <a:solidFill>
                            <a:schemeClr val="bg1"/>
                          </a:solidFill>
                          <a:latin typeface="Cambria Math" panose="02040503050406030204" pitchFamily="18" charset="0"/>
                          <a:cs typeface="Arial" panose="020B0604020202020204" pitchFamily="34" charset="0"/>
                        </a:rPr>
                        <m:t>=</m:t>
                      </m:r>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i="1" smtClean="0">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𝑅</m:t>
                              </m:r>
                            </m:e>
                            <m:sub>
                              <m:r>
                                <a:rPr kumimoji="1" lang="en-US" altLang="zh-CN" i="1">
                                  <a:solidFill>
                                    <a:schemeClr val="bg1"/>
                                  </a:solidFill>
                                  <a:latin typeface="Cambria Math" panose="02040503050406030204" pitchFamily="18" charset="0"/>
                                  <a:cs typeface="Arial" panose="020B0604020202020204" pitchFamily="34" charset="0"/>
                                </a:rPr>
                                <m:t>𝑡</m:t>
                              </m:r>
                              <m:r>
                                <a:rPr kumimoji="1" lang="en-US" altLang="zh-CN" i="1">
                                  <a:solidFill>
                                    <a:schemeClr val="bg1"/>
                                  </a:solidFill>
                                  <a:latin typeface="Cambria Math" panose="02040503050406030204" pitchFamily="18" charset="0"/>
                                  <a:cs typeface="Arial" panose="020B0604020202020204" pitchFamily="34" charset="0"/>
                                </a:rPr>
                                <m:t>+1</m:t>
                              </m:r>
                            </m:sub>
                          </m:sSub>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𝛾</m:t>
                          </m:r>
                          <m:func>
                            <m:funcPr>
                              <m:ctrlPr>
                                <a:rPr kumimoji="1" lang="en-US" altLang="zh-CN" i="1">
                                  <a:solidFill>
                                    <a:schemeClr val="bg1"/>
                                  </a:solidFill>
                                  <a:latin typeface="Cambria Math" panose="02040503050406030204" pitchFamily="18" charset="0"/>
                                  <a:cs typeface="Arial" panose="020B0604020202020204" pitchFamily="34" charset="0"/>
                                </a:rPr>
                              </m:ctrlPr>
                            </m:funcPr>
                            <m:fName>
                              <m:limLow>
                                <m:limLowPr>
                                  <m:ctrlPr>
                                    <a:rPr kumimoji="1" lang="en-US" altLang="zh-CN" i="1">
                                      <a:solidFill>
                                        <a:schemeClr val="bg1"/>
                                      </a:solidFill>
                                      <a:latin typeface="Cambria Math" panose="02040503050406030204" pitchFamily="18" charset="0"/>
                                      <a:cs typeface="Arial" panose="020B0604020202020204" pitchFamily="34" charset="0"/>
                                    </a:rPr>
                                  </m:ctrlPr>
                                </m:limLowPr>
                                <m:e>
                                  <m:r>
                                    <m:rPr>
                                      <m:sty m:val="p"/>
                                    </m:rPr>
                                    <a:rPr kumimoji="1" lang="en-US" altLang="zh-CN">
                                      <a:solidFill>
                                        <a:schemeClr val="bg1"/>
                                      </a:solidFill>
                                      <a:latin typeface="Cambria Math" panose="02040503050406030204" pitchFamily="18" charset="0"/>
                                      <a:cs typeface="Arial" panose="020B0604020202020204" pitchFamily="34" charset="0"/>
                                    </a:rPr>
                                    <m:t>max</m:t>
                                  </m:r>
                                </m:e>
                                <m:lim>
                                  <m:r>
                                    <a:rPr kumimoji="1" lang="en-US" altLang="zh-CN" i="1">
                                      <a:solidFill>
                                        <a:schemeClr val="bg1"/>
                                      </a:solidFill>
                                      <a:latin typeface="Cambria Math" panose="02040503050406030204" pitchFamily="18" charset="0"/>
                                      <a:cs typeface="Arial" panose="020B0604020202020204" pitchFamily="34" charset="0"/>
                                    </a:rPr>
                                    <m:t>𝑎</m:t>
                                  </m:r>
                                </m:lim>
                              </m:limLow>
                            </m:fName>
                            <m:e>
                              <m:acc>
                                <m:accPr>
                                  <m:chr m:val="̂"/>
                                  <m:ctrlPr>
                                    <a:rPr kumimoji="1" lang="en-US" altLang="zh-CN" i="1">
                                      <a:solidFill>
                                        <a:schemeClr val="bg1"/>
                                      </a:solidFill>
                                      <a:latin typeface="Cambria Math" panose="02040503050406030204" pitchFamily="18" charset="0"/>
                                      <a:cs typeface="Arial" panose="020B0604020202020204" pitchFamily="34" charset="0"/>
                                    </a:rPr>
                                  </m:ctrlPr>
                                </m:accPr>
                                <m:e>
                                  <m:r>
                                    <a:rPr kumimoji="1" lang="en-US" altLang="zh-CN" i="1">
                                      <a:solidFill>
                                        <a:schemeClr val="bg1"/>
                                      </a:solidFill>
                                      <a:latin typeface="Cambria Math" panose="02040503050406030204" pitchFamily="18" charset="0"/>
                                      <a:cs typeface="Arial" panose="020B0604020202020204" pitchFamily="34" charset="0"/>
                                    </a:rPr>
                                    <m:t>𝑄</m:t>
                                  </m:r>
                                </m:e>
                              </m:acc>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cs typeface="Arial" panose="020B0604020202020204" pitchFamily="34" charset="0"/>
                                        </a:rPr>
                                        <m:t>𝑡</m:t>
                                      </m:r>
                                      <m:r>
                                        <a:rPr kumimoji="1" lang="en-US" altLang="zh-CN" i="1">
                                          <a:solidFill>
                                            <a:schemeClr val="bg1"/>
                                          </a:solidFill>
                                          <a:latin typeface="Cambria Math" panose="02040503050406030204" pitchFamily="18" charset="0"/>
                                          <a:cs typeface="Arial" panose="020B0604020202020204" pitchFamily="34" charset="0"/>
                                        </a:rPr>
                                        <m:t>+1</m:t>
                                      </m:r>
                                    </m:sub>
                                  </m:sSub>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𝑎</m:t>
                                  </m:r>
                                  <m:r>
                                    <a:rPr kumimoji="1" lang="en-US" altLang="zh-CN" i="1">
                                      <a:solidFill>
                                        <a:schemeClr val="bg1"/>
                                      </a:solidFill>
                                      <a:latin typeface="Cambria Math" panose="02040503050406030204" pitchFamily="18" charset="0"/>
                                      <a:cs typeface="Arial" panose="020B0604020202020204" pitchFamily="34" charset="0"/>
                                    </a:rPr>
                                    <m:t>,</m:t>
                                  </m:r>
                                  <m:sSup>
                                    <m:sSupPr>
                                      <m:ctrlPr>
                                        <a:rPr kumimoji="1" lang="en-US" altLang="zh-CN" i="1">
                                          <a:solidFill>
                                            <a:schemeClr val="bg1"/>
                                          </a:solidFill>
                                          <a:latin typeface="Cambria Math" panose="02040503050406030204" pitchFamily="18" charset="0"/>
                                          <a:cs typeface="Arial" panose="020B0604020202020204" pitchFamily="34" charset="0"/>
                                        </a:rPr>
                                      </m:ctrlPr>
                                    </m:sSupPr>
                                    <m:e>
                                      <m:r>
                                        <a:rPr kumimoji="1" lang="en-US" altLang="zh-CN" i="1">
                                          <a:solidFill>
                                            <a:schemeClr val="bg1"/>
                                          </a:solidFill>
                                          <a:latin typeface="Cambria Math" panose="02040503050406030204" pitchFamily="18" charset="0"/>
                                          <a:cs typeface="Arial" panose="020B0604020202020204" pitchFamily="34" charset="0"/>
                                        </a:rPr>
                                        <m:t>𝜃</m:t>
                                      </m:r>
                                    </m:e>
                                    <m:sup>
                                      <m:r>
                                        <a:rPr kumimoji="1" lang="en-US" altLang="zh-CN" i="1">
                                          <a:solidFill>
                                            <a:schemeClr val="bg1"/>
                                          </a:solidFill>
                                          <a:latin typeface="Cambria Math" panose="02040503050406030204" pitchFamily="18" charset="0"/>
                                          <a:cs typeface="Arial" panose="020B0604020202020204" pitchFamily="34" charset="0"/>
                                        </a:rPr>
                                        <m:t>−</m:t>
                                      </m:r>
                                    </m:sup>
                                  </m:sSup>
                                </m:e>
                              </m:d>
                            </m:e>
                          </m:func>
                          <m:r>
                            <a:rPr kumimoji="1" lang="en-US" altLang="zh-CN" i="1">
                              <a:solidFill>
                                <a:schemeClr val="bg1"/>
                              </a:solidFill>
                              <a:latin typeface="Cambria Math" panose="02040503050406030204" pitchFamily="18" charset="0"/>
                              <a:cs typeface="Arial" panose="020B0604020202020204" pitchFamily="34" charset="0"/>
                            </a:rPr>
                            <m:t>−</m:t>
                          </m:r>
                          <m:acc>
                            <m:accPr>
                              <m:chr m:val="̂"/>
                              <m:ctrlPr>
                                <a:rPr kumimoji="1" lang="en-US" altLang="zh-CN" i="1">
                                  <a:solidFill>
                                    <a:schemeClr val="bg1"/>
                                  </a:solidFill>
                                  <a:latin typeface="Cambria Math" panose="02040503050406030204" pitchFamily="18" charset="0"/>
                                  <a:cs typeface="Arial" panose="020B0604020202020204" pitchFamily="34" charset="0"/>
                                </a:rPr>
                              </m:ctrlPr>
                            </m:accPr>
                            <m:e>
                              <m:r>
                                <a:rPr kumimoji="1" lang="en-US" altLang="zh-CN" i="1">
                                  <a:solidFill>
                                    <a:schemeClr val="bg1"/>
                                  </a:solidFill>
                                  <a:latin typeface="Cambria Math" panose="02040503050406030204" pitchFamily="18" charset="0"/>
                                  <a:cs typeface="Arial" panose="020B0604020202020204" pitchFamily="34" charset="0"/>
                                </a:rPr>
                                <m:t>𝑄</m:t>
                              </m:r>
                            </m:e>
                          </m:acc>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𝜃</m:t>
                              </m:r>
                            </m:e>
                          </m:d>
                        </m:e>
                      </m:d>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acc>
                        <m:accPr>
                          <m:chr m:val="̂"/>
                          <m:ctrlPr>
                            <a:rPr kumimoji="1" lang="en-US" altLang="zh-CN" i="1">
                              <a:solidFill>
                                <a:schemeClr val="bg1"/>
                              </a:solidFill>
                              <a:latin typeface="Cambria Math" panose="02040503050406030204" pitchFamily="18" charset="0"/>
                              <a:cs typeface="Arial" panose="020B0604020202020204" pitchFamily="34" charset="0"/>
                            </a:rPr>
                          </m:ctrlPr>
                        </m:accPr>
                        <m:e>
                          <m:r>
                            <a:rPr kumimoji="1" lang="en-US" altLang="zh-CN" i="1">
                              <a:solidFill>
                                <a:schemeClr val="bg1"/>
                              </a:solidFill>
                              <a:latin typeface="Cambria Math" panose="02040503050406030204" pitchFamily="18" charset="0"/>
                              <a:cs typeface="Arial" panose="020B0604020202020204" pitchFamily="34" charset="0"/>
                            </a:rPr>
                            <m:t>𝑄</m:t>
                          </m:r>
                        </m:e>
                      </m:acc>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𝜃</m:t>
                          </m:r>
                        </m:e>
                      </m:d>
                    </m:oMath>
                  </m:oMathPara>
                </a14:m>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Double DQN:</a:t>
                </a:r>
              </a:p>
              <a:p>
                <a:pPr marL="285750"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Use two Q-network to choose action and estimate the target separately</a:t>
                </a:r>
              </a:p>
              <a:p>
                <a:pPr marL="285750"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No additional network need to be built (already have two network)</a:t>
                </a:r>
              </a:p>
              <a:p>
                <a:pPr/>
                <a14:m>
                  <m:oMathPara xmlns:m="http://schemas.openxmlformats.org/officeDocument/2006/math">
                    <m:oMathParaPr>
                      <m:jc m:val="centerGroup"/>
                    </m:oMathParaPr>
                    <m:oMath xmlns:m="http://schemas.openxmlformats.org/officeDocument/2006/math">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𝐽</m:t>
                      </m:r>
                      <m:d>
                        <m:d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e>
                      </m:d>
                      <m:r>
                        <a:rPr kumimoji="1" lang="en-US" altLang="zh-CN" i="1">
                          <a:solidFill>
                            <a:schemeClr val="bg1"/>
                          </a:solidFill>
                          <a:latin typeface="Cambria Math" panose="02040503050406030204" pitchFamily="18" charset="0"/>
                          <a:cs typeface="Arial" panose="020B0604020202020204" pitchFamily="34" charset="0"/>
                        </a:rPr>
                        <m:t>=</m:t>
                      </m:r>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𝑅</m:t>
                              </m:r>
                            </m:e>
                            <m:sub>
                              <m:r>
                                <a:rPr kumimoji="1" lang="en-US" altLang="zh-CN" i="1">
                                  <a:solidFill>
                                    <a:schemeClr val="bg1"/>
                                  </a:solidFill>
                                  <a:latin typeface="Cambria Math" panose="02040503050406030204" pitchFamily="18" charset="0"/>
                                  <a:cs typeface="Arial" panose="020B0604020202020204" pitchFamily="34" charset="0"/>
                                </a:rPr>
                                <m:t>𝑡</m:t>
                              </m:r>
                              <m:r>
                                <a:rPr kumimoji="1" lang="en-US" altLang="zh-CN" i="1">
                                  <a:solidFill>
                                    <a:schemeClr val="bg1"/>
                                  </a:solidFill>
                                  <a:latin typeface="Cambria Math" panose="02040503050406030204" pitchFamily="18" charset="0"/>
                                  <a:cs typeface="Arial" panose="020B0604020202020204" pitchFamily="34" charset="0"/>
                                </a:rPr>
                                <m:t>+1</m:t>
                              </m:r>
                            </m:sub>
                          </m:sSub>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𝛾</m:t>
                          </m:r>
                          <m:acc>
                            <m:accPr>
                              <m:chr m:val="̂"/>
                              <m:ctrlPr>
                                <a:rPr kumimoji="1" lang="en-US" altLang="zh-CN" b="0" i="1" smtClean="0">
                                  <a:solidFill>
                                    <a:schemeClr val="bg1"/>
                                  </a:solidFill>
                                  <a:latin typeface="Cambria Math" panose="02040503050406030204" pitchFamily="18" charset="0"/>
                                  <a:cs typeface="Arial" panose="020B0604020202020204" pitchFamily="34" charset="0"/>
                                </a:rPr>
                              </m:ctrlPr>
                            </m:accPr>
                            <m:e>
                              <m:r>
                                <a:rPr kumimoji="1" lang="en-US" altLang="zh-CN" b="0" i="1" smtClean="0">
                                  <a:solidFill>
                                    <a:schemeClr val="bg1"/>
                                  </a:solidFill>
                                  <a:latin typeface="Cambria Math" panose="02040503050406030204" pitchFamily="18" charset="0"/>
                                  <a:cs typeface="Arial" panose="020B0604020202020204" pitchFamily="34" charset="0"/>
                                </a:rPr>
                                <m:t>𝑄</m:t>
                              </m:r>
                            </m:e>
                          </m:acc>
                          <m:r>
                            <a:rPr kumimoji="1" lang="en-US" altLang="zh-CN" b="0" i="1" dirty="0" smtClean="0">
                              <a:solidFill>
                                <a:schemeClr val="bg1"/>
                              </a:solidFill>
                              <a:latin typeface="Cambria Math" panose="02040503050406030204" pitchFamily="18" charset="0"/>
                              <a:cs typeface="Arial" panose="020B0604020202020204" pitchFamily="34" charset="0"/>
                            </a:rPr>
                            <m:t>(</m:t>
                          </m:r>
                          <m:sSub>
                            <m:sSubPr>
                              <m:ctrlPr>
                                <a:rPr kumimoji="1" lang="en-US" altLang="zh-CN" b="0" i="1" dirty="0" smtClean="0">
                                  <a:solidFill>
                                    <a:schemeClr val="bg1"/>
                                  </a:solidFill>
                                  <a:latin typeface="Cambria Math" panose="02040503050406030204" pitchFamily="18" charset="0"/>
                                  <a:cs typeface="Arial" panose="020B0604020202020204" pitchFamily="34" charset="0"/>
                                </a:rPr>
                              </m:ctrlPr>
                            </m:sSubPr>
                            <m:e>
                              <m:r>
                                <a:rPr kumimoji="1" lang="en-US" altLang="zh-CN" b="0" i="1" dirty="0" smtClean="0">
                                  <a:solidFill>
                                    <a:schemeClr val="bg1"/>
                                  </a:solidFill>
                                  <a:latin typeface="Cambria Math" panose="02040503050406030204" pitchFamily="18" charset="0"/>
                                  <a:cs typeface="Arial" panose="020B0604020202020204" pitchFamily="34" charset="0"/>
                                </a:rPr>
                                <m:t>𝑠</m:t>
                              </m:r>
                            </m:e>
                            <m:sub>
                              <m:r>
                                <a:rPr kumimoji="1" lang="en-US" altLang="zh-CN" b="0" i="1" dirty="0" smtClean="0">
                                  <a:solidFill>
                                    <a:schemeClr val="bg1"/>
                                  </a:solidFill>
                                  <a:latin typeface="Cambria Math" panose="02040503050406030204" pitchFamily="18" charset="0"/>
                                  <a:cs typeface="Arial" panose="020B0604020202020204" pitchFamily="34" charset="0"/>
                                </a:rPr>
                                <m:t>𝑡</m:t>
                              </m:r>
                              <m:r>
                                <a:rPr kumimoji="1" lang="en-US" altLang="zh-CN" b="0" i="1" dirty="0" smtClean="0">
                                  <a:solidFill>
                                    <a:schemeClr val="bg1"/>
                                  </a:solidFill>
                                  <a:latin typeface="Cambria Math" panose="02040503050406030204" pitchFamily="18" charset="0"/>
                                  <a:cs typeface="Arial" panose="020B0604020202020204" pitchFamily="34" charset="0"/>
                                </a:rPr>
                                <m:t>+1</m:t>
                              </m:r>
                            </m:sub>
                          </m:sSub>
                          <m:r>
                            <a:rPr kumimoji="1" lang="en-US" altLang="zh-CN" b="0" i="1" dirty="0" smtClean="0">
                              <a:solidFill>
                                <a:schemeClr val="bg1"/>
                              </a:solidFill>
                              <a:latin typeface="Cambria Math" panose="02040503050406030204" pitchFamily="18" charset="0"/>
                              <a:cs typeface="Arial" panose="020B0604020202020204" pitchFamily="34" charset="0"/>
                            </a:rPr>
                            <m:t>,</m:t>
                          </m:r>
                          <m:func>
                            <m:funcPr>
                              <m:ctrlPr>
                                <a:rPr kumimoji="1" lang="en-US" altLang="zh-CN" b="0" i="1" dirty="0" smtClean="0">
                                  <a:solidFill>
                                    <a:schemeClr val="bg1"/>
                                  </a:solidFill>
                                  <a:latin typeface="Cambria Math" panose="02040503050406030204" pitchFamily="18" charset="0"/>
                                  <a:cs typeface="Arial" panose="020B0604020202020204" pitchFamily="34" charset="0"/>
                                </a:rPr>
                              </m:ctrlPr>
                            </m:funcPr>
                            <m:fName>
                              <m:r>
                                <m:rPr>
                                  <m:sty m:val="p"/>
                                </m:rPr>
                                <a:rPr kumimoji="1" lang="en-US" altLang="zh-CN" b="0" i="0" dirty="0" smtClean="0">
                                  <a:solidFill>
                                    <a:schemeClr val="bg1"/>
                                  </a:solidFill>
                                  <a:latin typeface="Cambria Math" panose="02040503050406030204" pitchFamily="18" charset="0"/>
                                  <a:cs typeface="Arial" panose="020B0604020202020204" pitchFamily="34" charset="0"/>
                                </a:rPr>
                                <m:t>arg</m:t>
                              </m:r>
                            </m:fName>
                            <m:e>
                              <m:func>
                                <m:funcPr>
                                  <m:ctrlPr>
                                    <a:rPr kumimoji="1" lang="en-US" altLang="zh-CN" b="0" i="1" dirty="0" smtClean="0">
                                      <a:solidFill>
                                        <a:schemeClr val="bg1"/>
                                      </a:solidFill>
                                      <a:latin typeface="Cambria Math" panose="02040503050406030204" pitchFamily="18" charset="0"/>
                                      <a:cs typeface="Arial" panose="020B0604020202020204" pitchFamily="34" charset="0"/>
                                    </a:rPr>
                                  </m:ctrlPr>
                                </m:funcPr>
                                <m:fName>
                                  <m:limLow>
                                    <m:limLowPr>
                                      <m:ctrlPr>
                                        <a:rPr kumimoji="1" lang="en-US" altLang="zh-CN" b="0" i="1" dirty="0" smtClean="0">
                                          <a:solidFill>
                                            <a:schemeClr val="bg1"/>
                                          </a:solidFill>
                                          <a:latin typeface="Cambria Math" panose="02040503050406030204" pitchFamily="18" charset="0"/>
                                          <a:cs typeface="Arial" panose="020B0604020202020204" pitchFamily="34" charset="0"/>
                                        </a:rPr>
                                      </m:ctrlPr>
                                    </m:limLowPr>
                                    <m:e>
                                      <m:r>
                                        <m:rPr>
                                          <m:sty m:val="p"/>
                                        </m:rPr>
                                        <a:rPr kumimoji="1" lang="en-US" altLang="zh-CN" b="0" i="0" dirty="0" smtClean="0">
                                          <a:solidFill>
                                            <a:schemeClr val="bg1"/>
                                          </a:solidFill>
                                          <a:latin typeface="Cambria Math" panose="02040503050406030204" pitchFamily="18" charset="0"/>
                                          <a:cs typeface="Arial" panose="020B0604020202020204" pitchFamily="34" charset="0"/>
                                        </a:rPr>
                                        <m:t>max</m:t>
                                      </m:r>
                                    </m:e>
                                    <m:lim>
                                      <m:r>
                                        <a:rPr kumimoji="1" lang="en-US" altLang="zh-CN" b="0" i="1" dirty="0" smtClean="0">
                                          <a:solidFill>
                                            <a:schemeClr val="bg1"/>
                                          </a:solidFill>
                                          <a:latin typeface="Cambria Math" panose="02040503050406030204" pitchFamily="18" charset="0"/>
                                          <a:cs typeface="Arial" panose="020B0604020202020204" pitchFamily="34" charset="0"/>
                                        </a:rPr>
                                        <m:t>𝑎</m:t>
                                      </m:r>
                                    </m:lim>
                                  </m:limLow>
                                </m:fName>
                                <m:e>
                                  <m:acc>
                                    <m:accPr>
                                      <m:chr m:val="̂"/>
                                      <m:ctrlPr>
                                        <a:rPr kumimoji="1" lang="en-US" altLang="zh-CN" b="0" i="1" dirty="0"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accPr>
                                    <m:e>
                                      <m:r>
                                        <a:rPr kumimoji="1" lang="en-US" altLang="zh-CN" b="0" i="1" dirty="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𝑄</m:t>
                                      </m:r>
                                    </m:e>
                                  </m:acc>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m:t>
                                      </m:r>
                                    </m:sub>
                                  </m:s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e>
                              </m:func>
                            </m:e>
                          </m:func>
                          <m:r>
                            <a:rPr kumimoji="1" lang="en-US" altLang="zh-CN" b="0" i="1" dirty="0" smtClean="0">
                              <a:solidFill>
                                <a:schemeClr val="bg1"/>
                              </a:solidFill>
                              <a:latin typeface="Cambria Math" panose="02040503050406030204" pitchFamily="18" charset="0"/>
                              <a:cs typeface="Arial" panose="020B0604020202020204" pitchFamily="34" charset="0"/>
                            </a:rPr>
                            <m:t>,</m:t>
                          </m:r>
                          <m:sSup>
                            <m:sSupPr>
                              <m:ctrlPr>
                                <a:rPr kumimoji="1" lang="en-US" altLang="zh-CN" b="0" i="1" dirty="0" smtClean="0">
                                  <a:solidFill>
                                    <a:schemeClr val="bg1"/>
                                  </a:solidFill>
                                  <a:latin typeface="Cambria Math" panose="02040503050406030204" pitchFamily="18" charset="0"/>
                                  <a:cs typeface="Arial" panose="020B0604020202020204" pitchFamily="34" charset="0"/>
                                </a:rPr>
                              </m:ctrlPr>
                            </m:sSupPr>
                            <m:e>
                              <m:r>
                                <a:rPr kumimoji="1" lang="en-US" altLang="zh-CN" b="0" i="1" dirty="0" smtClean="0">
                                  <a:solidFill>
                                    <a:schemeClr val="bg1"/>
                                  </a:solidFill>
                                  <a:latin typeface="Cambria Math" panose="02040503050406030204" pitchFamily="18" charset="0"/>
                                  <a:cs typeface="Arial" panose="020B0604020202020204" pitchFamily="34" charset="0"/>
                                </a:rPr>
                                <m:t>𝜃</m:t>
                              </m:r>
                            </m:e>
                            <m:sup>
                              <m:r>
                                <a:rPr kumimoji="1" lang="en-US" altLang="zh-CN" b="0" i="1" dirty="0" smtClean="0">
                                  <a:solidFill>
                                    <a:schemeClr val="bg1"/>
                                  </a:solidFill>
                                  <a:latin typeface="Cambria Math" panose="02040503050406030204" pitchFamily="18" charset="0"/>
                                  <a:cs typeface="Arial" panose="020B0604020202020204" pitchFamily="34" charset="0"/>
                                </a:rPr>
                                <m:t>−</m:t>
                              </m:r>
                            </m:sup>
                          </m:sSup>
                          <m:r>
                            <a:rPr kumimoji="1" lang="en-US" altLang="zh-CN" b="0" i="1" dirty="0" smtClean="0">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m:t>
                          </m:r>
                          <m:acc>
                            <m:accPr>
                              <m:chr m:val="̂"/>
                              <m:ctrlPr>
                                <a:rPr kumimoji="1" lang="en-US" altLang="zh-CN" i="1">
                                  <a:solidFill>
                                    <a:schemeClr val="bg1"/>
                                  </a:solidFill>
                                  <a:latin typeface="Cambria Math" panose="02040503050406030204" pitchFamily="18" charset="0"/>
                                  <a:cs typeface="Arial" panose="020B0604020202020204" pitchFamily="34" charset="0"/>
                                </a:rPr>
                              </m:ctrlPr>
                            </m:accPr>
                            <m:e>
                              <m:r>
                                <a:rPr kumimoji="1" lang="en-US" altLang="zh-CN" i="1">
                                  <a:solidFill>
                                    <a:schemeClr val="bg1"/>
                                  </a:solidFill>
                                  <a:latin typeface="Cambria Math" panose="02040503050406030204" pitchFamily="18" charset="0"/>
                                  <a:cs typeface="Arial" panose="020B0604020202020204" pitchFamily="34" charset="0"/>
                                </a:rPr>
                                <m:t>𝑄</m:t>
                              </m:r>
                            </m:e>
                          </m:acc>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𝜃</m:t>
                              </m:r>
                            </m:e>
                          </m:d>
                        </m:e>
                      </m:d>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acc>
                        <m:accPr>
                          <m:chr m:val="̂"/>
                          <m:ctrlPr>
                            <a:rPr kumimoji="1" lang="en-US" altLang="zh-CN" i="1">
                              <a:solidFill>
                                <a:schemeClr val="bg1"/>
                              </a:solidFill>
                              <a:latin typeface="Cambria Math" panose="02040503050406030204" pitchFamily="18" charset="0"/>
                              <a:cs typeface="Arial" panose="020B0604020202020204" pitchFamily="34" charset="0"/>
                            </a:rPr>
                          </m:ctrlPr>
                        </m:accPr>
                        <m:e>
                          <m:r>
                            <a:rPr kumimoji="1" lang="en-US" altLang="zh-CN" i="1">
                              <a:solidFill>
                                <a:schemeClr val="bg1"/>
                              </a:solidFill>
                              <a:latin typeface="Cambria Math" panose="02040503050406030204" pitchFamily="18" charset="0"/>
                              <a:cs typeface="Arial" panose="020B0604020202020204" pitchFamily="34" charset="0"/>
                            </a:rPr>
                            <m:t>𝑄</m:t>
                          </m:r>
                        </m:e>
                      </m:acc>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𝜃</m:t>
                          </m:r>
                        </m:e>
                      </m:d>
                    </m:oMath>
                  </m:oMathPara>
                </a14:m>
                <a:endParaRPr kumimoji="1" lang="en-US" altLang="zh-CN" dirty="0">
                  <a:solidFill>
                    <a:schemeClr val="bg1"/>
                  </a:solidFill>
                  <a:latin typeface="Arial" panose="020B0604020202020204" pitchFamily="34" charset="0"/>
                  <a:cs typeface="Arial" panose="020B0604020202020204" pitchFamily="34" charset="0"/>
                </a:endParaRPr>
              </a:p>
            </p:txBody>
          </p:sp>
        </mc:Choice>
        <mc:Fallback xmlns="">
          <p:sp>
            <p:nvSpPr>
              <p:cNvPr id="11" name="矩形 10">
                <a:extLst>
                  <a:ext uri="{FF2B5EF4-FFF2-40B4-BE49-F238E27FC236}">
                    <a16:creationId xmlns:a16="http://schemas.microsoft.com/office/drawing/2014/main" id="{898EEAD8-AD48-A54D-B367-ED3126C84F5A}"/>
                  </a:ext>
                </a:extLst>
              </p:cNvPr>
              <p:cNvSpPr>
                <a:spLocks noRot="1" noChangeAspect="1" noMove="1" noResize="1" noEditPoints="1" noAdjustHandles="1" noChangeArrowheads="1" noChangeShapeType="1" noTextEdit="1"/>
              </p:cNvSpPr>
              <p:nvPr/>
            </p:nvSpPr>
            <p:spPr>
              <a:xfrm>
                <a:off x="775995" y="1858640"/>
                <a:ext cx="9353844" cy="3562322"/>
              </a:xfrm>
              <a:prstGeom prst="rect">
                <a:avLst/>
              </a:prstGeom>
              <a:blipFill>
                <a:blip r:embed="rId3"/>
                <a:stretch>
                  <a:fillRect l="-407" t="-355"/>
                </a:stretch>
              </a:blipFill>
            </p:spPr>
            <p:txBody>
              <a:bodyPr/>
              <a:lstStyle/>
              <a:p>
                <a:r>
                  <a:rPr lang="zh-CN" altLang="en-US">
                    <a:noFill/>
                  </a:rPr>
                  <a:t> </a:t>
                </a:r>
              </a:p>
            </p:txBody>
          </p:sp>
        </mc:Fallback>
      </mc:AlternateContent>
      <p:grpSp>
        <p:nvGrpSpPr>
          <p:cNvPr id="21" name="组合 20">
            <a:extLst>
              <a:ext uri="{FF2B5EF4-FFF2-40B4-BE49-F238E27FC236}">
                <a16:creationId xmlns:a16="http://schemas.microsoft.com/office/drawing/2014/main" id="{2A06E08F-41E4-1549-847B-7BBB65CAFF4E}"/>
              </a:ext>
            </a:extLst>
          </p:cNvPr>
          <p:cNvGrpSpPr/>
          <p:nvPr/>
        </p:nvGrpSpPr>
        <p:grpSpPr>
          <a:xfrm>
            <a:off x="775995" y="1236176"/>
            <a:ext cx="3470174" cy="514237"/>
            <a:chOff x="493189" y="2817428"/>
            <a:chExt cx="3470174" cy="514237"/>
          </a:xfrm>
        </p:grpSpPr>
        <p:sp>
          <p:nvSpPr>
            <p:cNvPr id="24" name="平行四边形 23">
              <a:extLst>
                <a:ext uri="{FF2B5EF4-FFF2-40B4-BE49-F238E27FC236}">
                  <a16:creationId xmlns:a16="http://schemas.microsoft.com/office/drawing/2014/main" id="{B5C79388-C200-AD43-A305-278404ED29E5}"/>
                </a:ext>
              </a:extLst>
            </p:cNvPr>
            <p:cNvSpPr/>
            <p:nvPr/>
          </p:nvSpPr>
          <p:spPr>
            <a:xfrm>
              <a:off x="1033890" y="2897807"/>
              <a:ext cx="2929473" cy="375920"/>
            </a:xfrm>
            <a:prstGeom prst="parallelogram">
              <a:avLst/>
            </a:prstGeom>
            <a:gradFill flip="none" rotWithShape="1">
              <a:gsLst>
                <a:gs pos="31000">
                  <a:srgbClr val="00C2CC"/>
                </a:gs>
                <a:gs pos="100000">
                  <a:srgbClr val="00C2CC">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C43B8DA1-747D-A648-9380-7C4F44D37AF3}"/>
                </a:ext>
              </a:extLst>
            </p:cNvPr>
            <p:cNvSpPr/>
            <p:nvPr/>
          </p:nvSpPr>
          <p:spPr>
            <a:xfrm>
              <a:off x="684565" y="2826687"/>
              <a:ext cx="504978" cy="504978"/>
            </a:xfrm>
            <a:prstGeom prst="ellipse">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5963AE30-EF9B-8445-A36C-BFAB339289E9}"/>
                </a:ext>
              </a:extLst>
            </p:cNvPr>
            <p:cNvSpPr/>
            <p:nvPr/>
          </p:nvSpPr>
          <p:spPr>
            <a:xfrm>
              <a:off x="1290638" y="2847428"/>
              <a:ext cx="2058972" cy="461665"/>
            </a:xfrm>
            <a:prstGeom prst="rect">
              <a:avLst/>
            </a:prstGeom>
          </p:spPr>
          <p:txBody>
            <a:bodyPr wrap="square">
              <a:spAutoFit/>
            </a:bodyPr>
            <a:lstStyle/>
            <a:p>
              <a:pPr defTabSz="474035"/>
              <a:r>
                <a:rPr lang="en-US" altLang="zh-CN" sz="2400" dirty="0">
                  <a:solidFill>
                    <a:schemeClr val="bg1"/>
                  </a:solidFill>
                  <a:latin typeface="Abadi" panose="020B0604020104020204" pitchFamily="34" charset="0"/>
                  <a:cs typeface="Calibri" charset="0"/>
                </a:rPr>
                <a:t>Double DQN</a:t>
              </a:r>
            </a:p>
          </p:txBody>
        </p:sp>
        <p:sp>
          <p:nvSpPr>
            <p:cNvPr id="27" name="平行四边形 26">
              <a:extLst>
                <a:ext uri="{FF2B5EF4-FFF2-40B4-BE49-F238E27FC236}">
                  <a16:creationId xmlns:a16="http://schemas.microsoft.com/office/drawing/2014/main" id="{AB4F19CE-693D-C845-9F59-4A40D092CCB1}"/>
                </a:ext>
              </a:extLst>
            </p:cNvPr>
            <p:cNvSpPr/>
            <p:nvPr/>
          </p:nvSpPr>
          <p:spPr>
            <a:xfrm>
              <a:off x="493190" y="2897807"/>
              <a:ext cx="849566" cy="375920"/>
            </a:xfrm>
            <a:prstGeom prst="parallelogram">
              <a:avLst>
                <a:gd name="adj" fmla="val 0"/>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直角三角形 27">
              <a:extLst>
                <a:ext uri="{FF2B5EF4-FFF2-40B4-BE49-F238E27FC236}">
                  <a16:creationId xmlns:a16="http://schemas.microsoft.com/office/drawing/2014/main" id="{F989A17E-92C9-414A-A332-85A5C9FF6F99}"/>
                </a:ext>
              </a:extLst>
            </p:cNvPr>
            <p:cNvSpPr/>
            <p:nvPr/>
          </p:nvSpPr>
          <p:spPr>
            <a:xfrm flipH="1">
              <a:off x="493189" y="2817428"/>
              <a:ext cx="149542" cy="81788"/>
            </a:xfrm>
            <a:prstGeom prst="rtTriangle">
              <a:avLst/>
            </a:prstGeom>
            <a:solidFill>
              <a:srgbClr val="00C2C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图形 2">
              <a:extLst>
                <a:ext uri="{FF2B5EF4-FFF2-40B4-BE49-F238E27FC236}">
                  <a16:creationId xmlns:a16="http://schemas.microsoft.com/office/drawing/2014/main" id="{FC1943E9-B824-0A40-9B3A-F01A367E8164}"/>
                </a:ext>
              </a:extLst>
            </p:cNvPr>
            <p:cNvGrpSpPr/>
            <p:nvPr/>
          </p:nvGrpSpPr>
          <p:grpSpPr>
            <a:xfrm>
              <a:off x="776328" y="2921696"/>
              <a:ext cx="321452" cy="314959"/>
              <a:chOff x="3754657" y="3796110"/>
              <a:chExt cx="685992" cy="672136"/>
            </a:xfrm>
            <a:solidFill>
              <a:schemeClr val="bg1"/>
            </a:solidFill>
          </p:grpSpPr>
          <p:sp>
            <p:nvSpPr>
              <p:cNvPr id="30" name="任意多边形: 形状 117">
                <a:extLst>
                  <a:ext uri="{FF2B5EF4-FFF2-40B4-BE49-F238E27FC236}">
                    <a16:creationId xmlns:a16="http://schemas.microsoft.com/office/drawing/2014/main" id="{75FE2042-2421-1645-924D-92E845678CEA}"/>
                  </a:ext>
                </a:extLst>
              </p:cNvPr>
              <p:cNvSpPr/>
              <p:nvPr/>
            </p:nvSpPr>
            <p:spPr>
              <a:xfrm>
                <a:off x="3998109" y="3796110"/>
                <a:ext cx="442540" cy="428764"/>
              </a:xfrm>
              <a:custGeom>
                <a:avLst/>
                <a:gdLst>
                  <a:gd name="connsiteX0" fmla="*/ 119313 w 442540"/>
                  <a:gd name="connsiteY0" fmla="*/ 280966 h 428764"/>
                  <a:gd name="connsiteX1" fmla="*/ 79309 w 442540"/>
                  <a:gd name="connsiteY1" fmla="*/ 270147 h 428764"/>
                  <a:gd name="connsiteX2" fmla="*/ 0 w 442540"/>
                  <a:gd name="connsiteY2" fmla="*/ 349456 h 428764"/>
                  <a:gd name="connsiteX3" fmla="*/ 79309 w 442540"/>
                  <a:gd name="connsiteY3" fmla="*/ 428765 h 428764"/>
                  <a:gd name="connsiteX4" fmla="*/ 158617 w 442540"/>
                  <a:gd name="connsiteY4" fmla="*/ 349456 h 428764"/>
                  <a:gd name="connsiteX5" fmla="*/ 150523 w 442540"/>
                  <a:gd name="connsiteY5" fmla="*/ 314433 h 428764"/>
                  <a:gd name="connsiteX6" fmla="*/ 327041 w 442540"/>
                  <a:gd name="connsiteY6" fmla="*/ 137915 h 428764"/>
                  <a:gd name="connsiteX7" fmla="*/ 351246 w 442540"/>
                  <a:gd name="connsiteY7" fmla="*/ 158306 h 428764"/>
                  <a:gd name="connsiteX8" fmla="*/ 442541 w 442540"/>
                  <a:gd name="connsiteY8" fmla="*/ 72226 h 428764"/>
                  <a:gd name="connsiteX9" fmla="*/ 374595 w 442540"/>
                  <a:gd name="connsiteY9" fmla="*/ 64910 h 428764"/>
                  <a:gd name="connsiteX10" fmla="*/ 365801 w 442540"/>
                  <a:gd name="connsiteY10" fmla="*/ 0 h 428764"/>
                  <a:gd name="connsiteX11" fmla="*/ 274428 w 442540"/>
                  <a:gd name="connsiteY11" fmla="*/ 86080 h 428764"/>
                  <a:gd name="connsiteX12" fmla="*/ 294586 w 442540"/>
                  <a:gd name="connsiteY12" fmla="*/ 105537 h 428764"/>
                  <a:gd name="connsiteX13" fmla="*/ 119313 w 442540"/>
                  <a:gd name="connsiteY13" fmla="*/ 280966 h 4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540" h="428764">
                    <a:moveTo>
                      <a:pt x="119313" y="280966"/>
                    </a:moveTo>
                    <a:cubicBezTo>
                      <a:pt x="107561" y="274117"/>
                      <a:pt x="93941" y="270147"/>
                      <a:pt x="79309" y="270147"/>
                    </a:cubicBezTo>
                    <a:cubicBezTo>
                      <a:pt x="35490" y="270147"/>
                      <a:pt x="0" y="305638"/>
                      <a:pt x="0" y="349456"/>
                    </a:cubicBezTo>
                    <a:cubicBezTo>
                      <a:pt x="0" y="393274"/>
                      <a:pt x="35490" y="428765"/>
                      <a:pt x="79309" y="428765"/>
                    </a:cubicBezTo>
                    <a:cubicBezTo>
                      <a:pt x="123127" y="428765"/>
                      <a:pt x="158617" y="393274"/>
                      <a:pt x="158617" y="349456"/>
                    </a:cubicBezTo>
                    <a:cubicBezTo>
                      <a:pt x="158617" y="336925"/>
                      <a:pt x="155660" y="325018"/>
                      <a:pt x="150523" y="314433"/>
                    </a:cubicBezTo>
                    <a:lnTo>
                      <a:pt x="327041" y="137915"/>
                    </a:lnTo>
                    <a:lnTo>
                      <a:pt x="351246" y="158306"/>
                    </a:lnTo>
                    <a:lnTo>
                      <a:pt x="442541" y="72226"/>
                    </a:lnTo>
                    <a:lnTo>
                      <a:pt x="374595" y="64910"/>
                    </a:lnTo>
                    <a:lnTo>
                      <a:pt x="365801" y="0"/>
                    </a:lnTo>
                    <a:lnTo>
                      <a:pt x="274428" y="86080"/>
                    </a:lnTo>
                    <a:lnTo>
                      <a:pt x="294586" y="105537"/>
                    </a:lnTo>
                    <a:lnTo>
                      <a:pt x="119313" y="280966"/>
                    </a:lnTo>
                    <a:close/>
                  </a:path>
                </a:pathLst>
              </a:custGeom>
              <a:grpFill/>
              <a:ln w="972" cap="flat">
                <a:noFill/>
                <a:prstDash val="solid"/>
                <a:miter/>
              </a:ln>
            </p:spPr>
            <p:txBody>
              <a:bodyPr rtlCol="0" anchor="ctr"/>
              <a:lstStyle/>
              <a:p>
                <a:endParaRPr lang="zh-CN" altLang="en-US"/>
              </a:p>
            </p:txBody>
          </p:sp>
          <p:sp>
            <p:nvSpPr>
              <p:cNvPr id="31" name="任意多边形: 形状 118">
                <a:extLst>
                  <a:ext uri="{FF2B5EF4-FFF2-40B4-BE49-F238E27FC236}">
                    <a16:creationId xmlns:a16="http://schemas.microsoft.com/office/drawing/2014/main" id="{6823136E-DB63-2845-83FE-2F3C7444D80B}"/>
                  </a:ext>
                </a:extLst>
              </p:cNvPr>
              <p:cNvSpPr/>
              <p:nvPr/>
            </p:nvSpPr>
            <p:spPr>
              <a:xfrm>
                <a:off x="3754657" y="3822882"/>
                <a:ext cx="645443" cy="645364"/>
              </a:xfrm>
              <a:custGeom>
                <a:avLst/>
                <a:gdLst>
                  <a:gd name="connsiteX0" fmla="*/ 547845 w 645443"/>
                  <a:gd name="connsiteY0" fmla="*/ 161730 h 645365"/>
                  <a:gd name="connsiteX1" fmla="*/ 599680 w 645443"/>
                  <a:gd name="connsiteY1" fmla="*/ 322760 h 645365"/>
                  <a:gd name="connsiteX2" fmla="*/ 322761 w 645443"/>
                  <a:gd name="connsiteY2" fmla="*/ 599679 h 645365"/>
                  <a:gd name="connsiteX3" fmla="*/ 45764 w 645443"/>
                  <a:gd name="connsiteY3" fmla="*/ 322760 h 645365"/>
                  <a:gd name="connsiteX4" fmla="*/ 322761 w 645443"/>
                  <a:gd name="connsiteY4" fmla="*/ 45764 h 645365"/>
                  <a:gd name="connsiteX5" fmla="*/ 483012 w 645443"/>
                  <a:gd name="connsiteY5" fmla="*/ 97054 h 645365"/>
                  <a:gd name="connsiteX6" fmla="*/ 515779 w 645443"/>
                  <a:gd name="connsiteY6" fmla="*/ 64287 h 645365"/>
                  <a:gd name="connsiteX7" fmla="*/ 322761 w 645443"/>
                  <a:gd name="connsiteY7" fmla="*/ 0 h 645365"/>
                  <a:gd name="connsiteX8" fmla="*/ 0 w 645443"/>
                  <a:gd name="connsiteY8" fmla="*/ 322683 h 645365"/>
                  <a:gd name="connsiteX9" fmla="*/ 322761 w 645443"/>
                  <a:gd name="connsiteY9" fmla="*/ 645365 h 645365"/>
                  <a:gd name="connsiteX10" fmla="*/ 645443 w 645443"/>
                  <a:gd name="connsiteY10" fmla="*/ 322683 h 645365"/>
                  <a:gd name="connsiteX11" fmla="*/ 580611 w 645443"/>
                  <a:gd name="connsiteY11" fmla="*/ 128886 h 645365"/>
                  <a:gd name="connsiteX12" fmla="*/ 547845 w 645443"/>
                  <a:gd name="connsiteY12" fmla="*/ 161730 h 6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443" h="645365">
                    <a:moveTo>
                      <a:pt x="547845" y="161730"/>
                    </a:moveTo>
                    <a:cubicBezTo>
                      <a:pt x="580456" y="207105"/>
                      <a:pt x="599680" y="262754"/>
                      <a:pt x="599680" y="322760"/>
                    </a:cubicBezTo>
                    <a:cubicBezTo>
                      <a:pt x="599680" y="475463"/>
                      <a:pt x="475463" y="599679"/>
                      <a:pt x="322761" y="599679"/>
                    </a:cubicBezTo>
                    <a:cubicBezTo>
                      <a:pt x="170058" y="599679"/>
                      <a:pt x="45764" y="475463"/>
                      <a:pt x="45764" y="322760"/>
                    </a:cubicBezTo>
                    <a:cubicBezTo>
                      <a:pt x="45764" y="170058"/>
                      <a:pt x="170058" y="45764"/>
                      <a:pt x="322761" y="45764"/>
                    </a:cubicBezTo>
                    <a:cubicBezTo>
                      <a:pt x="382456" y="45764"/>
                      <a:pt x="437715" y="64832"/>
                      <a:pt x="483012" y="97054"/>
                    </a:cubicBezTo>
                    <a:lnTo>
                      <a:pt x="515779" y="64287"/>
                    </a:lnTo>
                    <a:cubicBezTo>
                      <a:pt x="461920" y="23972"/>
                      <a:pt x="395065" y="0"/>
                      <a:pt x="322761" y="0"/>
                    </a:cubicBezTo>
                    <a:cubicBezTo>
                      <a:pt x="144841" y="0"/>
                      <a:pt x="0" y="144764"/>
                      <a:pt x="0" y="322683"/>
                    </a:cubicBezTo>
                    <a:cubicBezTo>
                      <a:pt x="0" y="500602"/>
                      <a:pt x="144764" y="645365"/>
                      <a:pt x="322761" y="645365"/>
                    </a:cubicBezTo>
                    <a:cubicBezTo>
                      <a:pt x="500758" y="645365"/>
                      <a:pt x="645443" y="500602"/>
                      <a:pt x="645443" y="322683"/>
                    </a:cubicBezTo>
                    <a:cubicBezTo>
                      <a:pt x="645443" y="249990"/>
                      <a:pt x="621316" y="182900"/>
                      <a:pt x="580611" y="128886"/>
                    </a:cubicBezTo>
                    <a:lnTo>
                      <a:pt x="547845" y="161730"/>
                    </a:lnTo>
                    <a:close/>
                  </a:path>
                </a:pathLst>
              </a:custGeom>
              <a:grpFill/>
              <a:ln w="972" cap="flat">
                <a:noFill/>
                <a:prstDash val="solid"/>
                <a:miter/>
              </a:ln>
            </p:spPr>
            <p:txBody>
              <a:bodyPr rtlCol="0" anchor="ctr"/>
              <a:lstStyle/>
              <a:p>
                <a:endParaRPr lang="zh-CN" altLang="en-US" dirty="0"/>
              </a:p>
            </p:txBody>
          </p:sp>
          <p:sp>
            <p:nvSpPr>
              <p:cNvPr id="32" name="任意多边形: 形状 119">
                <a:extLst>
                  <a:ext uri="{FF2B5EF4-FFF2-40B4-BE49-F238E27FC236}">
                    <a16:creationId xmlns:a16="http://schemas.microsoft.com/office/drawing/2014/main" id="{2538569D-0623-7B4B-98FA-7806E5F11772}"/>
                  </a:ext>
                </a:extLst>
              </p:cNvPr>
              <p:cNvSpPr/>
              <p:nvPr/>
            </p:nvSpPr>
            <p:spPr>
              <a:xfrm>
                <a:off x="3874592" y="3942820"/>
                <a:ext cx="405649" cy="405649"/>
              </a:xfrm>
              <a:custGeom>
                <a:avLst/>
                <a:gdLst>
                  <a:gd name="connsiteX0" fmla="*/ 202825 w 405649"/>
                  <a:gd name="connsiteY0" fmla="*/ 45764 h 405649"/>
                  <a:gd name="connsiteX1" fmla="*/ 276141 w 405649"/>
                  <a:gd name="connsiteY1" fmla="*/ 64054 h 405649"/>
                  <a:gd name="connsiteX2" fmla="*/ 309685 w 405649"/>
                  <a:gd name="connsiteY2" fmla="*/ 30509 h 405649"/>
                  <a:gd name="connsiteX3" fmla="*/ 202825 w 405649"/>
                  <a:gd name="connsiteY3" fmla="*/ 0 h 405649"/>
                  <a:gd name="connsiteX4" fmla="*/ 0 w 405649"/>
                  <a:gd name="connsiteY4" fmla="*/ 202825 h 405649"/>
                  <a:gd name="connsiteX5" fmla="*/ 202825 w 405649"/>
                  <a:gd name="connsiteY5" fmla="*/ 405649 h 405649"/>
                  <a:gd name="connsiteX6" fmla="*/ 405650 w 405649"/>
                  <a:gd name="connsiteY6" fmla="*/ 202825 h 405649"/>
                  <a:gd name="connsiteX7" fmla="*/ 374595 w 405649"/>
                  <a:gd name="connsiteY7" fmla="*/ 95186 h 405649"/>
                  <a:gd name="connsiteX8" fmla="*/ 341129 w 405649"/>
                  <a:gd name="connsiteY8" fmla="*/ 128653 h 405649"/>
                  <a:gd name="connsiteX9" fmla="*/ 359808 w 405649"/>
                  <a:gd name="connsiteY9" fmla="*/ 202825 h 405649"/>
                  <a:gd name="connsiteX10" fmla="*/ 202825 w 405649"/>
                  <a:gd name="connsiteY10" fmla="*/ 359807 h 405649"/>
                  <a:gd name="connsiteX11" fmla="*/ 45842 w 405649"/>
                  <a:gd name="connsiteY11" fmla="*/ 202825 h 405649"/>
                  <a:gd name="connsiteX12" fmla="*/ 202825 w 405649"/>
                  <a:gd name="connsiteY12" fmla="*/ 45764 h 405649"/>
                  <a:gd name="connsiteX13" fmla="*/ 202825 w 405649"/>
                  <a:gd name="connsiteY13" fmla="*/ 45764 h 4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649" h="405649">
                    <a:moveTo>
                      <a:pt x="202825" y="45764"/>
                    </a:moveTo>
                    <a:cubicBezTo>
                      <a:pt x="229287" y="45764"/>
                      <a:pt x="254270" y="52379"/>
                      <a:pt x="276141" y="64054"/>
                    </a:cubicBezTo>
                    <a:lnTo>
                      <a:pt x="309685" y="30509"/>
                    </a:lnTo>
                    <a:cubicBezTo>
                      <a:pt x="278631" y="11208"/>
                      <a:pt x="242051" y="0"/>
                      <a:pt x="202825" y="0"/>
                    </a:cubicBezTo>
                    <a:cubicBezTo>
                      <a:pt x="90983" y="0"/>
                      <a:pt x="0" y="90983"/>
                      <a:pt x="0" y="202825"/>
                    </a:cubicBezTo>
                    <a:cubicBezTo>
                      <a:pt x="0" y="314666"/>
                      <a:pt x="90983" y="405649"/>
                      <a:pt x="202825" y="405649"/>
                    </a:cubicBezTo>
                    <a:cubicBezTo>
                      <a:pt x="314666" y="405649"/>
                      <a:pt x="405650" y="314666"/>
                      <a:pt x="405650" y="202825"/>
                    </a:cubicBezTo>
                    <a:cubicBezTo>
                      <a:pt x="405650" y="163287"/>
                      <a:pt x="394209" y="126396"/>
                      <a:pt x="374595" y="95186"/>
                    </a:cubicBezTo>
                    <a:lnTo>
                      <a:pt x="341129" y="128653"/>
                    </a:lnTo>
                    <a:cubicBezTo>
                      <a:pt x="353037" y="150756"/>
                      <a:pt x="359808" y="176051"/>
                      <a:pt x="359808" y="202825"/>
                    </a:cubicBezTo>
                    <a:cubicBezTo>
                      <a:pt x="359808" y="289371"/>
                      <a:pt x="289372" y="359807"/>
                      <a:pt x="202825" y="359807"/>
                    </a:cubicBezTo>
                    <a:cubicBezTo>
                      <a:pt x="116278" y="359807"/>
                      <a:pt x="45842" y="289371"/>
                      <a:pt x="45842" y="202825"/>
                    </a:cubicBezTo>
                    <a:cubicBezTo>
                      <a:pt x="45764" y="116190"/>
                      <a:pt x="116200" y="45764"/>
                      <a:pt x="202825" y="45764"/>
                    </a:cubicBezTo>
                    <a:lnTo>
                      <a:pt x="202825" y="45764"/>
                    </a:lnTo>
                    <a:close/>
                  </a:path>
                </a:pathLst>
              </a:custGeom>
              <a:grpFill/>
              <a:ln w="972" cap="flat">
                <a:noFill/>
                <a:prstDash val="solid"/>
                <a:miter/>
              </a:ln>
            </p:spPr>
            <p:txBody>
              <a:bodyPr rtlCol="0" anchor="ctr"/>
              <a:lstStyle/>
              <a:p>
                <a:endParaRPr lang="zh-CN" altLang="en-US"/>
              </a:p>
            </p:txBody>
          </p:sp>
        </p:grpSp>
      </p:grpSp>
    </p:spTree>
    <p:extLst>
      <p:ext uri="{BB962C8B-B14F-4D97-AF65-F5344CB8AC3E}">
        <p14:creationId xmlns:p14="http://schemas.microsoft.com/office/powerpoint/2010/main" val="623282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746921" y="486096"/>
            <a:ext cx="2698175"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zh-CN" altLang="en-US" dirty="0">
                <a:latin typeface="Microsoft YaHei" panose="020B0503020204020204" pitchFamily="34" charset="-122"/>
                <a:ea typeface="Microsoft YaHei" panose="020B0503020204020204" pitchFamily="34" charset="-122"/>
              </a:rPr>
              <a:t>强化学习的定义</a:t>
            </a:r>
            <a:endParaRPr lang="en-US" altLang="zh-CN" dirty="0">
              <a:latin typeface="Microsoft YaHei" panose="020B0503020204020204" pitchFamily="34" charset="-122"/>
              <a:ea typeface="Microsoft YaHei" panose="020B0503020204020204" pitchFamily="34" charset="-122"/>
            </a:endParaRPr>
          </a:p>
        </p:txBody>
      </p:sp>
      <p:grpSp>
        <p:nvGrpSpPr>
          <p:cNvPr id="4" name="组合 3">
            <a:extLst>
              <a:ext uri="{FF2B5EF4-FFF2-40B4-BE49-F238E27FC236}">
                <a16:creationId xmlns:a16="http://schemas.microsoft.com/office/drawing/2014/main" id="{FC28314C-6F06-4D8F-B027-EF1F5C9AFE27}"/>
              </a:ext>
            </a:extLst>
          </p:cNvPr>
          <p:cNvGrpSpPr/>
          <p:nvPr/>
        </p:nvGrpSpPr>
        <p:grpSpPr>
          <a:xfrm>
            <a:off x="2713492" y="753951"/>
            <a:ext cx="6765017" cy="45719"/>
            <a:chOff x="3121422" y="753951"/>
            <a:chExt cx="6765017" cy="45719"/>
          </a:xfrm>
        </p:grpSpPr>
        <p:grpSp>
          <p:nvGrpSpPr>
            <p:cNvPr id="89" name="组合 88">
              <a:extLst>
                <a:ext uri="{FF2B5EF4-FFF2-40B4-BE49-F238E27FC236}">
                  <a16:creationId xmlns:a16="http://schemas.microsoft.com/office/drawing/2014/main" id="{A7B288DF-EE68-4BD7-ABD8-C02B8DEE0D0F}"/>
                </a:ext>
              </a:extLst>
            </p:cNvPr>
            <p:cNvGrpSpPr/>
            <p:nvPr/>
          </p:nvGrpSpPr>
          <p:grpSpPr>
            <a:xfrm flipH="1">
              <a:off x="3121422"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328307"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sp>
        <p:nvSpPr>
          <p:cNvPr id="9" name="文本框 8">
            <a:extLst>
              <a:ext uri="{FF2B5EF4-FFF2-40B4-BE49-F238E27FC236}">
                <a16:creationId xmlns:a16="http://schemas.microsoft.com/office/drawing/2014/main" id="{6D16E336-0615-FD4A-B6F9-15D730FEBDDE}"/>
              </a:ext>
            </a:extLst>
          </p:cNvPr>
          <p:cNvSpPr txBox="1"/>
          <p:nvPr/>
        </p:nvSpPr>
        <p:spPr>
          <a:xfrm>
            <a:off x="334172" y="2036824"/>
            <a:ext cx="10497892" cy="369332"/>
          </a:xfrm>
          <a:prstGeom prst="rect">
            <a:avLst/>
          </a:prstGeom>
          <a:noFill/>
        </p:spPr>
        <p:txBody>
          <a:bodyPr wrap="square" rtlCol="0">
            <a:spAutoFit/>
          </a:bodyPr>
          <a:lstStyle/>
          <a:p>
            <a:r>
              <a:rPr kumimoji="1" lang="zh-CN" altLang="en-US"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通过从交互学习来实现目标的计算方法</a:t>
            </a:r>
            <a:r>
              <a:rPr kumimoji="1" lang="en-US" altLang="zh-CN" b="1"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 (</a:t>
            </a:r>
            <a:r>
              <a:rPr kumimoji="1" lang="en-US" altLang="zh-CN" b="1" dirty="0">
                <a:solidFill>
                  <a:schemeClr val="bg1"/>
                </a:solidFill>
                <a:latin typeface="Arial" panose="020B0604020202020204" pitchFamily="34" charset="0"/>
                <a:cs typeface="Arial" panose="020B0604020202020204" pitchFamily="34" charset="0"/>
              </a:rPr>
              <a:t>Learning from interactions with environment)</a:t>
            </a:r>
            <a:endParaRPr kumimoji="1" lang="zh-CN" altLang="en-US" b="1" dirty="0">
              <a:solidFill>
                <a:schemeClr val="bg1"/>
              </a:solidFill>
              <a:latin typeface="Arial" panose="020B0604020202020204" pitchFamily="34" charset="0"/>
              <a:cs typeface="Arial" panose="020B0604020202020204" pitchFamily="34" charset="0"/>
            </a:endParaRPr>
          </a:p>
        </p:txBody>
      </p:sp>
      <p:sp>
        <p:nvSpPr>
          <p:cNvPr id="15" name="矩形 14">
            <a:extLst>
              <a:ext uri="{FF2B5EF4-FFF2-40B4-BE49-F238E27FC236}">
                <a16:creationId xmlns:a16="http://schemas.microsoft.com/office/drawing/2014/main" id="{0279C8C5-4F75-A443-8ED1-26C1A6F052E8}"/>
              </a:ext>
            </a:extLst>
          </p:cNvPr>
          <p:cNvSpPr/>
          <p:nvPr/>
        </p:nvSpPr>
        <p:spPr>
          <a:xfrm>
            <a:off x="367654" y="1102673"/>
            <a:ext cx="10497892" cy="646331"/>
          </a:xfrm>
          <a:prstGeom prst="rect">
            <a:avLst/>
          </a:prstGeom>
        </p:spPr>
        <p:txBody>
          <a:bodyPr wrap="square">
            <a:spAutoFit/>
          </a:bodyPr>
          <a:lstStyle/>
          <a:p>
            <a:r>
              <a:rPr lang="en" altLang="zh-CN" dirty="0">
                <a:solidFill>
                  <a:schemeClr val="bg1"/>
                </a:solidFill>
                <a:latin typeface="Arial" panose="020B0604020202020204" pitchFamily="34" charset="0"/>
                <a:cs typeface="Arial" panose="020B0604020202020204" pitchFamily="34" charset="0"/>
              </a:rPr>
              <a:t>a computational approach to learning whereby</a:t>
            </a:r>
            <a:r>
              <a:rPr lang="en" altLang="zh-CN" dirty="0">
                <a:latin typeface="Arial" panose="020B0604020202020204" pitchFamily="34" charset="0"/>
                <a:cs typeface="Arial" panose="020B0604020202020204" pitchFamily="34" charset="0"/>
              </a:rPr>
              <a:t> </a:t>
            </a:r>
            <a:r>
              <a:rPr lang="en" altLang="zh-CN" dirty="0">
                <a:solidFill>
                  <a:srgbClr val="FF2600"/>
                </a:solidFill>
                <a:latin typeface="Arial" panose="020B0604020202020204" pitchFamily="34" charset="0"/>
                <a:cs typeface="Arial" panose="020B0604020202020204" pitchFamily="34" charset="0"/>
              </a:rPr>
              <a:t>an agent </a:t>
            </a:r>
            <a:r>
              <a:rPr lang="en" altLang="zh-CN" dirty="0">
                <a:solidFill>
                  <a:schemeClr val="bg1"/>
                </a:solidFill>
                <a:latin typeface="Arial" panose="020B0604020202020204" pitchFamily="34" charset="0"/>
                <a:cs typeface="Arial" panose="020B0604020202020204" pitchFamily="34" charset="0"/>
              </a:rPr>
              <a:t>tries to</a:t>
            </a:r>
            <a:r>
              <a:rPr lang="en" altLang="zh-CN" dirty="0">
                <a:latin typeface="Arial" panose="020B0604020202020204" pitchFamily="34" charset="0"/>
                <a:cs typeface="Arial" panose="020B0604020202020204" pitchFamily="34" charset="0"/>
              </a:rPr>
              <a:t> </a:t>
            </a:r>
            <a:r>
              <a:rPr lang="en" altLang="zh-CN" dirty="0">
                <a:solidFill>
                  <a:srgbClr val="FF2600"/>
                </a:solidFill>
                <a:latin typeface="Arial" panose="020B0604020202020204" pitchFamily="34" charset="0"/>
                <a:cs typeface="Arial" panose="020B0604020202020204" pitchFamily="34" charset="0"/>
              </a:rPr>
              <a:t>maximize </a:t>
            </a:r>
            <a:r>
              <a:rPr lang="en" altLang="zh-CN" dirty="0">
                <a:solidFill>
                  <a:schemeClr val="bg1"/>
                </a:solidFill>
                <a:latin typeface="Arial" panose="020B0604020202020204" pitchFamily="34" charset="0"/>
                <a:cs typeface="Arial" panose="020B0604020202020204" pitchFamily="34" charset="0"/>
              </a:rPr>
              <a:t>the total amount of </a:t>
            </a:r>
            <a:r>
              <a:rPr lang="en" altLang="zh-CN" dirty="0">
                <a:solidFill>
                  <a:srgbClr val="FF2600"/>
                </a:solidFill>
                <a:latin typeface="Arial" panose="020B0604020202020204" pitchFamily="34" charset="0"/>
                <a:cs typeface="Arial" panose="020B0604020202020204" pitchFamily="34" charset="0"/>
              </a:rPr>
              <a:t>reward </a:t>
            </a:r>
            <a:r>
              <a:rPr lang="en" altLang="zh-CN" dirty="0">
                <a:solidFill>
                  <a:schemeClr val="bg1"/>
                </a:solidFill>
                <a:latin typeface="Arial" panose="020B0604020202020204" pitchFamily="34" charset="0"/>
                <a:cs typeface="Arial" panose="020B0604020202020204" pitchFamily="34" charset="0"/>
              </a:rPr>
              <a:t>it receives while interacting with a complex and uncertain</a:t>
            </a:r>
            <a:r>
              <a:rPr lang="en" altLang="zh-CN" dirty="0">
                <a:latin typeface="Arial" panose="020B0604020202020204" pitchFamily="34" charset="0"/>
                <a:cs typeface="Arial" panose="020B0604020202020204" pitchFamily="34" charset="0"/>
              </a:rPr>
              <a:t> </a:t>
            </a:r>
            <a:r>
              <a:rPr lang="en" altLang="zh-CN" dirty="0">
                <a:solidFill>
                  <a:srgbClr val="FF2600"/>
                </a:solidFill>
                <a:latin typeface="Arial" panose="020B0604020202020204" pitchFamily="34" charset="0"/>
                <a:cs typeface="Arial" panose="020B0604020202020204" pitchFamily="34" charset="0"/>
              </a:rPr>
              <a:t>environment</a:t>
            </a:r>
            <a:r>
              <a:rPr lang="en-US" altLang="zh-CN" dirty="0">
                <a:solidFill>
                  <a:schemeClr val="bg1"/>
                </a:solidFill>
                <a:latin typeface="Arial" panose="020B0604020202020204" pitchFamily="34" charset="0"/>
                <a:cs typeface="Arial" panose="020B0604020202020204" pitchFamily="34" charset="0"/>
              </a:rPr>
              <a:t>.          ---</a:t>
            </a:r>
            <a:r>
              <a:rPr lang="en" altLang="zh-CN" dirty="0">
                <a:solidFill>
                  <a:schemeClr val="bg1"/>
                </a:solidFill>
                <a:latin typeface="Arial" panose="020B0604020202020204" pitchFamily="34" charset="0"/>
                <a:cs typeface="Arial" panose="020B0604020202020204" pitchFamily="34" charset="0"/>
              </a:rPr>
              <a:t>Sutton and Barto</a:t>
            </a:r>
          </a:p>
        </p:txBody>
      </p:sp>
      <p:grpSp>
        <p:nvGrpSpPr>
          <p:cNvPr id="18" name="组合 17">
            <a:extLst>
              <a:ext uri="{FF2B5EF4-FFF2-40B4-BE49-F238E27FC236}">
                <a16:creationId xmlns:a16="http://schemas.microsoft.com/office/drawing/2014/main" id="{CB2EC614-4926-5241-A413-3E42D77691EA}"/>
              </a:ext>
            </a:extLst>
          </p:cNvPr>
          <p:cNvGrpSpPr/>
          <p:nvPr/>
        </p:nvGrpSpPr>
        <p:grpSpPr>
          <a:xfrm>
            <a:off x="3145067" y="2402335"/>
            <a:ext cx="4775310" cy="4099019"/>
            <a:chOff x="5764209" y="1875060"/>
            <a:chExt cx="5332780" cy="4577539"/>
          </a:xfrm>
        </p:grpSpPr>
        <p:pic>
          <p:nvPicPr>
            <p:cNvPr id="2" name="图片 1">
              <a:extLst>
                <a:ext uri="{FF2B5EF4-FFF2-40B4-BE49-F238E27FC236}">
                  <a16:creationId xmlns:a16="http://schemas.microsoft.com/office/drawing/2014/main" id="{21037DA9-72DD-F448-B3C8-4BAD49AF4E8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000" b="91385" l="8308" r="91692">
                          <a14:foregroundMark x1="45692" y1="8308" x2="57385" y2="8000"/>
                          <a14:foregroundMark x1="57385" y1="8000" x2="57385" y2="8000"/>
                          <a14:foregroundMark x1="8308" y1="39077" x2="8615" y2="56000"/>
                          <a14:foregroundMark x1="43385" y1="91231" x2="55385" y2="91385"/>
                          <a14:foregroundMark x1="91077" y1="45385" x2="91692" y2="53692"/>
                        </a14:backgroundRemoval>
                      </a14:imgEffect>
                    </a14:imgLayer>
                  </a14:imgProps>
                </a:ext>
              </a:extLst>
            </a:blip>
            <a:stretch>
              <a:fillRect/>
            </a:stretch>
          </p:blipFill>
          <p:spPr>
            <a:xfrm>
              <a:off x="8083808" y="5058054"/>
              <a:ext cx="1394545" cy="1394545"/>
            </a:xfrm>
            <a:prstGeom prst="rect">
              <a:avLst/>
            </a:prstGeom>
          </p:spPr>
        </p:pic>
        <p:grpSp>
          <p:nvGrpSpPr>
            <p:cNvPr id="17" name="组合 16">
              <a:extLst>
                <a:ext uri="{FF2B5EF4-FFF2-40B4-BE49-F238E27FC236}">
                  <a16:creationId xmlns:a16="http://schemas.microsoft.com/office/drawing/2014/main" id="{51A71DBC-CF21-1D40-AC95-4B9CA229F9DD}"/>
                </a:ext>
              </a:extLst>
            </p:cNvPr>
            <p:cNvGrpSpPr/>
            <p:nvPr/>
          </p:nvGrpSpPr>
          <p:grpSpPr>
            <a:xfrm>
              <a:off x="5764209" y="1875060"/>
              <a:ext cx="5332780" cy="4047536"/>
              <a:chOff x="5764209" y="1875060"/>
              <a:chExt cx="5332780" cy="4047536"/>
            </a:xfrm>
          </p:grpSpPr>
          <p:pic>
            <p:nvPicPr>
              <p:cNvPr id="11" name="图片 10">
                <a:extLst>
                  <a:ext uri="{FF2B5EF4-FFF2-40B4-BE49-F238E27FC236}">
                    <a16:creationId xmlns:a16="http://schemas.microsoft.com/office/drawing/2014/main" id="{AD9FAFB9-1980-574E-BF14-155A537861C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rot="10800000" flipV="1">
                <a:off x="7877183" y="2206757"/>
                <a:ext cx="1617116" cy="1617116"/>
              </a:xfrm>
              <a:prstGeom prst="rect">
                <a:avLst/>
              </a:prstGeom>
            </p:spPr>
          </p:pic>
          <p:sp>
            <p:nvSpPr>
              <p:cNvPr id="12" name="文本框 11">
                <a:extLst>
                  <a:ext uri="{FF2B5EF4-FFF2-40B4-BE49-F238E27FC236}">
                    <a16:creationId xmlns:a16="http://schemas.microsoft.com/office/drawing/2014/main" id="{89EB2238-FD72-784D-968F-36E1C5BF61B9}"/>
                  </a:ext>
                </a:extLst>
              </p:cNvPr>
              <p:cNvSpPr txBox="1"/>
              <p:nvPr/>
            </p:nvSpPr>
            <p:spPr>
              <a:xfrm>
                <a:off x="5764209" y="2283269"/>
                <a:ext cx="2378792" cy="653042"/>
              </a:xfrm>
              <a:prstGeom prst="rect">
                <a:avLst/>
              </a:prstGeom>
              <a:noFill/>
            </p:spPr>
            <p:txBody>
              <a:bodyPr wrap="square" rtlCol="0">
                <a:spAutoFit/>
              </a:bodyPr>
              <a:lstStyle/>
              <a:p>
                <a:pPr algn="ctr"/>
                <a:r>
                  <a:rPr kumimoji="1" lang="zh-CN" altLang="en-US" sz="1600" dirty="0">
                    <a:solidFill>
                      <a:schemeClr val="bg1"/>
                    </a:solidFill>
                    <a:latin typeface="Microsoft YaHei" panose="020B0503020204020204" pitchFamily="34" charset="-122"/>
                    <a:ea typeface="Microsoft YaHei" panose="020B0503020204020204" pitchFamily="34" charset="-122"/>
                  </a:rPr>
                  <a:t>观察</a:t>
                </a:r>
                <a:r>
                  <a:rPr kumimoji="1" lang="en-US" altLang="zh-CN" sz="1600" dirty="0">
                    <a:solidFill>
                      <a:schemeClr val="bg1"/>
                    </a:solidFill>
                    <a:latin typeface="Microsoft YaHei" panose="020B0503020204020204" pitchFamily="34" charset="-122"/>
                    <a:ea typeface="Microsoft YaHei" panose="020B0503020204020204" pitchFamily="34" charset="-122"/>
                  </a:rPr>
                  <a:t>/</a:t>
                </a:r>
                <a:r>
                  <a:rPr kumimoji="1" lang="zh-CN" altLang="en-US" sz="1600" dirty="0">
                    <a:solidFill>
                      <a:schemeClr val="bg1"/>
                    </a:solidFill>
                    <a:latin typeface="Microsoft YaHei" panose="020B0503020204020204" pitchFamily="34" charset="-122"/>
                    <a:ea typeface="Microsoft YaHei" panose="020B0503020204020204" pitchFamily="34" charset="-122"/>
                  </a:rPr>
                  <a:t>状态</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algn="ctr"/>
                <a:r>
                  <a:rPr kumimoji="1" lang="en-US" altLang="zh-CN" sz="1600" dirty="0">
                    <a:solidFill>
                      <a:schemeClr val="bg1"/>
                    </a:solidFill>
                    <a:latin typeface="Microsoft YaHei" panose="020B0503020204020204" pitchFamily="34" charset="-122"/>
                    <a:ea typeface="Microsoft YaHei" panose="020B0503020204020204" pitchFamily="34" charset="-122"/>
                  </a:rPr>
                  <a:t>(observation/state)</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76" name="文本框 75">
                <a:extLst>
                  <a:ext uri="{FF2B5EF4-FFF2-40B4-BE49-F238E27FC236}">
                    <a16:creationId xmlns:a16="http://schemas.microsoft.com/office/drawing/2014/main" id="{D2AEE4DE-E797-5D4C-9A24-7DE44E75E2B7}"/>
                  </a:ext>
                </a:extLst>
              </p:cNvPr>
              <p:cNvSpPr txBox="1"/>
              <p:nvPr/>
            </p:nvSpPr>
            <p:spPr>
              <a:xfrm>
                <a:off x="7315460" y="4085772"/>
                <a:ext cx="1619250" cy="653042"/>
              </a:xfrm>
              <a:prstGeom prst="rect">
                <a:avLst/>
              </a:prstGeom>
              <a:noFill/>
            </p:spPr>
            <p:txBody>
              <a:bodyPr wrap="square" rtlCol="0">
                <a:spAutoFit/>
              </a:bodyPr>
              <a:lstStyle/>
              <a:p>
                <a:pPr algn="ctr"/>
                <a:r>
                  <a:rPr kumimoji="1" lang="zh-CN" altLang="en-US" sz="1600" dirty="0">
                    <a:solidFill>
                      <a:schemeClr val="bg1"/>
                    </a:solidFill>
                    <a:latin typeface="Microsoft YaHei" panose="020B0503020204020204" pitchFamily="34" charset="-122"/>
                    <a:ea typeface="Microsoft YaHei" panose="020B0503020204020204" pitchFamily="34" charset="-122"/>
                  </a:rPr>
                  <a:t>奖励</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algn="ctr"/>
                <a:r>
                  <a:rPr kumimoji="1" lang="en-US" altLang="zh-CN" sz="1600" dirty="0">
                    <a:solidFill>
                      <a:schemeClr val="bg1"/>
                    </a:solidFill>
                    <a:latin typeface="Microsoft YaHei" panose="020B0503020204020204" pitchFamily="34" charset="-122"/>
                    <a:ea typeface="Microsoft YaHei" panose="020B0503020204020204" pitchFamily="34" charset="-122"/>
                  </a:rPr>
                  <a:t>(reward)</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78" name="文本框 77">
                <a:extLst>
                  <a:ext uri="{FF2B5EF4-FFF2-40B4-BE49-F238E27FC236}">
                    <a16:creationId xmlns:a16="http://schemas.microsoft.com/office/drawing/2014/main" id="{34F15111-57A0-2741-9C8E-29769D034E3B}"/>
                  </a:ext>
                </a:extLst>
              </p:cNvPr>
              <p:cNvSpPr txBox="1"/>
              <p:nvPr/>
            </p:nvSpPr>
            <p:spPr>
              <a:xfrm>
                <a:off x="7877183" y="1875060"/>
                <a:ext cx="1619250" cy="653042"/>
              </a:xfrm>
              <a:prstGeom prst="rect">
                <a:avLst/>
              </a:prstGeom>
              <a:noFill/>
            </p:spPr>
            <p:txBody>
              <a:bodyPr wrap="square" rtlCol="0">
                <a:spAutoFit/>
              </a:bodyPr>
              <a:lstStyle/>
              <a:p>
                <a:pPr algn="ctr"/>
                <a:r>
                  <a:rPr kumimoji="1" lang="zh-CN" altLang="en-US" sz="1600" dirty="0">
                    <a:solidFill>
                      <a:schemeClr val="bg1"/>
                    </a:solidFill>
                    <a:latin typeface="Microsoft YaHei" panose="020B0503020204020204" pitchFamily="34" charset="-122"/>
                    <a:ea typeface="Microsoft YaHei" panose="020B0503020204020204" pitchFamily="34" charset="-122"/>
                  </a:rPr>
                  <a:t>智能体</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algn="ctr"/>
                <a:r>
                  <a:rPr kumimoji="1" lang="en-US" altLang="zh-CN" sz="1600" dirty="0">
                    <a:solidFill>
                      <a:schemeClr val="bg1"/>
                    </a:solidFill>
                    <a:latin typeface="Microsoft YaHei" panose="020B0503020204020204" pitchFamily="34" charset="-122"/>
                    <a:ea typeface="Microsoft YaHei" panose="020B0503020204020204" pitchFamily="34" charset="-122"/>
                  </a:rPr>
                  <a:t>(agent)</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103" name="文本框 102">
                <a:extLst>
                  <a:ext uri="{FF2B5EF4-FFF2-40B4-BE49-F238E27FC236}">
                    <a16:creationId xmlns:a16="http://schemas.microsoft.com/office/drawing/2014/main" id="{388C117D-8BBB-A04A-B823-E9105611C865}"/>
                  </a:ext>
                </a:extLst>
              </p:cNvPr>
              <p:cNvSpPr txBox="1"/>
              <p:nvPr/>
            </p:nvSpPr>
            <p:spPr>
              <a:xfrm>
                <a:off x="9477739" y="2274207"/>
                <a:ext cx="1619250" cy="653042"/>
              </a:xfrm>
              <a:prstGeom prst="rect">
                <a:avLst/>
              </a:prstGeom>
              <a:noFill/>
            </p:spPr>
            <p:txBody>
              <a:bodyPr wrap="square" rtlCol="0">
                <a:spAutoFit/>
              </a:bodyPr>
              <a:lstStyle/>
              <a:p>
                <a:pPr algn="ctr"/>
                <a:r>
                  <a:rPr kumimoji="1" lang="zh-CN" altLang="en-US" sz="1600" dirty="0">
                    <a:solidFill>
                      <a:schemeClr val="bg1"/>
                    </a:solidFill>
                    <a:latin typeface="Microsoft YaHei" panose="020B0503020204020204" pitchFamily="34" charset="-122"/>
                    <a:ea typeface="Microsoft YaHei" panose="020B0503020204020204" pitchFamily="34" charset="-122"/>
                  </a:rPr>
                  <a:t>行动</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pPr algn="ctr"/>
                <a:r>
                  <a:rPr kumimoji="1" lang="en-US" altLang="zh-CN" sz="1600" dirty="0">
                    <a:solidFill>
                      <a:schemeClr val="bg1"/>
                    </a:solidFill>
                    <a:latin typeface="Microsoft YaHei" panose="020B0503020204020204" pitchFamily="34" charset="-122"/>
                    <a:ea typeface="Microsoft YaHei" panose="020B0503020204020204" pitchFamily="34" charset="-122"/>
                  </a:rPr>
                  <a:t>(action)</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sp>
            <p:nvSpPr>
              <p:cNvPr id="115" name="右箭头 114">
                <a:extLst>
                  <a:ext uri="{FF2B5EF4-FFF2-40B4-BE49-F238E27FC236}">
                    <a16:creationId xmlns:a16="http://schemas.microsoft.com/office/drawing/2014/main" id="{4508F669-CC47-1246-A213-A99CFA5BF5A9}"/>
                  </a:ext>
                </a:extLst>
              </p:cNvPr>
              <p:cNvSpPr/>
              <p:nvPr/>
            </p:nvSpPr>
            <p:spPr>
              <a:xfrm>
                <a:off x="6096000" y="2940993"/>
                <a:ext cx="1874831" cy="160344"/>
              </a:xfrm>
              <a:prstGeom prst="rightArrow">
                <a:avLst/>
              </a:prstGeom>
              <a:solidFill>
                <a:srgbClr val="43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7" name="右箭头 116">
                <a:extLst>
                  <a:ext uri="{FF2B5EF4-FFF2-40B4-BE49-F238E27FC236}">
                    <a16:creationId xmlns:a16="http://schemas.microsoft.com/office/drawing/2014/main" id="{8EE779FF-C4AB-3E42-A1D9-8262B14635D5}"/>
                  </a:ext>
                </a:extLst>
              </p:cNvPr>
              <p:cNvSpPr/>
              <p:nvPr/>
            </p:nvSpPr>
            <p:spPr>
              <a:xfrm rot="16200000">
                <a:off x="8131736" y="4328142"/>
                <a:ext cx="1171300" cy="162761"/>
              </a:xfrm>
              <a:prstGeom prst="rightArrow">
                <a:avLst/>
              </a:prstGeom>
              <a:solidFill>
                <a:srgbClr val="43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5" name="直线连接符 4">
                <a:extLst>
                  <a:ext uri="{FF2B5EF4-FFF2-40B4-BE49-F238E27FC236}">
                    <a16:creationId xmlns:a16="http://schemas.microsoft.com/office/drawing/2014/main" id="{4F668620-FBD9-9948-8860-24E65FA98A15}"/>
                  </a:ext>
                </a:extLst>
              </p:cNvPr>
              <p:cNvCxnSpPr>
                <a:cxnSpLocks/>
              </p:cNvCxnSpPr>
              <p:nvPr/>
            </p:nvCxnSpPr>
            <p:spPr>
              <a:xfrm flipV="1">
                <a:off x="9472577" y="2958638"/>
                <a:ext cx="1403096" cy="2"/>
              </a:xfrm>
              <a:prstGeom prst="line">
                <a:avLst/>
              </a:prstGeom>
              <a:ln w="57150">
                <a:solidFill>
                  <a:srgbClr val="43F6FF"/>
                </a:solidFill>
              </a:ln>
            </p:spPr>
            <p:style>
              <a:lnRef idx="1">
                <a:schemeClr val="accent1"/>
              </a:lnRef>
              <a:fillRef idx="0">
                <a:schemeClr val="accent1"/>
              </a:fillRef>
              <a:effectRef idx="0">
                <a:schemeClr val="accent1"/>
              </a:effectRef>
              <a:fontRef idx="minor">
                <a:schemeClr val="tx1"/>
              </a:fontRef>
            </p:style>
          </p:cxnSp>
          <p:sp>
            <p:nvSpPr>
              <p:cNvPr id="32" name="右箭头 31">
                <a:extLst>
                  <a:ext uri="{FF2B5EF4-FFF2-40B4-BE49-F238E27FC236}">
                    <a16:creationId xmlns:a16="http://schemas.microsoft.com/office/drawing/2014/main" id="{B7711FFD-89EA-6C43-BD33-742D4BC93954}"/>
                  </a:ext>
                </a:extLst>
              </p:cNvPr>
              <p:cNvSpPr/>
              <p:nvPr/>
            </p:nvSpPr>
            <p:spPr>
              <a:xfrm rot="10800000">
                <a:off x="9415350" y="5780091"/>
                <a:ext cx="1426950" cy="142504"/>
              </a:xfrm>
              <a:prstGeom prst="rightArrow">
                <a:avLst/>
              </a:prstGeom>
              <a:solidFill>
                <a:srgbClr val="43F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cxnSp>
            <p:nvCxnSpPr>
              <p:cNvPr id="29" name="直线连接符 28">
                <a:extLst>
                  <a:ext uri="{FF2B5EF4-FFF2-40B4-BE49-F238E27FC236}">
                    <a16:creationId xmlns:a16="http://schemas.microsoft.com/office/drawing/2014/main" id="{031D5BB4-943B-9847-AC13-07EDB978E038}"/>
                  </a:ext>
                </a:extLst>
              </p:cNvPr>
              <p:cNvCxnSpPr>
                <a:cxnSpLocks/>
              </p:cNvCxnSpPr>
              <p:nvPr/>
            </p:nvCxnSpPr>
            <p:spPr>
              <a:xfrm>
                <a:off x="10854175" y="2940993"/>
                <a:ext cx="0" cy="2943503"/>
              </a:xfrm>
              <a:prstGeom prst="line">
                <a:avLst/>
              </a:prstGeom>
              <a:ln w="57150">
                <a:solidFill>
                  <a:srgbClr val="43F6FF"/>
                </a:solidFill>
              </a:ln>
            </p:spPr>
            <p:style>
              <a:lnRef idx="1">
                <a:schemeClr val="accent1"/>
              </a:lnRef>
              <a:fillRef idx="0">
                <a:schemeClr val="accent1"/>
              </a:fillRef>
              <a:effectRef idx="0">
                <a:schemeClr val="accent1"/>
              </a:effectRef>
              <a:fontRef idx="minor">
                <a:schemeClr val="tx1"/>
              </a:fontRef>
            </p:style>
          </p:cxnSp>
          <p:cxnSp>
            <p:nvCxnSpPr>
              <p:cNvPr id="33" name="直线连接符 32">
                <a:extLst>
                  <a:ext uri="{FF2B5EF4-FFF2-40B4-BE49-F238E27FC236}">
                    <a16:creationId xmlns:a16="http://schemas.microsoft.com/office/drawing/2014/main" id="{10A90FD6-6B5F-AE49-9C19-EC37DE7A383B}"/>
                  </a:ext>
                </a:extLst>
              </p:cNvPr>
              <p:cNvCxnSpPr>
                <a:cxnSpLocks/>
              </p:cNvCxnSpPr>
              <p:nvPr/>
            </p:nvCxnSpPr>
            <p:spPr>
              <a:xfrm>
                <a:off x="6136950" y="2979093"/>
                <a:ext cx="0" cy="2943503"/>
              </a:xfrm>
              <a:prstGeom prst="line">
                <a:avLst/>
              </a:prstGeom>
              <a:ln w="57150">
                <a:solidFill>
                  <a:srgbClr val="43F6FF"/>
                </a:solidFill>
              </a:ln>
            </p:spPr>
            <p:style>
              <a:lnRef idx="1">
                <a:schemeClr val="accent1"/>
              </a:lnRef>
              <a:fillRef idx="0">
                <a:schemeClr val="accent1"/>
              </a:fillRef>
              <a:effectRef idx="0">
                <a:schemeClr val="accent1"/>
              </a:effectRef>
              <a:fontRef idx="minor">
                <a:schemeClr val="tx1"/>
              </a:fontRef>
            </p:style>
          </p:cxnSp>
          <p:cxnSp>
            <p:nvCxnSpPr>
              <p:cNvPr id="34" name="直线连接符 33">
                <a:extLst>
                  <a:ext uri="{FF2B5EF4-FFF2-40B4-BE49-F238E27FC236}">
                    <a16:creationId xmlns:a16="http://schemas.microsoft.com/office/drawing/2014/main" id="{CC9037FB-2F1B-F945-B807-625A8D0C5E45}"/>
                  </a:ext>
                </a:extLst>
              </p:cNvPr>
              <p:cNvCxnSpPr>
                <a:cxnSpLocks/>
              </p:cNvCxnSpPr>
              <p:nvPr/>
            </p:nvCxnSpPr>
            <p:spPr>
              <a:xfrm>
                <a:off x="6117377" y="5909436"/>
                <a:ext cx="1848719" cy="0"/>
              </a:xfrm>
              <a:prstGeom prst="line">
                <a:avLst/>
              </a:prstGeom>
              <a:ln w="57150">
                <a:solidFill>
                  <a:srgbClr val="43F6FF"/>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6D5597D4-9705-034F-ADF3-36B93242D3FE}"/>
                      </a:ext>
                    </a:extLst>
                  </p:cNvPr>
                  <p:cNvSpPr txBox="1"/>
                  <p:nvPr/>
                </p:nvSpPr>
                <p:spPr>
                  <a:xfrm>
                    <a:off x="8930097" y="4149824"/>
                    <a:ext cx="432872" cy="41244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𝑅</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oMath>
                      </m:oMathPara>
                    </a14:m>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6" name="文本框 35">
                    <a:extLst>
                      <a:ext uri="{FF2B5EF4-FFF2-40B4-BE49-F238E27FC236}">
                        <a16:creationId xmlns:a16="http://schemas.microsoft.com/office/drawing/2014/main" id="{6D5597D4-9705-034F-ADF3-36B93242D3FE}"/>
                      </a:ext>
                    </a:extLst>
                  </p:cNvPr>
                  <p:cNvSpPr txBox="1">
                    <a:spLocks noRot="1" noChangeAspect="1" noMove="1" noResize="1" noEditPoints="1" noAdjustHandles="1" noChangeArrowheads="1" noChangeShapeType="1" noTextEdit="1"/>
                  </p:cNvSpPr>
                  <p:nvPr/>
                </p:nvSpPr>
                <p:spPr>
                  <a:xfrm>
                    <a:off x="8930097" y="4149824"/>
                    <a:ext cx="432872" cy="412448"/>
                  </a:xfrm>
                  <a:prstGeom prst="rect">
                    <a:avLst/>
                  </a:prstGeom>
                  <a:blipFill>
                    <a:blip r:embed="rId7"/>
                    <a:stretch>
                      <a:fillRect l="-37500" r="-109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BE736582-C949-A043-9D63-5FB771C6EDCF}"/>
                      </a:ext>
                    </a:extLst>
                  </p:cNvPr>
                  <p:cNvSpPr txBox="1"/>
                  <p:nvPr/>
                </p:nvSpPr>
                <p:spPr>
                  <a:xfrm>
                    <a:off x="6456330" y="3091354"/>
                    <a:ext cx="979523" cy="41244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𝑂</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𝑆</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sub>
                          </m:sSub>
                        </m:oMath>
                      </m:oMathPara>
                    </a14:m>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7" name="文本框 36">
                    <a:extLst>
                      <a:ext uri="{FF2B5EF4-FFF2-40B4-BE49-F238E27FC236}">
                        <a16:creationId xmlns:a16="http://schemas.microsoft.com/office/drawing/2014/main" id="{BE736582-C949-A043-9D63-5FB771C6EDCF}"/>
                      </a:ext>
                    </a:extLst>
                  </p:cNvPr>
                  <p:cNvSpPr txBox="1">
                    <a:spLocks noRot="1" noChangeAspect="1" noMove="1" noResize="1" noEditPoints="1" noAdjustHandles="1" noChangeArrowheads="1" noChangeShapeType="1" noTextEdit="1"/>
                  </p:cNvSpPr>
                  <p:nvPr/>
                </p:nvSpPr>
                <p:spPr>
                  <a:xfrm>
                    <a:off x="6456330" y="3091354"/>
                    <a:ext cx="979523" cy="412448"/>
                  </a:xfrm>
                  <a:prstGeom prst="rect">
                    <a:avLst/>
                  </a:prstGeom>
                  <a:blipFill>
                    <a:blip r:embed="rId8"/>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6E3DC909-3D74-9B4F-BDDC-13104338DBD4}"/>
                      </a:ext>
                    </a:extLst>
                  </p:cNvPr>
                  <p:cNvSpPr txBox="1"/>
                  <p:nvPr/>
                </p:nvSpPr>
                <p:spPr>
                  <a:xfrm>
                    <a:off x="9935627" y="3134540"/>
                    <a:ext cx="432872" cy="370294"/>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𝐴</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sub>
                          </m:sSub>
                        </m:oMath>
                      </m:oMathPara>
                    </a14:m>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8" name="文本框 37">
                    <a:extLst>
                      <a:ext uri="{FF2B5EF4-FFF2-40B4-BE49-F238E27FC236}">
                        <a16:creationId xmlns:a16="http://schemas.microsoft.com/office/drawing/2014/main" id="{6E3DC909-3D74-9B4F-BDDC-13104338DBD4}"/>
                      </a:ext>
                    </a:extLst>
                  </p:cNvPr>
                  <p:cNvSpPr txBox="1">
                    <a:spLocks noRot="1" noChangeAspect="1" noMove="1" noResize="1" noEditPoints="1" noAdjustHandles="1" noChangeArrowheads="1" noChangeShapeType="1" noTextEdit="1"/>
                  </p:cNvSpPr>
                  <p:nvPr/>
                </p:nvSpPr>
                <p:spPr>
                  <a:xfrm>
                    <a:off x="9935627" y="3134540"/>
                    <a:ext cx="432872" cy="370294"/>
                  </a:xfrm>
                  <a:prstGeom prst="rect">
                    <a:avLst/>
                  </a:prstGeom>
                  <a:blipFill>
                    <a:blip r:embed="rId9"/>
                    <a:stretch>
                      <a:fillRect l="-11111" b="-12963"/>
                    </a:stretch>
                  </a:blipFill>
                </p:spPr>
                <p:txBody>
                  <a:bodyPr/>
                  <a:lstStyle/>
                  <a:p>
                    <a:r>
                      <a:rPr lang="zh-CN" altLang="en-US">
                        <a:noFill/>
                      </a:rPr>
                      <a:t> </a:t>
                    </a:r>
                  </a:p>
                </p:txBody>
              </p:sp>
            </mc:Fallback>
          </mc:AlternateContent>
        </p:grpSp>
      </p:grpSp>
    </p:spTree>
    <p:extLst>
      <p:ext uri="{BB962C8B-B14F-4D97-AF65-F5344CB8AC3E}">
        <p14:creationId xmlns:p14="http://schemas.microsoft.com/office/powerpoint/2010/main" val="23935139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804711" y="486096"/>
            <a:ext cx="2582758"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Improved DQN</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3063703"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7567272"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1" name="组合 20">
            <a:extLst>
              <a:ext uri="{FF2B5EF4-FFF2-40B4-BE49-F238E27FC236}">
                <a16:creationId xmlns:a16="http://schemas.microsoft.com/office/drawing/2014/main" id="{2A06E08F-41E4-1549-847B-7BBB65CAFF4E}"/>
              </a:ext>
            </a:extLst>
          </p:cNvPr>
          <p:cNvGrpSpPr/>
          <p:nvPr/>
        </p:nvGrpSpPr>
        <p:grpSpPr>
          <a:xfrm>
            <a:off x="775995" y="1236176"/>
            <a:ext cx="3470174" cy="514237"/>
            <a:chOff x="493189" y="2817428"/>
            <a:chExt cx="3470174" cy="514237"/>
          </a:xfrm>
        </p:grpSpPr>
        <p:sp>
          <p:nvSpPr>
            <p:cNvPr id="24" name="平行四边形 23">
              <a:extLst>
                <a:ext uri="{FF2B5EF4-FFF2-40B4-BE49-F238E27FC236}">
                  <a16:creationId xmlns:a16="http://schemas.microsoft.com/office/drawing/2014/main" id="{B5C79388-C200-AD43-A305-278404ED29E5}"/>
                </a:ext>
              </a:extLst>
            </p:cNvPr>
            <p:cNvSpPr/>
            <p:nvPr/>
          </p:nvSpPr>
          <p:spPr>
            <a:xfrm>
              <a:off x="1033890" y="2897807"/>
              <a:ext cx="2929473" cy="375920"/>
            </a:xfrm>
            <a:prstGeom prst="parallelogram">
              <a:avLst/>
            </a:prstGeom>
            <a:gradFill flip="none" rotWithShape="1">
              <a:gsLst>
                <a:gs pos="31000">
                  <a:srgbClr val="00C2CC"/>
                </a:gs>
                <a:gs pos="100000">
                  <a:srgbClr val="00C2CC">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C43B8DA1-747D-A648-9380-7C4F44D37AF3}"/>
                </a:ext>
              </a:extLst>
            </p:cNvPr>
            <p:cNvSpPr/>
            <p:nvPr/>
          </p:nvSpPr>
          <p:spPr>
            <a:xfrm>
              <a:off x="684565" y="2826687"/>
              <a:ext cx="504978" cy="504978"/>
            </a:xfrm>
            <a:prstGeom prst="ellipse">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5963AE30-EF9B-8445-A36C-BFAB339289E9}"/>
                </a:ext>
              </a:extLst>
            </p:cNvPr>
            <p:cNvSpPr/>
            <p:nvPr/>
          </p:nvSpPr>
          <p:spPr>
            <a:xfrm>
              <a:off x="1290638" y="2847428"/>
              <a:ext cx="2058972" cy="461665"/>
            </a:xfrm>
            <a:prstGeom prst="rect">
              <a:avLst/>
            </a:prstGeom>
          </p:spPr>
          <p:txBody>
            <a:bodyPr wrap="square">
              <a:spAutoFit/>
            </a:bodyPr>
            <a:lstStyle/>
            <a:p>
              <a:pPr defTabSz="474035"/>
              <a:r>
                <a:rPr lang="en-US" altLang="zh-CN" sz="2400" dirty="0">
                  <a:solidFill>
                    <a:schemeClr val="bg1"/>
                  </a:solidFill>
                  <a:latin typeface="Abadi" panose="020B0604020104020204" pitchFamily="34" charset="0"/>
                  <a:cs typeface="Calibri" charset="0"/>
                </a:rPr>
                <a:t>Dueling DQN</a:t>
              </a:r>
            </a:p>
          </p:txBody>
        </p:sp>
        <p:sp>
          <p:nvSpPr>
            <p:cNvPr id="27" name="平行四边形 26">
              <a:extLst>
                <a:ext uri="{FF2B5EF4-FFF2-40B4-BE49-F238E27FC236}">
                  <a16:creationId xmlns:a16="http://schemas.microsoft.com/office/drawing/2014/main" id="{AB4F19CE-693D-C845-9F59-4A40D092CCB1}"/>
                </a:ext>
              </a:extLst>
            </p:cNvPr>
            <p:cNvSpPr/>
            <p:nvPr/>
          </p:nvSpPr>
          <p:spPr>
            <a:xfrm>
              <a:off x="493190" y="2897807"/>
              <a:ext cx="849566" cy="375920"/>
            </a:xfrm>
            <a:prstGeom prst="parallelogram">
              <a:avLst>
                <a:gd name="adj" fmla="val 0"/>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直角三角形 27">
              <a:extLst>
                <a:ext uri="{FF2B5EF4-FFF2-40B4-BE49-F238E27FC236}">
                  <a16:creationId xmlns:a16="http://schemas.microsoft.com/office/drawing/2014/main" id="{F989A17E-92C9-414A-A332-85A5C9FF6F99}"/>
                </a:ext>
              </a:extLst>
            </p:cNvPr>
            <p:cNvSpPr/>
            <p:nvPr/>
          </p:nvSpPr>
          <p:spPr>
            <a:xfrm flipH="1">
              <a:off x="493189" y="2817428"/>
              <a:ext cx="149542" cy="81788"/>
            </a:xfrm>
            <a:prstGeom prst="rtTriangle">
              <a:avLst/>
            </a:prstGeom>
            <a:solidFill>
              <a:srgbClr val="00C2C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图形 2">
              <a:extLst>
                <a:ext uri="{FF2B5EF4-FFF2-40B4-BE49-F238E27FC236}">
                  <a16:creationId xmlns:a16="http://schemas.microsoft.com/office/drawing/2014/main" id="{FC1943E9-B824-0A40-9B3A-F01A367E8164}"/>
                </a:ext>
              </a:extLst>
            </p:cNvPr>
            <p:cNvGrpSpPr/>
            <p:nvPr/>
          </p:nvGrpSpPr>
          <p:grpSpPr>
            <a:xfrm>
              <a:off x="776328" y="2921696"/>
              <a:ext cx="321452" cy="314959"/>
              <a:chOff x="3754657" y="3796110"/>
              <a:chExt cx="685992" cy="672136"/>
            </a:xfrm>
            <a:solidFill>
              <a:schemeClr val="bg1"/>
            </a:solidFill>
          </p:grpSpPr>
          <p:sp>
            <p:nvSpPr>
              <p:cNvPr id="30" name="任意多边形: 形状 117">
                <a:extLst>
                  <a:ext uri="{FF2B5EF4-FFF2-40B4-BE49-F238E27FC236}">
                    <a16:creationId xmlns:a16="http://schemas.microsoft.com/office/drawing/2014/main" id="{75FE2042-2421-1645-924D-92E845678CEA}"/>
                  </a:ext>
                </a:extLst>
              </p:cNvPr>
              <p:cNvSpPr/>
              <p:nvPr/>
            </p:nvSpPr>
            <p:spPr>
              <a:xfrm>
                <a:off x="3998109" y="3796110"/>
                <a:ext cx="442540" cy="428764"/>
              </a:xfrm>
              <a:custGeom>
                <a:avLst/>
                <a:gdLst>
                  <a:gd name="connsiteX0" fmla="*/ 119313 w 442540"/>
                  <a:gd name="connsiteY0" fmla="*/ 280966 h 428764"/>
                  <a:gd name="connsiteX1" fmla="*/ 79309 w 442540"/>
                  <a:gd name="connsiteY1" fmla="*/ 270147 h 428764"/>
                  <a:gd name="connsiteX2" fmla="*/ 0 w 442540"/>
                  <a:gd name="connsiteY2" fmla="*/ 349456 h 428764"/>
                  <a:gd name="connsiteX3" fmla="*/ 79309 w 442540"/>
                  <a:gd name="connsiteY3" fmla="*/ 428765 h 428764"/>
                  <a:gd name="connsiteX4" fmla="*/ 158617 w 442540"/>
                  <a:gd name="connsiteY4" fmla="*/ 349456 h 428764"/>
                  <a:gd name="connsiteX5" fmla="*/ 150523 w 442540"/>
                  <a:gd name="connsiteY5" fmla="*/ 314433 h 428764"/>
                  <a:gd name="connsiteX6" fmla="*/ 327041 w 442540"/>
                  <a:gd name="connsiteY6" fmla="*/ 137915 h 428764"/>
                  <a:gd name="connsiteX7" fmla="*/ 351246 w 442540"/>
                  <a:gd name="connsiteY7" fmla="*/ 158306 h 428764"/>
                  <a:gd name="connsiteX8" fmla="*/ 442541 w 442540"/>
                  <a:gd name="connsiteY8" fmla="*/ 72226 h 428764"/>
                  <a:gd name="connsiteX9" fmla="*/ 374595 w 442540"/>
                  <a:gd name="connsiteY9" fmla="*/ 64910 h 428764"/>
                  <a:gd name="connsiteX10" fmla="*/ 365801 w 442540"/>
                  <a:gd name="connsiteY10" fmla="*/ 0 h 428764"/>
                  <a:gd name="connsiteX11" fmla="*/ 274428 w 442540"/>
                  <a:gd name="connsiteY11" fmla="*/ 86080 h 428764"/>
                  <a:gd name="connsiteX12" fmla="*/ 294586 w 442540"/>
                  <a:gd name="connsiteY12" fmla="*/ 105537 h 428764"/>
                  <a:gd name="connsiteX13" fmla="*/ 119313 w 442540"/>
                  <a:gd name="connsiteY13" fmla="*/ 280966 h 4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540" h="428764">
                    <a:moveTo>
                      <a:pt x="119313" y="280966"/>
                    </a:moveTo>
                    <a:cubicBezTo>
                      <a:pt x="107561" y="274117"/>
                      <a:pt x="93941" y="270147"/>
                      <a:pt x="79309" y="270147"/>
                    </a:cubicBezTo>
                    <a:cubicBezTo>
                      <a:pt x="35490" y="270147"/>
                      <a:pt x="0" y="305638"/>
                      <a:pt x="0" y="349456"/>
                    </a:cubicBezTo>
                    <a:cubicBezTo>
                      <a:pt x="0" y="393274"/>
                      <a:pt x="35490" y="428765"/>
                      <a:pt x="79309" y="428765"/>
                    </a:cubicBezTo>
                    <a:cubicBezTo>
                      <a:pt x="123127" y="428765"/>
                      <a:pt x="158617" y="393274"/>
                      <a:pt x="158617" y="349456"/>
                    </a:cubicBezTo>
                    <a:cubicBezTo>
                      <a:pt x="158617" y="336925"/>
                      <a:pt x="155660" y="325018"/>
                      <a:pt x="150523" y="314433"/>
                    </a:cubicBezTo>
                    <a:lnTo>
                      <a:pt x="327041" y="137915"/>
                    </a:lnTo>
                    <a:lnTo>
                      <a:pt x="351246" y="158306"/>
                    </a:lnTo>
                    <a:lnTo>
                      <a:pt x="442541" y="72226"/>
                    </a:lnTo>
                    <a:lnTo>
                      <a:pt x="374595" y="64910"/>
                    </a:lnTo>
                    <a:lnTo>
                      <a:pt x="365801" y="0"/>
                    </a:lnTo>
                    <a:lnTo>
                      <a:pt x="274428" y="86080"/>
                    </a:lnTo>
                    <a:lnTo>
                      <a:pt x="294586" y="105537"/>
                    </a:lnTo>
                    <a:lnTo>
                      <a:pt x="119313" y="280966"/>
                    </a:lnTo>
                    <a:close/>
                  </a:path>
                </a:pathLst>
              </a:custGeom>
              <a:grpFill/>
              <a:ln w="972" cap="flat">
                <a:noFill/>
                <a:prstDash val="solid"/>
                <a:miter/>
              </a:ln>
            </p:spPr>
            <p:txBody>
              <a:bodyPr rtlCol="0" anchor="ctr"/>
              <a:lstStyle/>
              <a:p>
                <a:endParaRPr lang="zh-CN" altLang="en-US"/>
              </a:p>
            </p:txBody>
          </p:sp>
          <p:sp>
            <p:nvSpPr>
              <p:cNvPr id="31" name="任意多边形: 形状 118">
                <a:extLst>
                  <a:ext uri="{FF2B5EF4-FFF2-40B4-BE49-F238E27FC236}">
                    <a16:creationId xmlns:a16="http://schemas.microsoft.com/office/drawing/2014/main" id="{6823136E-DB63-2845-83FE-2F3C7444D80B}"/>
                  </a:ext>
                </a:extLst>
              </p:cNvPr>
              <p:cNvSpPr/>
              <p:nvPr/>
            </p:nvSpPr>
            <p:spPr>
              <a:xfrm>
                <a:off x="3754657" y="3822882"/>
                <a:ext cx="645443" cy="645364"/>
              </a:xfrm>
              <a:custGeom>
                <a:avLst/>
                <a:gdLst>
                  <a:gd name="connsiteX0" fmla="*/ 547845 w 645443"/>
                  <a:gd name="connsiteY0" fmla="*/ 161730 h 645365"/>
                  <a:gd name="connsiteX1" fmla="*/ 599680 w 645443"/>
                  <a:gd name="connsiteY1" fmla="*/ 322760 h 645365"/>
                  <a:gd name="connsiteX2" fmla="*/ 322761 w 645443"/>
                  <a:gd name="connsiteY2" fmla="*/ 599679 h 645365"/>
                  <a:gd name="connsiteX3" fmla="*/ 45764 w 645443"/>
                  <a:gd name="connsiteY3" fmla="*/ 322760 h 645365"/>
                  <a:gd name="connsiteX4" fmla="*/ 322761 w 645443"/>
                  <a:gd name="connsiteY4" fmla="*/ 45764 h 645365"/>
                  <a:gd name="connsiteX5" fmla="*/ 483012 w 645443"/>
                  <a:gd name="connsiteY5" fmla="*/ 97054 h 645365"/>
                  <a:gd name="connsiteX6" fmla="*/ 515779 w 645443"/>
                  <a:gd name="connsiteY6" fmla="*/ 64287 h 645365"/>
                  <a:gd name="connsiteX7" fmla="*/ 322761 w 645443"/>
                  <a:gd name="connsiteY7" fmla="*/ 0 h 645365"/>
                  <a:gd name="connsiteX8" fmla="*/ 0 w 645443"/>
                  <a:gd name="connsiteY8" fmla="*/ 322683 h 645365"/>
                  <a:gd name="connsiteX9" fmla="*/ 322761 w 645443"/>
                  <a:gd name="connsiteY9" fmla="*/ 645365 h 645365"/>
                  <a:gd name="connsiteX10" fmla="*/ 645443 w 645443"/>
                  <a:gd name="connsiteY10" fmla="*/ 322683 h 645365"/>
                  <a:gd name="connsiteX11" fmla="*/ 580611 w 645443"/>
                  <a:gd name="connsiteY11" fmla="*/ 128886 h 645365"/>
                  <a:gd name="connsiteX12" fmla="*/ 547845 w 645443"/>
                  <a:gd name="connsiteY12" fmla="*/ 161730 h 6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443" h="645365">
                    <a:moveTo>
                      <a:pt x="547845" y="161730"/>
                    </a:moveTo>
                    <a:cubicBezTo>
                      <a:pt x="580456" y="207105"/>
                      <a:pt x="599680" y="262754"/>
                      <a:pt x="599680" y="322760"/>
                    </a:cubicBezTo>
                    <a:cubicBezTo>
                      <a:pt x="599680" y="475463"/>
                      <a:pt x="475463" y="599679"/>
                      <a:pt x="322761" y="599679"/>
                    </a:cubicBezTo>
                    <a:cubicBezTo>
                      <a:pt x="170058" y="599679"/>
                      <a:pt x="45764" y="475463"/>
                      <a:pt x="45764" y="322760"/>
                    </a:cubicBezTo>
                    <a:cubicBezTo>
                      <a:pt x="45764" y="170058"/>
                      <a:pt x="170058" y="45764"/>
                      <a:pt x="322761" y="45764"/>
                    </a:cubicBezTo>
                    <a:cubicBezTo>
                      <a:pt x="382456" y="45764"/>
                      <a:pt x="437715" y="64832"/>
                      <a:pt x="483012" y="97054"/>
                    </a:cubicBezTo>
                    <a:lnTo>
                      <a:pt x="515779" y="64287"/>
                    </a:lnTo>
                    <a:cubicBezTo>
                      <a:pt x="461920" y="23972"/>
                      <a:pt x="395065" y="0"/>
                      <a:pt x="322761" y="0"/>
                    </a:cubicBezTo>
                    <a:cubicBezTo>
                      <a:pt x="144841" y="0"/>
                      <a:pt x="0" y="144764"/>
                      <a:pt x="0" y="322683"/>
                    </a:cubicBezTo>
                    <a:cubicBezTo>
                      <a:pt x="0" y="500602"/>
                      <a:pt x="144764" y="645365"/>
                      <a:pt x="322761" y="645365"/>
                    </a:cubicBezTo>
                    <a:cubicBezTo>
                      <a:pt x="500758" y="645365"/>
                      <a:pt x="645443" y="500602"/>
                      <a:pt x="645443" y="322683"/>
                    </a:cubicBezTo>
                    <a:cubicBezTo>
                      <a:pt x="645443" y="249990"/>
                      <a:pt x="621316" y="182900"/>
                      <a:pt x="580611" y="128886"/>
                    </a:cubicBezTo>
                    <a:lnTo>
                      <a:pt x="547845" y="161730"/>
                    </a:lnTo>
                    <a:close/>
                  </a:path>
                </a:pathLst>
              </a:custGeom>
              <a:grpFill/>
              <a:ln w="972" cap="flat">
                <a:noFill/>
                <a:prstDash val="solid"/>
                <a:miter/>
              </a:ln>
            </p:spPr>
            <p:txBody>
              <a:bodyPr rtlCol="0" anchor="ctr"/>
              <a:lstStyle/>
              <a:p>
                <a:endParaRPr lang="zh-CN" altLang="en-US" dirty="0"/>
              </a:p>
            </p:txBody>
          </p:sp>
          <p:sp>
            <p:nvSpPr>
              <p:cNvPr id="32" name="任意多边形: 形状 119">
                <a:extLst>
                  <a:ext uri="{FF2B5EF4-FFF2-40B4-BE49-F238E27FC236}">
                    <a16:creationId xmlns:a16="http://schemas.microsoft.com/office/drawing/2014/main" id="{2538569D-0623-7B4B-98FA-7806E5F11772}"/>
                  </a:ext>
                </a:extLst>
              </p:cNvPr>
              <p:cNvSpPr/>
              <p:nvPr/>
            </p:nvSpPr>
            <p:spPr>
              <a:xfrm>
                <a:off x="3874592" y="3942820"/>
                <a:ext cx="405649" cy="405649"/>
              </a:xfrm>
              <a:custGeom>
                <a:avLst/>
                <a:gdLst>
                  <a:gd name="connsiteX0" fmla="*/ 202825 w 405649"/>
                  <a:gd name="connsiteY0" fmla="*/ 45764 h 405649"/>
                  <a:gd name="connsiteX1" fmla="*/ 276141 w 405649"/>
                  <a:gd name="connsiteY1" fmla="*/ 64054 h 405649"/>
                  <a:gd name="connsiteX2" fmla="*/ 309685 w 405649"/>
                  <a:gd name="connsiteY2" fmla="*/ 30509 h 405649"/>
                  <a:gd name="connsiteX3" fmla="*/ 202825 w 405649"/>
                  <a:gd name="connsiteY3" fmla="*/ 0 h 405649"/>
                  <a:gd name="connsiteX4" fmla="*/ 0 w 405649"/>
                  <a:gd name="connsiteY4" fmla="*/ 202825 h 405649"/>
                  <a:gd name="connsiteX5" fmla="*/ 202825 w 405649"/>
                  <a:gd name="connsiteY5" fmla="*/ 405649 h 405649"/>
                  <a:gd name="connsiteX6" fmla="*/ 405650 w 405649"/>
                  <a:gd name="connsiteY6" fmla="*/ 202825 h 405649"/>
                  <a:gd name="connsiteX7" fmla="*/ 374595 w 405649"/>
                  <a:gd name="connsiteY7" fmla="*/ 95186 h 405649"/>
                  <a:gd name="connsiteX8" fmla="*/ 341129 w 405649"/>
                  <a:gd name="connsiteY8" fmla="*/ 128653 h 405649"/>
                  <a:gd name="connsiteX9" fmla="*/ 359808 w 405649"/>
                  <a:gd name="connsiteY9" fmla="*/ 202825 h 405649"/>
                  <a:gd name="connsiteX10" fmla="*/ 202825 w 405649"/>
                  <a:gd name="connsiteY10" fmla="*/ 359807 h 405649"/>
                  <a:gd name="connsiteX11" fmla="*/ 45842 w 405649"/>
                  <a:gd name="connsiteY11" fmla="*/ 202825 h 405649"/>
                  <a:gd name="connsiteX12" fmla="*/ 202825 w 405649"/>
                  <a:gd name="connsiteY12" fmla="*/ 45764 h 405649"/>
                  <a:gd name="connsiteX13" fmla="*/ 202825 w 405649"/>
                  <a:gd name="connsiteY13" fmla="*/ 45764 h 4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649" h="405649">
                    <a:moveTo>
                      <a:pt x="202825" y="45764"/>
                    </a:moveTo>
                    <a:cubicBezTo>
                      <a:pt x="229287" y="45764"/>
                      <a:pt x="254270" y="52379"/>
                      <a:pt x="276141" y="64054"/>
                    </a:cubicBezTo>
                    <a:lnTo>
                      <a:pt x="309685" y="30509"/>
                    </a:lnTo>
                    <a:cubicBezTo>
                      <a:pt x="278631" y="11208"/>
                      <a:pt x="242051" y="0"/>
                      <a:pt x="202825" y="0"/>
                    </a:cubicBezTo>
                    <a:cubicBezTo>
                      <a:pt x="90983" y="0"/>
                      <a:pt x="0" y="90983"/>
                      <a:pt x="0" y="202825"/>
                    </a:cubicBezTo>
                    <a:cubicBezTo>
                      <a:pt x="0" y="314666"/>
                      <a:pt x="90983" y="405649"/>
                      <a:pt x="202825" y="405649"/>
                    </a:cubicBezTo>
                    <a:cubicBezTo>
                      <a:pt x="314666" y="405649"/>
                      <a:pt x="405650" y="314666"/>
                      <a:pt x="405650" y="202825"/>
                    </a:cubicBezTo>
                    <a:cubicBezTo>
                      <a:pt x="405650" y="163287"/>
                      <a:pt x="394209" y="126396"/>
                      <a:pt x="374595" y="95186"/>
                    </a:cubicBezTo>
                    <a:lnTo>
                      <a:pt x="341129" y="128653"/>
                    </a:lnTo>
                    <a:cubicBezTo>
                      <a:pt x="353037" y="150756"/>
                      <a:pt x="359808" y="176051"/>
                      <a:pt x="359808" y="202825"/>
                    </a:cubicBezTo>
                    <a:cubicBezTo>
                      <a:pt x="359808" y="289371"/>
                      <a:pt x="289372" y="359807"/>
                      <a:pt x="202825" y="359807"/>
                    </a:cubicBezTo>
                    <a:cubicBezTo>
                      <a:pt x="116278" y="359807"/>
                      <a:pt x="45842" y="289371"/>
                      <a:pt x="45842" y="202825"/>
                    </a:cubicBezTo>
                    <a:cubicBezTo>
                      <a:pt x="45764" y="116190"/>
                      <a:pt x="116200" y="45764"/>
                      <a:pt x="202825" y="45764"/>
                    </a:cubicBezTo>
                    <a:lnTo>
                      <a:pt x="202825" y="45764"/>
                    </a:lnTo>
                    <a:close/>
                  </a:path>
                </a:pathLst>
              </a:custGeom>
              <a:grpFill/>
              <a:ln w="972" cap="flat">
                <a:noFill/>
                <a:prstDash val="solid"/>
                <a:miter/>
              </a:ln>
            </p:spPr>
            <p:txBody>
              <a:bodyPr rtlCol="0" anchor="ctr"/>
              <a:lstStyle/>
              <a:p>
                <a:endParaRPr lang="zh-CN" altLang="en-US"/>
              </a:p>
            </p:txBody>
          </p:sp>
        </p:grpSp>
      </p:grpSp>
      <p:pic>
        <p:nvPicPr>
          <p:cNvPr id="2" name="图片 1">
            <a:extLst>
              <a:ext uri="{FF2B5EF4-FFF2-40B4-BE49-F238E27FC236}">
                <a16:creationId xmlns:a16="http://schemas.microsoft.com/office/drawing/2014/main" id="{6F16FDFC-FC9A-ED42-816E-AD2581916E96}"/>
              </a:ext>
            </a:extLst>
          </p:cNvPr>
          <p:cNvPicPr>
            <a:picLocks noChangeAspect="1"/>
          </p:cNvPicPr>
          <p:nvPr/>
        </p:nvPicPr>
        <p:blipFill>
          <a:blip r:embed="rId3"/>
          <a:stretch>
            <a:fillRect/>
          </a:stretch>
        </p:blipFill>
        <p:spPr>
          <a:xfrm>
            <a:off x="6673424" y="2052825"/>
            <a:ext cx="4903960" cy="3663985"/>
          </a:xfrm>
          <a:prstGeom prst="rect">
            <a:avLst/>
          </a:prstGeom>
        </p:spPr>
      </p:pic>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A9444E0-1A52-204B-AAC7-CB8E4BF5A7A7}"/>
                  </a:ext>
                </a:extLst>
              </p:cNvPr>
              <p:cNvSpPr/>
              <p:nvPr/>
            </p:nvSpPr>
            <p:spPr>
              <a:xfrm>
                <a:off x="850766" y="2052825"/>
                <a:ext cx="5776939" cy="3416320"/>
              </a:xfrm>
              <a:prstGeom prst="rect">
                <a:avLst/>
              </a:prstGeom>
            </p:spPr>
            <p:txBody>
              <a:bodyPr wrap="square">
                <a:spAutoFit/>
              </a:bodyPr>
              <a:lstStyle/>
              <a:p>
                <a:r>
                  <a:rPr kumimoji="1" lang="en-US" altLang="zh-CN" dirty="0">
                    <a:solidFill>
                      <a:schemeClr val="bg1"/>
                    </a:solidFill>
                    <a:latin typeface="Arial" panose="020B0604020202020204" pitchFamily="34" charset="0"/>
                    <a:cs typeface="Arial" panose="020B0604020202020204" pitchFamily="34" charset="0"/>
                  </a:rPr>
                  <a:t>Different network architecture, one head estimates the advantage function </a:t>
                </a:r>
                <a14:m>
                  <m:oMath xmlns:m="http://schemas.openxmlformats.org/officeDocument/2006/math">
                    <m:r>
                      <a:rPr kumimoji="1" lang="en-US" altLang="zh-CN" b="0" i="1" smtClean="0">
                        <a:solidFill>
                          <a:schemeClr val="bg1"/>
                        </a:solidFill>
                        <a:latin typeface="Cambria Math" panose="02040503050406030204" pitchFamily="18" charset="0"/>
                        <a:cs typeface="Arial" panose="020B0604020202020204" pitchFamily="34" charset="0"/>
                      </a:rPr>
                      <m:t>𝐴</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𝑠</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𝑎</m:t>
                    </m:r>
                    <m:r>
                      <a:rPr kumimoji="1" lang="en-US" altLang="zh-CN" b="0" i="1" smtClean="0">
                        <a:solidFill>
                          <a:schemeClr val="bg1"/>
                        </a:solidFill>
                        <a:latin typeface="Cambria Math" panose="02040503050406030204" pitchFamily="18" charset="0"/>
                        <a:cs typeface="Arial" panose="020B0604020202020204" pitchFamily="34" charset="0"/>
                      </a:rPr>
                      <m:t>)</m:t>
                    </m:r>
                  </m:oMath>
                </a14:m>
                <a:r>
                  <a:rPr lang="en-US" altLang="zh-CN" dirty="0">
                    <a:solidFill>
                      <a:schemeClr val="bg1"/>
                    </a:solidFill>
                    <a:latin typeface="Arial" panose="020B0604020202020204" pitchFamily="34" charset="0"/>
                    <a:cs typeface="Arial" panose="020B0604020202020204" pitchFamily="34" charset="0"/>
                  </a:rPr>
                  <a:t>, another estimates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𝑉</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𝑠</m:t>
                    </m:r>
                    <m:r>
                      <a:rPr lang="en-US" altLang="zh-CN" b="0" i="1" smtClean="0">
                        <a:solidFill>
                          <a:schemeClr val="bg1"/>
                        </a:solidFill>
                        <a:latin typeface="Cambria Math" panose="02040503050406030204" pitchFamily="18" charset="0"/>
                        <a:cs typeface="Arial" panose="020B0604020202020204" pitchFamily="34" charset="0"/>
                      </a:rPr>
                      <m:t>)</m:t>
                    </m:r>
                  </m:oMath>
                </a14:m>
                <a:endParaRPr lang="en-US" altLang="zh-CN" dirty="0">
                  <a:solidFill>
                    <a:schemeClr val="bg1"/>
                  </a:solidFill>
                  <a:latin typeface="Arial" panose="020B0604020202020204" pitchFamily="34" charset="0"/>
                  <a:cs typeface="Arial" panose="020B0604020202020204" pitchFamily="34" charset="0"/>
                </a:endParaRPr>
              </a:p>
              <a:p>
                <a:endParaRPr lang="en-US" altLang="zh-CN" dirty="0">
                  <a:solidFill>
                    <a:schemeClr val="bg1"/>
                  </a:solidFill>
                  <a:latin typeface="Arial" panose="020B0604020202020204" pitchFamily="34" charset="0"/>
                  <a:cs typeface="Arial" panose="020B0604020202020204" pitchFamily="34" charset="0"/>
                </a:endParaRPr>
              </a:p>
              <a:p>
                <a:endParaRPr lang="en-US" altLang="zh-CN" dirty="0">
                  <a:solidFill>
                    <a:schemeClr val="bg1"/>
                  </a:solidFill>
                  <a:latin typeface="Arial" panose="020B0604020202020204" pitchFamily="34" charset="0"/>
                  <a:cs typeface="Arial" panose="020B0604020202020204" pitchFamily="34" charset="0"/>
                </a:endParaRPr>
              </a:p>
              <a:p>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𝑄</m:t>
                    </m:r>
                    <m:d>
                      <m:dPr>
                        <m:ctrlPr>
                          <a:rPr lang="en-US" altLang="zh-CN" b="0" i="1" smtClean="0">
                            <a:solidFill>
                              <a:schemeClr val="bg1"/>
                            </a:solidFill>
                            <a:latin typeface="Cambria Math" panose="02040503050406030204" pitchFamily="18" charset="0"/>
                            <a:cs typeface="Arial" panose="020B0604020202020204" pitchFamily="34" charset="0"/>
                          </a:rPr>
                        </m:ctrlPr>
                      </m:dPr>
                      <m:e>
                        <m:r>
                          <a:rPr lang="en-US" altLang="zh-CN" b="0" i="1" smtClean="0">
                            <a:solidFill>
                              <a:schemeClr val="bg1"/>
                            </a:solidFill>
                            <a:latin typeface="Cambria Math" panose="02040503050406030204" pitchFamily="18" charset="0"/>
                            <a:cs typeface="Arial" panose="020B0604020202020204" pitchFamily="34" charset="0"/>
                          </a:rPr>
                          <m:t>𝑠</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𝑎</m:t>
                        </m:r>
                      </m:e>
                    </m:d>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𝐴</m:t>
                    </m:r>
                    <m:d>
                      <m:dPr>
                        <m:ctrlPr>
                          <a:rPr lang="en-US" altLang="zh-CN" b="0" i="1" smtClean="0">
                            <a:solidFill>
                              <a:schemeClr val="bg1"/>
                            </a:solidFill>
                            <a:latin typeface="Cambria Math" panose="02040503050406030204" pitchFamily="18" charset="0"/>
                            <a:cs typeface="Arial" panose="020B0604020202020204" pitchFamily="34" charset="0"/>
                          </a:rPr>
                        </m:ctrlPr>
                      </m:dPr>
                      <m:e>
                        <m:r>
                          <a:rPr lang="en-US" altLang="zh-CN" b="0" i="1" smtClean="0">
                            <a:solidFill>
                              <a:schemeClr val="bg1"/>
                            </a:solidFill>
                            <a:latin typeface="Cambria Math" panose="02040503050406030204" pitchFamily="18" charset="0"/>
                            <a:cs typeface="Arial" panose="020B0604020202020204" pitchFamily="34" charset="0"/>
                          </a:rPr>
                          <m:t>𝑠</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𝑎</m:t>
                        </m:r>
                      </m:e>
                    </m:d>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𝑉</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𝑠</m:t>
                    </m:r>
                    <m:r>
                      <a:rPr lang="en-US" altLang="zh-CN" b="0" i="1" smtClean="0">
                        <a:solidFill>
                          <a:schemeClr val="bg1"/>
                        </a:solidFill>
                        <a:latin typeface="Cambria Math" panose="02040503050406030204" pitchFamily="18" charset="0"/>
                        <a:cs typeface="Arial" panose="020B0604020202020204" pitchFamily="34" charset="0"/>
                      </a:rPr>
                      <m:t>)</m:t>
                    </m:r>
                  </m:oMath>
                </a14:m>
                <a:r>
                  <a:rPr lang="en-US" altLang="zh-CN" dirty="0">
                    <a:solidFill>
                      <a:schemeClr val="bg1"/>
                    </a:solidFill>
                    <a:latin typeface="Arial" panose="020B0604020202020204" pitchFamily="34" charset="0"/>
                    <a:cs typeface="Arial" panose="020B0604020202020204" pitchFamily="34" charset="0"/>
                  </a:rPr>
                  <a:t> </a:t>
                </a:r>
              </a:p>
              <a:p>
                <a:endParaRPr lang="en-US" altLang="zh-CN" dirty="0">
                  <a:solidFill>
                    <a:schemeClr val="bg1"/>
                  </a:solidFill>
                  <a:latin typeface="Arial" panose="020B0604020202020204" pitchFamily="34" charset="0"/>
                  <a:cs typeface="Arial" panose="020B0604020202020204" pitchFamily="34" charset="0"/>
                </a:endParaRPr>
              </a:p>
              <a:p>
                <a:endParaRPr lang="en-US" altLang="zh-CN" dirty="0">
                  <a:solidFill>
                    <a:schemeClr val="bg1"/>
                  </a:solidFill>
                  <a:latin typeface="Arial" panose="020B0604020202020204" pitchFamily="34" charset="0"/>
                  <a:cs typeface="Arial" panose="020B0604020202020204" pitchFamily="34" charset="0"/>
                </a:endParaRPr>
              </a:p>
              <a:p>
                <a:r>
                  <a:rPr lang="en" altLang="zh-CN" dirty="0">
                    <a:solidFill>
                      <a:schemeClr val="bg1"/>
                    </a:solidFill>
                    <a:latin typeface="Arial" panose="020B0604020202020204" pitchFamily="34" charset="0"/>
                    <a:cs typeface="Arial" panose="020B0604020202020204" pitchFamily="34" charset="0"/>
                  </a:rPr>
                  <a:t>By decoupling the estimation, intuitively the Dueling DQN can learn which states are (or are not) valuable without having to learn the effect of each action at each state</a:t>
                </a:r>
              </a:p>
              <a:p>
                <a:endParaRPr lang="zh-CN" altLang="en-US" dirty="0">
                  <a:solidFill>
                    <a:schemeClr val="bg1"/>
                  </a:solidFill>
                  <a:latin typeface="Arial" panose="020B0604020202020204" pitchFamily="34" charset="0"/>
                  <a:cs typeface="Arial" panose="020B0604020202020204" pitchFamily="34" charset="0"/>
                </a:endParaRPr>
              </a:p>
            </p:txBody>
          </p:sp>
        </mc:Choice>
        <mc:Fallback xmlns="">
          <p:sp>
            <p:nvSpPr>
              <p:cNvPr id="3" name="矩形 2">
                <a:extLst>
                  <a:ext uri="{FF2B5EF4-FFF2-40B4-BE49-F238E27FC236}">
                    <a16:creationId xmlns:a16="http://schemas.microsoft.com/office/drawing/2014/main" id="{9A9444E0-1A52-204B-AAC7-CB8E4BF5A7A7}"/>
                  </a:ext>
                </a:extLst>
              </p:cNvPr>
              <p:cNvSpPr>
                <a:spLocks noRot="1" noChangeAspect="1" noMove="1" noResize="1" noEditPoints="1" noAdjustHandles="1" noChangeArrowheads="1" noChangeShapeType="1" noTextEdit="1"/>
              </p:cNvSpPr>
              <p:nvPr/>
            </p:nvSpPr>
            <p:spPr>
              <a:xfrm>
                <a:off x="850766" y="2052825"/>
                <a:ext cx="5776939" cy="3416320"/>
              </a:xfrm>
              <a:prstGeom prst="rect">
                <a:avLst/>
              </a:prstGeom>
              <a:blipFill>
                <a:blip r:embed="rId4"/>
                <a:stretch>
                  <a:fillRect l="-877" t="-741" r="-15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462738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804711" y="486096"/>
            <a:ext cx="2582758"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Improved DQN</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3063703"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7567272"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1" name="组合 20">
            <a:extLst>
              <a:ext uri="{FF2B5EF4-FFF2-40B4-BE49-F238E27FC236}">
                <a16:creationId xmlns:a16="http://schemas.microsoft.com/office/drawing/2014/main" id="{2A06E08F-41E4-1549-847B-7BBB65CAFF4E}"/>
              </a:ext>
            </a:extLst>
          </p:cNvPr>
          <p:cNvGrpSpPr/>
          <p:nvPr/>
        </p:nvGrpSpPr>
        <p:grpSpPr>
          <a:xfrm>
            <a:off x="775995" y="1236176"/>
            <a:ext cx="5112187" cy="514237"/>
            <a:chOff x="493189" y="2817428"/>
            <a:chExt cx="5112187" cy="514237"/>
          </a:xfrm>
        </p:grpSpPr>
        <p:sp>
          <p:nvSpPr>
            <p:cNvPr id="24" name="平行四边形 23">
              <a:extLst>
                <a:ext uri="{FF2B5EF4-FFF2-40B4-BE49-F238E27FC236}">
                  <a16:creationId xmlns:a16="http://schemas.microsoft.com/office/drawing/2014/main" id="{B5C79388-C200-AD43-A305-278404ED29E5}"/>
                </a:ext>
              </a:extLst>
            </p:cNvPr>
            <p:cNvSpPr/>
            <p:nvPr/>
          </p:nvSpPr>
          <p:spPr>
            <a:xfrm>
              <a:off x="1033889" y="2897807"/>
              <a:ext cx="4571487" cy="375920"/>
            </a:xfrm>
            <a:prstGeom prst="parallelogram">
              <a:avLst/>
            </a:prstGeom>
            <a:gradFill flip="none" rotWithShape="1">
              <a:gsLst>
                <a:gs pos="31000">
                  <a:srgbClr val="00C2CC"/>
                </a:gs>
                <a:gs pos="100000">
                  <a:srgbClr val="00C2CC">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C43B8DA1-747D-A648-9380-7C4F44D37AF3}"/>
                </a:ext>
              </a:extLst>
            </p:cNvPr>
            <p:cNvSpPr/>
            <p:nvPr/>
          </p:nvSpPr>
          <p:spPr>
            <a:xfrm>
              <a:off x="684565" y="2826687"/>
              <a:ext cx="504978" cy="504978"/>
            </a:xfrm>
            <a:prstGeom prst="ellipse">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5963AE30-EF9B-8445-A36C-BFAB339289E9}"/>
                </a:ext>
              </a:extLst>
            </p:cNvPr>
            <p:cNvSpPr/>
            <p:nvPr/>
          </p:nvSpPr>
          <p:spPr>
            <a:xfrm>
              <a:off x="1290638" y="2847428"/>
              <a:ext cx="3983620" cy="461665"/>
            </a:xfrm>
            <a:prstGeom prst="rect">
              <a:avLst/>
            </a:prstGeom>
          </p:spPr>
          <p:txBody>
            <a:bodyPr wrap="square">
              <a:spAutoFit/>
            </a:bodyPr>
            <a:lstStyle/>
            <a:p>
              <a:pPr defTabSz="474035"/>
              <a:r>
                <a:rPr lang="en-US" altLang="zh-CN" sz="2400" dirty="0">
                  <a:solidFill>
                    <a:schemeClr val="bg1"/>
                  </a:solidFill>
                  <a:latin typeface="Abadi" panose="020B0604020104020204" pitchFamily="34" charset="0"/>
                  <a:cs typeface="Calibri" charset="0"/>
                </a:rPr>
                <a:t>Prioritized Experience Replay</a:t>
              </a:r>
            </a:p>
          </p:txBody>
        </p:sp>
        <p:sp>
          <p:nvSpPr>
            <p:cNvPr id="27" name="平行四边形 26">
              <a:extLst>
                <a:ext uri="{FF2B5EF4-FFF2-40B4-BE49-F238E27FC236}">
                  <a16:creationId xmlns:a16="http://schemas.microsoft.com/office/drawing/2014/main" id="{AB4F19CE-693D-C845-9F59-4A40D092CCB1}"/>
                </a:ext>
              </a:extLst>
            </p:cNvPr>
            <p:cNvSpPr/>
            <p:nvPr/>
          </p:nvSpPr>
          <p:spPr>
            <a:xfrm>
              <a:off x="493190" y="2897807"/>
              <a:ext cx="849566" cy="375920"/>
            </a:xfrm>
            <a:prstGeom prst="parallelogram">
              <a:avLst>
                <a:gd name="adj" fmla="val 0"/>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直角三角形 27">
              <a:extLst>
                <a:ext uri="{FF2B5EF4-FFF2-40B4-BE49-F238E27FC236}">
                  <a16:creationId xmlns:a16="http://schemas.microsoft.com/office/drawing/2014/main" id="{F989A17E-92C9-414A-A332-85A5C9FF6F99}"/>
                </a:ext>
              </a:extLst>
            </p:cNvPr>
            <p:cNvSpPr/>
            <p:nvPr/>
          </p:nvSpPr>
          <p:spPr>
            <a:xfrm flipH="1">
              <a:off x="493189" y="2817428"/>
              <a:ext cx="149542" cy="81788"/>
            </a:xfrm>
            <a:prstGeom prst="rtTriangle">
              <a:avLst/>
            </a:prstGeom>
            <a:solidFill>
              <a:srgbClr val="00C2C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图形 2">
              <a:extLst>
                <a:ext uri="{FF2B5EF4-FFF2-40B4-BE49-F238E27FC236}">
                  <a16:creationId xmlns:a16="http://schemas.microsoft.com/office/drawing/2014/main" id="{FC1943E9-B824-0A40-9B3A-F01A367E8164}"/>
                </a:ext>
              </a:extLst>
            </p:cNvPr>
            <p:cNvGrpSpPr/>
            <p:nvPr/>
          </p:nvGrpSpPr>
          <p:grpSpPr>
            <a:xfrm>
              <a:off x="776328" y="2921696"/>
              <a:ext cx="321452" cy="314959"/>
              <a:chOff x="3754657" y="3796110"/>
              <a:chExt cx="685992" cy="672136"/>
            </a:xfrm>
            <a:solidFill>
              <a:schemeClr val="bg1"/>
            </a:solidFill>
          </p:grpSpPr>
          <p:sp>
            <p:nvSpPr>
              <p:cNvPr id="30" name="任意多边形: 形状 117">
                <a:extLst>
                  <a:ext uri="{FF2B5EF4-FFF2-40B4-BE49-F238E27FC236}">
                    <a16:creationId xmlns:a16="http://schemas.microsoft.com/office/drawing/2014/main" id="{75FE2042-2421-1645-924D-92E845678CEA}"/>
                  </a:ext>
                </a:extLst>
              </p:cNvPr>
              <p:cNvSpPr/>
              <p:nvPr/>
            </p:nvSpPr>
            <p:spPr>
              <a:xfrm>
                <a:off x="3998109" y="3796110"/>
                <a:ext cx="442540" cy="428764"/>
              </a:xfrm>
              <a:custGeom>
                <a:avLst/>
                <a:gdLst>
                  <a:gd name="connsiteX0" fmla="*/ 119313 w 442540"/>
                  <a:gd name="connsiteY0" fmla="*/ 280966 h 428764"/>
                  <a:gd name="connsiteX1" fmla="*/ 79309 w 442540"/>
                  <a:gd name="connsiteY1" fmla="*/ 270147 h 428764"/>
                  <a:gd name="connsiteX2" fmla="*/ 0 w 442540"/>
                  <a:gd name="connsiteY2" fmla="*/ 349456 h 428764"/>
                  <a:gd name="connsiteX3" fmla="*/ 79309 w 442540"/>
                  <a:gd name="connsiteY3" fmla="*/ 428765 h 428764"/>
                  <a:gd name="connsiteX4" fmla="*/ 158617 w 442540"/>
                  <a:gd name="connsiteY4" fmla="*/ 349456 h 428764"/>
                  <a:gd name="connsiteX5" fmla="*/ 150523 w 442540"/>
                  <a:gd name="connsiteY5" fmla="*/ 314433 h 428764"/>
                  <a:gd name="connsiteX6" fmla="*/ 327041 w 442540"/>
                  <a:gd name="connsiteY6" fmla="*/ 137915 h 428764"/>
                  <a:gd name="connsiteX7" fmla="*/ 351246 w 442540"/>
                  <a:gd name="connsiteY7" fmla="*/ 158306 h 428764"/>
                  <a:gd name="connsiteX8" fmla="*/ 442541 w 442540"/>
                  <a:gd name="connsiteY8" fmla="*/ 72226 h 428764"/>
                  <a:gd name="connsiteX9" fmla="*/ 374595 w 442540"/>
                  <a:gd name="connsiteY9" fmla="*/ 64910 h 428764"/>
                  <a:gd name="connsiteX10" fmla="*/ 365801 w 442540"/>
                  <a:gd name="connsiteY10" fmla="*/ 0 h 428764"/>
                  <a:gd name="connsiteX11" fmla="*/ 274428 w 442540"/>
                  <a:gd name="connsiteY11" fmla="*/ 86080 h 428764"/>
                  <a:gd name="connsiteX12" fmla="*/ 294586 w 442540"/>
                  <a:gd name="connsiteY12" fmla="*/ 105537 h 428764"/>
                  <a:gd name="connsiteX13" fmla="*/ 119313 w 442540"/>
                  <a:gd name="connsiteY13" fmla="*/ 280966 h 4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540" h="428764">
                    <a:moveTo>
                      <a:pt x="119313" y="280966"/>
                    </a:moveTo>
                    <a:cubicBezTo>
                      <a:pt x="107561" y="274117"/>
                      <a:pt x="93941" y="270147"/>
                      <a:pt x="79309" y="270147"/>
                    </a:cubicBezTo>
                    <a:cubicBezTo>
                      <a:pt x="35490" y="270147"/>
                      <a:pt x="0" y="305638"/>
                      <a:pt x="0" y="349456"/>
                    </a:cubicBezTo>
                    <a:cubicBezTo>
                      <a:pt x="0" y="393274"/>
                      <a:pt x="35490" y="428765"/>
                      <a:pt x="79309" y="428765"/>
                    </a:cubicBezTo>
                    <a:cubicBezTo>
                      <a:pt x="123127" y="428765"/>
                      <a:pt x="158617" y="393274"/>
                      <a:pt x="158617" y="349456"/>
                    </a:cubicBezTo>
                    <a:cubicBezTo>
                      <a:pt x="158617" y="336925"/>
                      <a:pt x="155660" y="325018"/>
                      <a:pt x="150523" y="314433"/>
                    </a:cubicBezTo>
                    <a:lnTo>
                      <a:pt x="327041" y="137915"/>
                    </a:lnTo>
                    <a:lnTo>
                      <a:pt x="351246" y="158306"/>
                    </a:lnTo>
                    <a:lnTo>
                      <a:pt x="442541" y="72226"/>
                    </a:lnTo>
                    <a:lnTo>
                      <a:pt x="374595" y="64910"/>
                    </a:lnTo>
                    <a:lnTo>
                      <a:pt x="365801" y="0"/>
                    </a:lnTo>
                    <a:lnTo>
                      <a:pt x="274428" y="86080"/>
                    </a:lnTo>
                    <a:lnTo>
                      <a:pt x="294586" y="105537"/>
                    </a:lnTo>
                    <a:lnTo>
                      <a:pt x="119313" y="280966"/>
                    </a:lnTo>
                    <a:close/>
                  </a:path>
                </a:pathLst>
              </a:custGeom>
              <a:grpFill/>
              <a:ln w="972" cap="flat">
                <a:noFill/>
                <a:prstDash val="solid"/>
                <a:miter/>
              </a:ln>
            </p:spPr>
            <p:txBody>
              <a:bodyPr rtlCol="0" anchor="ctr"/>
              <a:lstStyle/>
              <a:p>
                <a:endParaRPr lang="zh-CN" altLang="en-US"/>
              </a:p>
            </p:txBody>
          </p:sp>
          <p:sp>
            <p:nvSpPr>
              <p:cNvPr id="31" name="任意多边形: 形状 118">
                <a:extLst>
                  <a:ext uri="{FF2B5EF4-FFF2-40B4-BE49-F238E27FC236}">
                    <a16:creationId xmlns:a16="http://schemas.microsoft.com/office/drawing/2014/main" id="{6823136E-DB63-2845-83FE-2F3C7444D80B}"/>
                  </a:ext>
                </a:extLst>
              </p:cNvPr>
              <p:cNvSpPr/>
              <p:nvPr/>
            </p:nvSpPr>
            <p:spPr>
              <a:xfrm>
                <a:off x="3754657" y="3822882"/>
                <a:ext cx="645443" cy="645364"/>
              </a:xfrm>
              <a:custGeom>
                <a:avLst/>
                <a:gdLst>
                  <a:gd name="connsiteX0" fmla="*/ 547845 w 645443"/>
                  <a:gd name="connsiteY0" fmla="*/ 161730 h 645365"/>
                  <a:gd name="connsiteX1" fmla="*/ 599680 w 645443"/>
                  <a:gd name="connsiteY1" fmla="*/ 322760 h 645365"/>
                  <a:gd name="connsiteX2" fmla="*/ 322761 w 645443"/>
                  <a:gd name="connsiteY2" fmla="*/ 599679 h 645365"/>
                  <a:gd name="connsiteX3" fmla="*/ 45764 w 645443"/>
                  <a:gd name="connsiteY3" fmla="*/ 322760 h 645365"/>
                  <a:gd name="connsiteX4" fmla="*/ 322761 w 645443"/>
                  <a:gd name="connsiteY4" fmla="*/ 45764 h 645365"/>
                  <a:gd name="connsiteX5" fmla="*/ 483012 w 645443"/>
                  <a:gd name="connsiteY5" fmla="*/ 97054 h 645365"/>
                  <a:gd name="connsiteX6" fmla="*/ 515779 w 645443"/>
                  <a:gd name="connsiteY6" fmla="*/ 64287 h 645365"/>
                  <a:gd name="connsiteX7" fmla="*/ 322761 w 645443"/>
                  <a:gd name="connsiteY7" fmla="*/ 0 h 645365"/>
                  <a:gd name="connsiteX8" fmla="*/ 0 w 645443"/>
                  <a:gd name="connsiteY8" fmla="*/ 322683 h 645365"/>
                  <a:gd name="connsiteX9" fmla="*/ 322761 w 645443"/>
                  <a:gd name="connsiteY9" fmla="*/ 645365 h 645365"/>
                  <a:gd name="connsiteX10" fmla="*/ 645443 w 645443"/>
                  <a:gd name="connsiteY10" fmla="*/ 322683 h 645365"/>
                  <a:gd name="connsiteX11" fmla="*/ 580611 w 645443"/>
                  <a:gd name="connsiteY11" fmla="*/ 128886 h 645365"/>
                  <a:gd name="connsiteX12" fmla="*/ 547845 w 645443"/>
                  <a:gd name="connsiteY12" fmla="*/ 161730 h 6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443" h="645365">
                    <a:moveTo>
                      <a:pt x="547845" y="161730"/>
                    </a:moveTo>
                    <a:cubicBezTo>
                      <a:pt x="580456" y="207105"/>
                      <a:pt x="599680" y="262754"/>
                      <a:pt x="599680" y="322760"/>
                    </a:cubicBezTo>
                    <a:cubicBezTo>
                      <a:pt x="599680" y="475463"/>
                      <a:pt x="475463" y="599679"/>
                      <a:pt x="322761" y="599679"/>
                    </a:cubicBezTo>
                    <a:cubicBezTo>
                      <a:pt x="170058" y="599679"/>
                      <a:pt x="45764" y="475463"/>
                      <a:pt x="45764" y="322760"/>
                    </a:cubicBezTo>
                    <a:cubicBezTo>
                      <a:pt x="45764" y="170058"/>
                      <a:pt x="170058" y="45764"/>
                      <a:pt x="322761" y="45764"/>
                    </a:cubicBezTo>
                    <a:cubicBezTo>
                      <a:pt x="382456" y="45764"/>
                      <a:pt x="437715" y="64832"/>
                      <a:pt x="483012" y="97054"/>
                    </a:cubicBezTo>
                    <a:lnTo>
                      <a:pt x="515779" y="64287"/>
                    </a:lnTo>
                    <a:cubicBezTo>
                      <a:pt x="461920" y="23972"/>
                      <a:pt x="395065" y="0"/>
                      <a:pt x="322761" y="0"/>
                    </a:cubicBezTo>
                    <a:cubicBezTo>
                      <a:pt x="144841" y="0"/>
                      <a:pt x="0" y="144764"/>
                      <a:pt x="0" y="322683"/>
                    </a:cubicBezTo>
                    <a:cubicBezTo>
                      <a:pt x="0" y="500602"/>
                      <a:pt x="144764" y="645365"/>
                      <a:pt x="322761" y="645365"/>
                    </a:cubicBezTo>
                    <a:cubicBezTo>
                      <a:pt x="500758" y="645365"/>
                      <a:pt x="645443" y="500602"/>
                      <a:pt x="645443" y="322683"/>
                    </a:cubicBezTo>
                    <a:cubicBezTo>
                      <a:pt x="645443" y="249990"/>
                      <a:pt x="621316" y="182900"/>
                      <a:pt x="580611" y="128886"/>
                    </a:cubicBezTo>
                    <a:lnTo>
                      <a:pt x="547845" y="161730"/>
                    </a:lnTo>
                    <a:close/>
                  </a:path>
                </a:pathLst>
              </a:custGeom>
              <a:grpFill/>
              <a:ln w="972" cap="flat">
                <a:noFill/>
                <a:prstDash val="solid"/>
                <a:miter/>
              </a:ln>
            </p:spPr>
            <p:txBody>
              <a:bodyPr rtlCol="0" anchor="ctr"/>
              <a:lstStyle/>
              <a:p>
                <a:endParaRPr lang="zh-CN" altLang="en-US" dirty="0"/>
              </a:p>
            </p:txBody>
          </p:sp>
          <p:sp>
            <p:nvSpPr>
              <p:cNvPr id="32" name="任意多边形: 形状 119">
                <a:extLst>
                  <a:ext uri="{FF2B5EF4-FFF2-40B4-BE49-F238E27FC236}">
                    <a16:creationId xmlns:a16="http://schemas.microsoft.com/office/drawing/2014/main" id="{2538569D-0623-7B4B-98FA-7806E5F11772}"/>
                  </a:ext>
                </a:extLst>
              </p:cNvPr>
              <p:cNvSpPr/>
              <p:nvPr/>
            </p:nvSpPr>
            <p:spPr>
              <a:xfrm>
                <a:off x="3874592" y="3942820"/>
                <a:ext cx="405649" cy="405649"/>
              </a:xfrm>
              <a:custGeom>
                <a:avLst/>
                <a:gdLst>
                  <a:gd name="connsiteX0" fmla="*/ 202825 w 405649"/>
                  <a:gd name="connsiteY0" fmla="*/ 45764 h 405649"/>
                  <a:gd name="connsiteX1" fmla="*/ 276141 w 405649"/>
                  <a:gd name="connsiteY1" fmla="*/ 64054 h 405649"/>
                  <a:gd name="connsiteX2" fmla="*/ 309685 w 405649"/>
                  <a:gd name="connsiteY2" fmla="*/ 30509 h 405649"/>
                  <a:gd name="connsiteX3" fmla="*/ 202825 w 405649"/>
                  <a:gd name="connsiteY3" fmla="*/ 0 h 405649"/>
                  <a:gd name="connsiteX4" fmla="*/ 0 w 405649"/>
                  <a:gd name="connsiteY4" fmla="*/ 202825 h 405649"/>
                  <a:gd name="connsiteX5" fmla="*/ 202825 w 405649"/>
                  <a:gd name="connsiteY5" fmla="*/ 405649 h 405649"/>
                  <a:gd name="connsiteX6" fmla="*/ 405650 w 405649"/>
                  <a:gd name="connsiteY6" fmla="*/ 202825 h 405649"/>
                  <a:gd name="connsiteX7" fmla="*/ 374595 w 405649"/>
                  <a:gd name="connsiteY7" fmla="*/ 95186 h 405649"/>
                  <a:gd name="connsiteX8" fmla="*/ 341129 w 405649"/>
                  <a:gd name="connsiteY8" fmla="*/ 128653 h 405649"/>
                  <a:gd name="connsiteX9" fmla="*/ 359808 w 405649"/>
                  <a:gd name="connsiteY9" fmla="*/ 202825 h 405649"/>
                  <a:gd name="connsiteX10" fmla="*/ 202825 w 405649"/>
                  <a:gd name="connsiteY10" fmla="*/ 359807 h 405649"/>
                  <a:gd name="connsiteX11" fmla="*/ 45842 w 405649"/>
                  <a:gd name="connsiteY11" fmla="*/ 202825 h 405649"/>
                  <a:gd name="connsiteX12" fmla="*/ 202825 w 405649"/>
                  <a:gd name="connsiteY12" fmla="*/ 45764 h 405649"/>
                  <a:gd name="connsiteX13" fmla="*/ 202825 w 405649"/>
                  <a:gd name="connsiteY13" fmla="*/ 45764 h 4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649" h="405649">
                    <a:moveTo>
                      <a:pt x="202825" y="45764"/>
                    </a:moveTo>
                    <a:cubicBezTo>
                      <a:pt x="229287" y="45764"/>
                      <a:pt x="254270" y="52379"/>
                      <a:pt x="276141" y="64054"/>
                    </a:cubicBezTo>
                    <a:lnTo>
                      <a:pt x="309685" y="30509"/>
                    </a:lnTo>
                    <a:cubicBezTo>
                      <a:pt x="278631" y="11208"/>
                      <a:pt x="242051" y="0"/>
                      <a:pt x="202825" y="0"/>
                    </a:cubicBezTo>
                    <a:cubicBezTo>
                      <a:pt x="90983" y="0"/>
                      <a:pt x="0" y="90983"/>
                      <a:pt x="0" y="202825"/>
                    </a:cubicBezTo>
                    <a:cubicBezTo>
                      <a:pt x="0" y="314666"/>
                      <a:pt x="90983" y="405649"/>
                      <a:pt x="202825" y="405649"/>
                    </a:cubicBezTo>
                    <a:cubicBezTo>
                      <a:pt x="314666" y="405649"/>
                      <a:pt x="405650" y="314666"/>
                      <a:pt x="405650" y="202825"/>
                    </a:cubicBezTo>
                    <a:cubicBezTo>
                      <a:pt x="405650" y="163287"/>
                      <a:pt x="394209" y="126396"/>
                      <a:pt x="374595" y="95186"/>
                    </a:cubicBezTo>
                    <a:lnTo>
                      <a:pt x="341129" y="128653"/>
                    </a:lnTo>
                    <a:cubicBezTo>
                      <a:pt x="353037" y="150756"/>
                      <a:pt x="359808" y="176051"/>
                      <a:pt x="359808" y="202825"/>
                    </a:cubicBezTo>
                    <a:cubicBezTo>
                      <a:pt x="359808" y="289371"/>
                      <a:pt x="289372" y="359807"/>
                      <a:pt x="202825" y="359807"/>
                    </a:cubicBezTo>
                    <a:cubicBezTo>
                      <a:pt x="116278" y="359807"/>
                      <a:pt x="45842" y="289371"/>
                      <a:pt x="45842" y="202825"/>
                    </a:cubicBezTo>
                    <a:cubicBezTo>
                      <a:pt x="45764" y="116190"/>
                      <a:pt x="116200" y="45764"/>
                      <a:pt x="202825" y="45764"/>
                    </a:cubicBezTo>
                    <a:lnTo>
                      <a:pt x="202825" y="45764"/>
                    </a:lnTo>
                    <a:close/>
                  </a:path>
                </a:pathLst>
              </a:custGeom>
              <a:grpFill/>
              <a:ln w="972" cap="flat">
                <a:noFill/>
                <a:prstDash val="solid"/>
                <a:miter/>
              </a:ln>
            </p:spPr>
            <p:txBody>
              <a:bodyPr rtlCol="0" anchor="ctr"/>
              <a:lstStyle/>
              <a:p>
                <a:endParaRPr lang="zh-CN" altLang="en-US"/>
              </a:p>
            </p:txBody>
          </p:sp>
        </p:gr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5691C9D-8B8E-4242-B87C-8FED65AD3A2B}"/>
                  </a:ext>
                </a:extLst>
              </p:cNvPr>
              <p:cNvSpPr/>
              <p:nvPr/>
            </p:nvSpPr>
            <p:spPr>
              <a:xfrm>
                <a:off x="906184" y="2057652"/>
                <a:ext cx="7776459" cy="2670731"/>
              </a:xfrm>
              <a:prstGeom prst="rect">
                <a:avLst/>
              </a:prstGeom>
            </p:spPr>
            <p:txBody>
              <a:bodyPr wrap="square">
                <a:spAutoFit/>
              </a:bodyPr>
              <a:lstStyle/>
              <a:p>
                <a:r>
                  <a:rPr kumimoji="1" lang="en-US" altLang="zh-CN" dirty="0">
                    <a:solidFill>
                      <a:schemeClr val="bg1"/>
                    </a:solidFill>
                    <a:latin typeface="Arial" panose="020B0604020202020204" pitchFamily="34" charset="0"/>
                    <a:cs typeface="Arial" panose="020B0604020202020204" pitchFamily="34" charset="0"/>
                  </a:rPr>
                  <a:t>Idea: not every tuple is equally important</a:t>
                </a:r>
              </a:p>
              <a:p>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Experience with large difference between prediction and target should be paid more attention as larger difference means we have more can learn</a:t>
                </a:r>
              </a:p>
              <a:p>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lang="en-US" altLang="zh-CN" dirty="0">
                    <a:solidFill>
                      <a:schemeClr val="bg1"/>
                    </a:solidFill>
                    <a:latin typeface="Arial" panose="020B0604020202020204" pitchFamily="34" charset="0"/>
                    <a:cs typeface="Arial" panose="020B0604020202020204" pitchFamily="34" charset="0"/>
                  </a:rPr>
                  <a:t>Sampling weight for tuple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𝑖</m:t>
                    </m:r>
                  </m:oMath>
                </a14:m>
                <a:endParaRPr lang="en-US" altLang="zh-CN"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𝑝</m:t>
                          </m:r>
                        </m:e>
                        <m:sub>
                          <m:r>
                            <a:rPr lang="en-US" altLang="zh-CN" b="0" i="1" smtClean="0">
                              <a:solidFill>
                                <a:schemeClr val="bg1"/>
                              </a:solidFill>
                              <a:latin typeface="Cambria Math" panose="02040503050406030204" pitchFamily="18" charset="0"/>
                              <a:cs typeface="Arial" panose="020B0604020202020204" pitchFamily="34" charset="0"/>
                            </a:rPr>
                            <m:t>𝑖</m:t>
                          </m:r>
                        </m:sub>
                      </m:sSub>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𝑟</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𝛾</m:t>
                      </m:r>
                      <m:func>
                        <m:funcPr>
                          <m:ctrlPr>
                            <a:rPr lang="en-US" altLang="zh-CN" b="0" i="1" smtClean="0">
                              <a:solidFill>
                                <a:schemeClr val="bg1"/>
                              </a:solidFill>
                              <a:latin typeface="Cambria Math" panose="02040503050406030204" pitchFamily="18" charset="0"/>
                              <a:cs typeface="Arial" panose="020B0604020202020204" pitchFamily="34" charset="0"/>
                            </a:rPr>
                          </m:ctrlPr>
                        </m:funcPr>
                        <m:fName>
                          <m:limLow>
                            <m:limLowPr>
                              <m:ctrlPr>
                                <a:rPr lang="en-US" altLang="zh-CN" b="0" i="1" smtClean="0">
                                  <a:solidFill>
                                    <a:schemeClr val="bg1"/>
                                  </a:solidFill>
                                  <a:latin typeface="Cambria Math" panose="02040503050406030204" pitchFamily="18" charset="0"/>
                                  <a:cs typeface="Arial" panose="020B0604020202020204" pitchFamily="34" charset="0"/>
                                </a:rPr>
                              </m:ctrlPr>
                            </m:limLowPr>
                            <m:e>
                              <m:r>
                                <m:rPr>
                                  <m:sty m:val="p"/>
                                </m:rPr>
                                <a:rPr lang="en-US" altLang="zh-CN" b="0" i="0" smtClean="0">
                                  <a:solidFill>
                                    <a:schemeClr val="bg1"/>
                                  </a:solidFill>
                                  <a:latin typeface="Cambria Math" panose="02040503050406030204" pitchFamily="18" charset="0"/>
                                  <a:cs typeface="Arial" panose="020B0604020202020204" pitchFamily="34" charset="0"/>
                                </a:rPr>
                                <m:t>max</m:t>
                              </m:r>
                            </m:e>
                            <m:lim>
                              <m:r>
                                <a:rPr lang="en-US" altLang="zh-CN" b="0" i="1" smtClean="0">
                                  <a:solidFill>
                                    <a:schemeClr val="bg1"/>
                                  </a:solidFill>
                                  <a:latin typeface="Cambria Math" panose="02040503050406030204" pitchFamily="18" charset="0"/>
                                  <a:cs typeface="Arial" panose="020B0604020202020204" pitchFamily="34" charset="0"/>
                                </a:rPr>
                                <m:t>𝑎</m:t>
                              </m:r>
                              <m:r>
                                <a:rPr lang="en-US" altLang="zh-CN" b="0" i="1" smtClean="0">
                                  <a:solidFill>
                                    <a:schemeClr val="bg1"/>
                                  </a:solidFill>
                                  <a:latin typeface="Cambria Math" panose="02040503050406030204" pitchFamily="18" charset="0"/>
                                  <a:cs typeface="Arial" panose="020B0604020202020204" pitchFamily="34" charset="0"/>
                                </a:rPr>
                                <m:t>′</m:t>
                              </m:r>
                            </m:lim>
                          </m:limLow>
                        </m:fName>
                        <m:e>
                          <m:r>
                            <a:rPr lang="en-US" altLang="zh-CN" b="0" i="1" smtClean="0">
                              <a:solidFill>
                                <a:schemeClr val="bg1"/>
                              </a:solidFill>
                              <a:latin typeface="Cambria Math" panose="02040503050406030204" pitchFamily="18" charset="0"/>
                              <a:cs typeface="Arial" panose="020B0604020202020204" pitchFamily="34" charset="0"/>
                            </a:rPr>
                            <m:t>𝑄</m:t>
                          </m:r>
                          <m:d>
                            <m:dPr>
                              <m:ctrlPr>
                                <a:rPr lang="en-US" altLang="zh-CN" b="0" i="1" smtClean="0">
                                  <a:solidFill>
                                    <a:schemeClr val="bg1"/>
                                  </a:solidFill>
                                  <a:latin typeface="Cambria Math" panose="02040503050406030204" pitchFamily="18" charset="0"/>
                                  <a:cs typeface="Arial" panose="020B0604020202020204" pitchFamily="34" charset="0"/>
                                </a:rPr>
                              </m:ctrlPr>
                            </m:dPr>
                            <m:e>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𝑠</m:t>
                                  </m:r>
                                </m:e>
                                <m:sub>
                                  <m:r>
                                    <a:rPr lang="en-US" altLang="zh-CN" b="0" i="1" smtClean="0">
                                      <a:solidFill>
                                        <a:schemeClr val="bg1"/>
                                      </a:solidFill>
                                      <a:latin typeface="Cambria Math" panose="02040503050406030204" pitchFamily="18" charset="0"/>
                                      <a:cs typeface="Arial" panose="020B0604020202020204" pitchFamily="34" charset="0"/>
                                    </a:rPr>
                                    <m:t>𝑖</m:t>
                                  </m:r>
                                  <m:r>
                                    <a:rPr lang="en-US" altLang="zh-CN" b="0" i="1" smtClean="0">
                                      <a:solidFill>
                                        <a:schemeClr val="bg1"/>
                                      </a:solidFill>
                                      <a:latin typeface="Cambria Math" panose="02040503050406030204" pitchFamily="18" charset="0"/>
                                      <a:cs typeface="Arial" panose="020B0604020202020204" pitchFamily="34" charset="0"/>
                                    </a:rPr>
                                    <m:t>+1</m:t>
                                  </m:r>
                                </m:sub>
                              </m:sSub>
                              <m:r>
                                <a:rPr lang="en-US" altLang="zh-CN" b="0" i="1" smtClean="0">
                                  <a:solidFill>
                                    <a:schemeClr val="bg1"/>
                                  </a:solidFill>
                                  <a:latin typeface="Cambria Math" panose="02040503050406030204" pitchFamily="18" charset="0"/>
                                  <a:cs typeface="Arial" panose="020B0604020202020204" pitchFamily="34" charset="0"/>
                                </a:rPr>
                                <m:t>,</m:t>
                              </m:r>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𝑎</m:t>
                                  </m:r>
                                </m:e>
                                <m:sup>
                                  <m:r>
                                    <a:rPr lang="en-US" altLang="zh-CN" b="0" i="1" smtClean="0">
                                      <a:solidFill>
                                        <a:schemeClr val="bg1"/>
                                      </a:solidFill>
                                      <a:latin typeface="Cambria Math" panose="02040503050406030204" pitchFamily="18" charset="0"/>
                                      <a:cs typeface="Arial" panose="020B0604020202020204" pitchFamily="34" charset="0"/>
                                    </a:rPr>
                                    <m:t>′</m:t>
                                  </m:r>
                                </m:sup>
                              </m:sSup>
                              <m:r>
                                <a:rPr lang="en-US" altLang="zh-CN" b="0" i="1" smtClean="0">
                                  <a:solidFill>
                                    <a:schemeClr val="bg1"/>
                                  </a:solidFill>
                                  <a:latin typeface="Cambria Math" panose="02040503050406030204" pitchFamily="18" charset="0"/>
                                  <a:cs typeface="Arial" panose="020B0604020202020204" pitchFamily="34" charset="0"/>
                                </a:rPr>
                                <m:t>,</m:t>
                              </m:r>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𝜃</m:t>
                                  </m:r>
                                </m:e>
                                <m:sup>
                                  <m:r>
                                    <a:rPr lang="en-US" altLang="zh-CN" b="0" i="1" smtClean="0">
                                      <a:solidFill>
                                        <a:schemeClr val="bg1"/>
                                      </a:solidFill>
                                      <a:latin typeface="Cambria Math" panose="02040503050406030204" pitchFamily="18" charset="0"/>
                                      <a:cs typeface="Arial" panose="020B0604020202020204" pitchFamily="34" charset="0"/>
                                    </a:rPr>
                                    <m:t>−</m:t>
                                  </m:r>
                                </m:sup>
                              </m:sSup>
                            </m:e>
                          </m:d>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𝑄</m:t>
                          </m:r>
                          <m:r>
                            <a:rPr lang="en-US" altLang="zh-CN" b="0" i="1" smtClean="0">
                              <a:solidFill>
                                <a:schemeClr val="bg1"/>
                              </a:solidFill>
                              <a:latin typeface="Cambria Math" panose="02040503050406030204" pitchFamily="18" charset="0"/>
                              <a:cs typeface="Arial" panose="020B0604020202020204" pitchFamily="34" charset="0"/>
                            </a:rPr>
                            <m:t>(</m:t>
                          </m:r>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𝑠</m:t>
                              </m:r>
                            </m:e>
                            <m:sub>
                              <m:r>
                                <a:rPr lang="en-US" altLang="zh-CN" b="0" i="1" smtClean="0">
                                  <a:solidFill>
                                    <a:schemeClr val="bg1"/>
                                  </a:solidFill>
                                  <a:latin typeface="Cambria Math" panose="02040503050406030204" pitchFamily="18" charset="0"/>
                                  <a:cs typeface="Arial" panose="020B0604020202020204" pitchFamily="34" charset="0"/>
                                </a:rPr>
                                <m:t>𝑖</m:t>
                              </m:r>
                            </m:sub>
                          </m:sSub>
                          <m:r>
                            <a:rPr lang="en-US" altLang="zh-CN" b="0" i="1" smtClean="0">
                              <a:solidFill>
                                <a:schemeClr val="bg1"/>
                              </a:solidFill>
                              <a:latin typeface="Cambria Math" panose="02040503050406030204" pitchFamily="18" charset="0"/>
                              <a:cs typeface="Arial" panose="020B0604020202020204" pitchFamily="34" charset="0"/>
                            </a:rPr>
                            <m:t>,</m:t>
                          </m:r>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𝑎</m:t>
                              </m:r>
                            </m:e>
                            <m:sub>
                              <m:r>
                                <a:rPr lang="en-US" altLang="zh-CN" b="0" i="1" smtClean="0">
                                  <a:solidFill>
                                    <a:schemeClr val="bg1"/>
                                  </a:solidFill>
                                  <a:latin typeface="Cambria Math" panose="02040503050406030204" pitchFamily="18" charset="0"/>
                                  <a:cs typeface="Arial" panose="020B0604020202020204" pitchFamily="34" charset="0"/>
                                </a:rPr>
                                <m:t>𝑖</m:t>
                              </m:r>
                            </m:sub>
                          </m:sSub>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𝜃</m:t>
                          </m:r>
                          <m:r>
                            <a:rPr lang="en-US" altLang="zh-CN" b="0" i="1" smtClean="0">
                              <a:solidFill>
                                <a:schemeClr val="bg1"/>
                              </a:solidFill>
                              <a:latin typeface="Cambria Math" panose="02040503050406030204" pitchFamily="18" charset="0"/>
                              <a:cs typeface="Arial" panose="020B0604020202020204" pitchFamily="34" charset="0"/>
                            </a:rPr>
                            <m:t>)</m:t>
                          </m:r>
                        </m:e>
                      </m:func>
                      <m:r>
                        <a:rPr lang="en-US" altLang="zh-CN" b="0" i="1" smtClean="0">
                          <a:solidFill>
                            <a:schemeClr val="bg1"/>
                          </a:solidFill>
                          <a:latin typeface="Cambria Math" panose="02040503050406030204" pitchFamily="18" charset="0"/>
                          <a:cs typeface="Arial" panose="020B0604020202020204" pitchFamily="34" charset="0"/>
                        </a:rPr>
                        <m:t>|</m:t>
                      </m:r>
                    </m:oMath>
                  </m:oMathPara>
                </a14:m>
                <a:endParaRPr lang="en-US" altLang="zh-CN" dirty="0">
                  <a:solidFill>
                    <a:schemeClr val="bg1"/>
                  </a:solidFill>
                  <a:latin typeface="Arial" panose="020B0604020202020204" pitchFamily="34" charset="0"/>
                  <a:cs typeface="Arial" panose="020B0604020202020204" pitchFamily="34" charset="0"/>
                </a:endParaRPr>
              </a:p>
            </p:txBody>
          </p:sp>
        </mc:Choice>
        <mc:Fallback xmlns="">
          <p:sp>
            <p:nvSpPr>
              <p:cNvPr id="4" name="矩形 3">
                <a:extLst>
                  <a:ext uri="{FF2B5EF4-FFF2-40B4-BE49-F238E27FC236}">
                    <a16:creationId xmlns:a16="http://schemas.microsoft.com/office/drawing/2014/main" id="{65691C9D-8B8E-4242-B87C-8FED65AD3A2B}"/>
                  </a:ext>
                </a:extLst>
              </p:cNvPr>
              <p:cNvSpPr>
                <a:spLocks noRot="1" noChangeAspect="1" noMove="1" noResize="1" noEditPoints="1" noAdjustHandles="1" noChangeArrowheads="1" noChangeShapeType="1" noTextEdit="1"/>
              </p:cNvSpPr>
              <p:nvPr/>
            </p:nvSpPr>
            <p:spPr>
              <a:xfrm>
                <a:off x="906184" y="2057652"/>
                <a:ext cx="7776459" cy="2670731"/>
              </a:xfrm>
              <a:prstGeom prst="rect">
                <a:avLst/>
              </a:prstGeom>
              <a:blipFill>
                <a:blip r:embed="rId3"/>
                <a:stretch>
                  <a:fillRect l="-489" t="-948"/>
                </a:stretch>
              </a:blipFill>
            </p:spPr>
            <p:txBody>
              <a:bodyPr/>
              <a:lstStyle/>
              <a:p>
                <a:r>
                  <a:rPr lang="zh-CN" altLang="en-US">
                    <a:noFill/>
                  </a:rPr>
                  <a:t> </a:t>
                </a:r>
              </a:p>
            </p:txBody>
          </p:sp>
        </mc:Fallback>
      </mc:AlternateContent>
      <p:pic>
        <p:nvPicPr>
          <p:cNvPr id="33" name="图片 32">
            <a:extLst>
              <a:ext uri="{FF2B5EF4-FFF2-40B4-BE49-F238E27FC236}">
                <a16:creationId xmlns:a16="http://schemas.microsoft.com/office/drawing/2014/main" id="{68006078-8615-4E4C-8724-64F8898773C9}"/>
              </a:ext>
            </a:extLst>
          </p:cNvPr>
          <p:cNvPicPr>
            <a:picLocks noChangeAspect="1"/>
          </p:cNvPicPr>
          <p:nvPr/>
        </p:nvPicPr>
        <p:blipFill>
          <a:blip r:embed="rId4"/>
          <a:stretch>
            <a:fillRect/>
          </a:stretch>
        </p:blipFill>
        <p:spPr>
          <a:xfrm>
            <a:off x="9475598" y="2057652"/>
            <a:ext cx="1981118" cy="1850071"/>
          </a:xfrm>
          <a:prstGeom prst="rect">
            <a:avLst/>
          </a:prstGeom>
        </p:spPr>
      </p:pic>
    </p:spTree>
    <p:extLst>
      <p:ext uri="{BB962C8B-B14F-4D97-AF65-F5344CB8AC3E}">
        <p14:creationId xmlns:p14="http://schemas.microsoft.com/office/powerpoint/2010/main" val="23068718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06AD150-CBCA-4993-8F30-2B6F384EF49F}"/>
              </a:ext>
            </a:extLst>
          </p:cNvPr>
          <p:cNvSpPr/>
          <p:nvPr/>
        </p:nvSpPr>
        <p:spPr>
          <a:xfrm>
            <a:off x="0" y="0"/>
            <a:ext cx="12192000" cy="6858000"/>
          </a:xfrm>
          <a:prstGeom prst="rect">
            <a:avLst/>
          </a:prstGeom>
          <a:gradFill>
            <a:gsLst>
              <a:gs pos="37000">
                <a:srgbClr val="112A44"/>
              </a:gs>
              <a:gs pos="93000">
                <a:schemeClr val="tx1">
                  <a:alpha val="67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36E565C6-9E69-45AA-A438-310B29CEC3A2}"/>
              </a:ext>
            </a:extLst>
          </p:cNvPr>
          <p:cNvSpPr/>
          <p:nvPr/>
        </p:nvSpPr>
        <p:spPr>
          <a:xfrm flipV="1">
            <a:off x="0" y="0"/>
            <a:ext cx="12192000" cy="6858000"/>
          </a:xfrm>
          <a:prstGeom prst="rect">
            <a:avLst/>
          </a:prstGeom>
          <a:blipFill dpi="0" rotWithShape="1">
            <a:blip r:embed="rId2">
              <a:alphaModFix amt="5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55BFEE22-8D5E-40E5-A0AF-98B2DCC783D3}"/>
              </a:ext>
            </a:extLst>
          </p:cNvPr>
          <p:cNvSpPr/>
          <p:nvPr/>
        </p:nvSpPr>
        <p:spPr>
          <a:xfrm>
            <a:off x="0" y="270163"/>
            <a:ext cx="12192000" cy="6858000"/>
          </a:xfrm>
          <a:prstGeom prst="rect">
            <a:avLst/>
          </a:prstGeom>
          <a:gradFill flip="none" rotWithShape="1">
            <a:gsLst>
              <a:gs pos="0">
                <a:srgbClr val="1E293A">
                  <a:alpha val="66000"/>
                </a:srgbClr>
              </a:gs>
              <a:gs pos="53000">
                <a:schemeClr val="tx1"/>
              </a:gs>
            </a:gsLst>
            <a:lin ang="15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Freeform 9">
            <a:extLst>
              <a:ext uri="{FF2B5EF4-FFF2-40B4-BE49-F238E27FC236}">
                <a16:creationId xmlns:a16="http://schemas.microsoft.com/office/drawing/2014/main" id="{669BD71E-119E-4EE9-A73C-E1F71C55269C}"/>
              </a:ext>
            </a:extLst>
          </p:cNvPr>
          <p:cNvSpPr>
            <a:spLocks/>
          </p:cNvSpPr>
          <p:nvPr/>
        </p:nvSpPr>
        <p:spPr bwMode="auto">
          <a:xfrm>
            <a:off x="-852215" y="2269651"/>
            <a:ext cx="4186237" cy="3514247"/>
          </a:xfrm>
          <a:custGeom>
            <a:avLst/>
            <a:gdLst>
              <a:gd name="T0" fmla="*/ 54 w 107"/>
              <a:gd name="T1" fmla="*/ 68 h 88"/>
              <a:gd name="T2" fmla="*/ 87 w 107"/>
              <a:gd name="T3" fmla="*/ 35 h 88"/>
              <a:gd name="T4" fmla="*/ 87 w 107"/>
              <a:gd name="T5" fmla="*/ 19 h 88"/>
              <a:gd name="T6" fmla="*/ 107 w 107"/>
              <a:gd name="T7" fmla="*/ 19 h 88"/>
              <a:gd name="T8" fmla="*/ 107 w 107"/>
              <a:gd name="T9" fmla="*/ 37 h 88"/>
              <a:gd name="T10" fmla="*/ 54 w 107"/>
              <a:gd name="T11" fmla="*/ 88 h 88"/>
              <a:gd name="T12" fmla="*/ 54 w 107"/>
              <a:gd name="T13" fmla="*/ 88 h 88"/>
              <a:gd name="T14" fmla="*/ 0 w 107"/>
              <a:gd name="T15" fmla="*/ 37 h 88"/>
              <a:gd name="T16" fmla="*/ 0 w 107"/>
              <a:gd name="T17" fmla="*/ 6 h 88"/>
              <a:gd name="T18" fmla="*/ 5 w 107"/>
              <a:gd name="T19" fmla="*/ 0 h 88"/>
              <a:gd name="T20" fmla="*/ 5 w 107"/>
              <a:gd name="T21" fmla="*/ 0 h 88"/>
              <a:gd name="T22" fmla="*/ 87 w 107"/>
              <a:gd name="T23" fmla="*/ 0 h 88"/>
              <a:gd name="T24" fmla="*/ 87 w 107"/>
              <a:gd name="T25" fmla="*/ 19 h 88"/>
              <a:gd name="T26" fmla="*/ 23 w 107"/>
              <a:gd name="T27" fmla="*/ 19 h 88"/>
              <a:gd name="T28" fmla="*/ 20 w 107"/>
              <a:gd name="T29" fmla="*/ 22 h 88"/>
              <a:gd name="T30" fmla="*/ 20 w 107"/>
              <a:gd name="T31" fmla="*/ 22 h 88"/>
              <a:gd name="T32" fmla="*/ 20 w 107"/>
              <a:gd name="T33" fmla="*/ 35 h 88"/>
              <a:gd name="T34" fmla="*/ 53 w 107"/>
              <a:gd name="T35" fmla="*/ 68 h 88"/>
              <a:gd name="T36" fmla="*/ 54 w 107"/>
              <a:gd name="T3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88">
                <a:moveTo>
                  <a:pt x="54" y="68"/>
                </a:moveTo>
                <a:cubicBezTo>
                  <a:pt x="72" y="68"/>
                  <a:pt x="86" y="53"/>
                  <a:pt x="87" y="35"/>
                </a:cubicBezTo>
                <a:cubicBezTo>
                  <a:pt x="87" y="19"/>
                  <a:pt x="87" y="19"/>
                  <a:pt x="87" y="19"/>
                </a:cubicBezTo>
                <a:cubicBezTo>
                  <a:pt x="107" y="19"/>
                  <a:pt x="107" y="19"/>
                  <a:pt x="107" y="19"/>
                </a:cubicBezTo>
                <a:cubicBezTo>
                  <a:pt x="107" y="37"/>
                  <a:pt x="107" y="37"/>
                  <a:pt x="107" y="37"/>
                </a:cubicBezTo>
                <a:cubicBezTo>
                  <a:pt x="107" y="65"/>
                  <a:pt x="82" y="87"/>
                  <a:pt x="54" y="88"/>
                </a:cubicBezTo>
                <a:cubicBezTo>
                  <a:pt x="54" y="88"/>
                  <a:pt x="54" y="88"/>
                  <a:pt x="54" y="88"/>
                </a:cubicBezTo>
                <a:cubicBezTo>
                  <a:pt x="25" y="88"/>
                  <a:pt x="0" y="65"/>
                  <a:pt x="0" y="37"/>
                </a:cubicBezTo>
                <a:cubicBezTo>
                  <a:pt x="0" y="6"/>
                  <a:pt x="0" y="6"/>
                  <a:pt x="0" y="6"/>
                </a:cubicBezTo>
                <a:cubicBezTo>
                  <a:pt x="0" y="3"/>
                  <a:pt x="2" y="1"/>
                  <a:pt x="5" y="0"/>
                </a:cubicBezTo>
                <a:cubicBezTo>
                  <a:pt x="5" y="0"/>
                  <a:pt x="5" y="0"/>
                  <a:pt x="5" y="0"/>
                </a:cubicBezTo>
                <a:cubicBezTo>
                  <a:pt x="87" y="0"/>
                  <a:pt x="87" y="0"/>
                  <a:pt x="87" y="0"/>
                </a:cubicBezTo>
                <a:cubicBezTo>
                  <a:pt x="87" y="19"/>
                  <a:pt x="87" y="19"/>
                  <a:pt x="87" y="19"/>
                </a:cubicBezTo>
                <a:cubicBezTo>
                  <a:pt x="23" y="19"/>
                  <a:pt x="23" y="19"/>
                  <a:pt x="23" y="19"/>
                </a:cubicBezTo>
                <a:cubicBezTo>
                  <a:pt x="22" y="19"/>
                  <a:pt x="20" y="20"/>
                  <a:pt x="20" y="22"/>
                </a:cubicBezTo>
                <a:cubicBezTo>
                  <a:pt x="20" y="22"/>
                  <a:pt x="20" y="22"/>
                  <a:pt x="20" y="22"/>
                </a:cubicBezTo>
                <a:cubicBezTo>
                  <a:pt x="20" y="35"/>
                  <a:pt x="20" y="35"/>
                  <a:pt x="20" y="35"/>
                </a:cubicBezTo>
                <a:cubicBezTo>
                  <a:pt x="20" y="53"/>
                  <a:pt x="34" y="68"/>
                  <a:pt x="53" y="68"/>
                </a:cubicBezTo>
                <a:cubicBezTo>
                  <a:pt x="53" y="68"/>
                  <a:pt x="53" y="68"/>
                  <a:pt x="54" y="68"/>
                </a:cubicBezTo>
                <a:close/>
              </a:path>
            </a:pathLst>
          </a:custGeom>
          <a:solidFill>
            <a:srgbClr val="FF7C41">
              <a:alpha val="14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内容占位符 2">
            <a:extLst>
              <a:ext uri="{FF2B5EF4-FFF2-40B4-BE49-F238E27FC236}">
                <a16:creationId xmlns:a16="http://schemas.microsoft.com/office/drawing/2014/main" id="{6B25154E-86EE-469C-A36B-217B7D5909E5}"/>
              </a:ext>
            </a:extLst>
          </p:cNvPr>
          <p:cNvSpPr txBox="1">
            <a:spLocks/>
          </p:cNvSpPr>
          <p:nvPr/>
        </p:nvSpPr>
        <p:spPr>
          <a:xfrm>
            <a:off x="4003777" y="3068119"/>
            <a:ext cx="8188223" cy="724333"/>
          </a:xfrm>
          <a:prstGeom prst="rect">
            <a:avLst/>
          </a:prstGeom>
        </p:spPr>
        <p:txBody>
          <a:bodyPr vert="horz" lIns="91440" tIns="45720" rIns="91440" bIns="45720" rtlCol="0">
            <a:noAutofit/>
          </a:bodyPr>
          <a:lstStyle>
            <a:defPPr>
              <a:defRPr lang="zh-CN"/>
            </a:defPPr>
            <a:lvl1pPr indent="0">
              <a:lnSpc>
                <a:spcPct val="120000"/>
              </a:lnSpc>
              <a:spcBef>
                <a:spcPts val="1000"/>
              </a:spcBef>
              <a:buFont typeface="Arial" panose="020B0604020202020204" pitchFamily="34" charset="0"/>
              <a:buNone/>
              <a:defRPr sz="5400">
                <a:solidFill>
                  <a:prstClr val="white"/>
                </a:solidFill>
                <a:latin typeface="Impact" panose="020B0806030902050204" pitchFamily="34" charset="0"/>
                <a:ea typeface="Calibri" charset="0"/>
                <a:cs typeface="Calibri"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800" b="1" dirty="0">
                <a:latin typeface="Times New Roman" panose="02020603050405020304" pitchFamily="18" charset="0"/>
                <a:cs typeface="Times New Roman" panose="02020603050405020304" pitchFamily="18" charset="0"/>
              </a:rPr>
              <a:t>Lecture 5: Policy-based Reinforcement Learning</a:t>
            </a:r>
          </a:p>
        </p:txBody>
      </p:sp>
      <p:grpSp>
        <p:nvGrpSpPr>
          <p:cNvPr id="24" name="组 94">
            <a:extLst>
              <a:ext uri="{FF2B5EF4-FFF2-40B4-BE49-F238E27FC236}">
                <a16:creationId xmlns:a16="http://schemas.microsoft.com/office/drawing/2014/main" id="{F5DD82B2-0918-44D5-A777-EFD03F1E454F}"/>
              </a:ext>
            </a:extLst>
          </p:cNvPr>
          <p:cNvGrpSpPr/>
          <p:nvPr/>
        </p:nvGrpSpPr>
        <p:grpSpPr>
          <a:xfrm>
            <a:off x="4106628" y="4062615"/>
            <a:ext cx="2359399" cy="69411"/>
            <a:chOff x="334454" y="967505"/>
            <a:chExt cx="2320019" cy="78378"/>
          </a:xfrm>
        </p:grpSpPr>
        <p:grpSp>
          <p:nvGrpSpPr>
            <p:cNvPr id="25" name="组 95">
              <a:extLst>
                <a:ext uri="{FF2B5EF4-FFF2-40B4-BE49-F238E27FC236}">
                  <a16:creationId xmlns:a16="http://schemas.microsoft.com/office/drawing/2014/main" id="{8B9779E5-1F52-4F35-AEEF-47B1E8BD35CE}"/>
                </a:ext>
              </a:extLst>
            </p:cNvPr>
            <p:cNvGrpSpPr/>
            <p:nvPr/>
          </p:nvGrpSpPr>
          <p:grpSpPr>
            <a:xfrm>
              <a:off x="334454" y="967505"/>
              <a:ext cx="2320019" cy="78378"/>
              <a:chOff x="334454" y="938477"/>
              <a:chExt cx="2320019" cy="78378"/>
            </a:xfrm>
          </p:grpSpPr>
          <p:sp>
            <p:nvSpPr>
              <p:cNvPr id="27" name="平行四边形 26">
                <a:extLst>
                  <a:ext uri="{FF2B5EF4-FFF2-40B4-BE49-F238E27FC236}">
                    <a16:creationId xmlns:a16="http://schemas.microsoft.com/office/drawing/2014/main" id="{039C9FE5-B4CD-4EFE-8679-BBB79A7E0C5F}"/>
                  </a:ext>
                </a:extLst>
              </p:cNvPr>
              <p:cNvSpPr/>
              <p:nvPr/>
            </p:nvSpPr>
            <p:spPr>
              <a:xfrm flipV="1">
                <a:off x="334454" y="938477"/>
                <a:ext cx="1033431" cy="78378"/>
              </a:xfrm>
              <a:prstGeom prst="parallelogram">
                <a:avLst>
                  <a:gd name="adj" fmla="val 163205"/>
                </a:avLst>
              </a:prstGeom>
              <a:solidFill>
                <a:srgbClr val="FD8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28" name="平行四边形 27">
                <a:extLst>
                  <a:ext uri="{FF2B5EF4-FFF2-40B4-BE49-F238E27FC236}">
                    <a16:creationId xmlns:a16="http://schemas.microsoft.com/office/drawing/2014/main" id="{B27AD73F-263B-4D12-8F71-2035FE03DBC9}"/>
                  </a:ext>
                </a:extLst>
              </p:cNvPr>
              <p:cNvSpPr/>
              <p:nvPr/>
            </p:nvSpPr>
            <p:spPr>
              <a:xfrm flipV="1">
                <a:off x="1342038" y="938477"/>
                <a:ext cx="454710" cy="78378"/>
              </a:xfrm>
              <a:prstGeom prst="parallelogram">
                <a:avLst>
                  <a:gd name="adj" fmla="val 163205"/>
                </a:avLst>
              </a:prstGeom>
              <a:solidFill>
                <a:srgbClr val="FD80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29" name="平行四边形 28">
                <a:extLst>
                  <a:ext uri="{FF2B5EF4-FFF2-40B4-BE49-F238E27FC236}">
                    <a16:creationId xmlns:a16="http://schemas.microsoft.com/office/drawing/2014/main" id="{7AC81C67-31F7-4C95-AE0F-323395701A13}"/>
                  </a:ext>
                </a:extLst>
              </p:cNvPr>
              <p:cNvSpPr/>
              <p:nvPr/>
            </p:nvSpPr>
            <p:spPr>
              <a:xfrm flipV="1">
                <a:off x="1770901" y="938477"/>
                <a:ext cx="454710" cy="78378"/>
              </a:xfrm>
              <a:prstGeom prst="parallelogram">
                <a:avLst>
                  <a:gd name="adj" fmla="val 163205"/>
                </a:avLst>
              </a:prstGeom>
              <a:solidFill>
                <a:srgbClr val="FD803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31" name="平行四边形 30">
                <a:extLst>
                  <a:ext uri="{FF2B5EF4-FFF2-40B4-BE49-F238E27FC236}">
                    <a16:creationId xmlns:a16="http://schemas.microsoft.com/office/drawing/2014/main" id="{55CFDD45-B6E5-4602-8037-42CE1A7E48FD}"/>
                  </a:ext>
                </a:extLst>
              </p:cNvPr>
              <p:cNvSpPr/>
              <p:nvPr/>
            </p:nvSpPr>
            <p:spPr>
              <a:xfrm flipV="1">
                <a:off x="2199763" y="938477"/>
                <a:ext cx="454710" cy="78378"/>
              </a:xfrm>
              <a:prstGeom prst="parallelogram">
                <a:avLst>
                  <a:gd name="adj" fmla="val 163205"/>
                </a:avLst>
              </a:prstGeom>
              <a:solidFill>
                <a:srgbClr val="FD803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grpSp>
        <p:sp>
          <p:nvSpPr>
            <p:cNvPr id="26" name="矩形 25">
              <a:extLst>
                <a:ext uri="{FF2B5EF4-FFF2-40B4-BE49-F238E27FC236}">
                  <a16:creationId xmlns:a16="http://schemas.microsoft.com/office/drawing/2014/main" id="{F7B9D8FF-A8AD-4B07-8D3F-498EEB9D95AD}"/>
                </a:ext>
              </a:extLst>
            </p:cNvPr>
            <p:cNvSpPr/>
            <p:nvPr/>
          </p:nvSpPr>
          <p:spPr>
            <a:xfrm>
              <a:off x="336550" y="967505"/>
              <a:ext cx="246617" cy="78378"/>
            </a:xfrm>
            <a:prstGeom prst="rect">
              <a:avLst/>
            </a:prstGeom>
            <a:solidFill>
              <a:srgbClr val="FD8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kumimoji="1" lang="zh-CN" altLang="en-US" sz="1500" kern="0">
                <a:solidFill>
                  <a:srgbClr val="FFFFFF"/>
                </a:solidFill>
                <a:latin typeface="Arial"/>
                <a:ea typeface="黑体" panose="02010609060101010101" pitchFamily="49" charset="-122"/>
                <a:sym typeface="PingFang SC Regular"/>
              </a:endParaRPr>
            </a:p>
          </p:txBody>
        </p:sp>
      </p:grpSp>
    </p:spTree>
    <p:extLst>
      <p:ext uri="{BB962C8B-B14F-4D97-AF65-F5344CB8AC3E}">
        <p14:creationId xmlns:p14="http://schemas.microsoft.com/office/powerpoint/2010/main" val="29015074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694105" y="486096"/>
            <a:ext cx="2803974"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Policy-based RL</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3063703"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7567272"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EACCC36-CA48-1D4A-916F-08592BBD6440}"/>
                  </a:ext>
                </a:extLst>
              </p:cNvPr>
              <p:cNvSpPr/>
              <p:nvPr/>
            </p:nvSpPr>
            <p:spPr>
              <a:xfrm>
                <a:off x="540325" y="1346087"/>
                <a:ext cx="9882577" cy="369332"/>
              </a:xfrm>
              <a:prstGeom prst="rect">
                <a:avLst/>
              </a:prstGeom>
            </p:spPr>
            <p:txBody>
              <a:bodyPr wrap="none">
                <a:spAutoFit/>
              </a:bodyPr>
              <a:lstStyle/>
              <a:p>
                <a:r>
                  <a:rPr kumimoji="1" lang="en-US" altLang="zh-CN" dirty="0">
                    <a:solidFill>
                      <a:schemeClr val="bg1"/>
                    </a:solidFill>
                    <a:latin typeface="Arial" panose="020B0604020202020204" pitchFamily="34" charset="0"/>
                    <a:cs typeface="Arial" panose="020B0604020202020204" pitchFamily="34" charset="0"/>
                  </a:rPr>
                  <a:t>Now that our goal is to find an optimal policy, why not we just parameterize the policy as </a:t>
                </a:r>
                <a14:m>
                  <m:oMath xmlns:m="http://schemas.openxmlformats.org/officeDocument/2006/math">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𝜋</m:t>
                        </m:r>
                      </m:e>
                      <m:sub>
                        <m:r>
                          <a:rPr kumimoji="1" lang="en-US" altLang="zh-CN" b="0" i="1" smtClean="0">
                            <a:solidFill>
                              <a:schemeClr val="bg1"/>
                            </a:solidFill>
                            <a:latin typeface="Cambria Math" panose="02040503050406030204" pitchFamily="18" charset="0"/>
                            <a:cs typeface="Arial" panose="020B0604020202020204" pitchFamily="34" charset="0"/>
                          </a:rPr>
                          <m:t>𝜃</m:t>
                        </m:r>
                      </m:sub>
                    </m:sSub>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𝑎</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𝑠</m:t>
                    </m:r>
                    <m:r>
                      <a:rPr kumimoji="1" lang="en-US" altLang="zh-CN" b="0" i="1" smtClean="0">
                        <a:solidFill>
                          <a:schemeClr val="bg1"/>
                        </a:solidFill>
                        <a:latin typeface="Cambria Math" panose="02040503050406030204" pitchFamily="18" charset="0"/>
                        <a:cs typeface="Arial" panose="020B0604020202020204" pitchFamily="34" charset="0"/>
                      </a:rPr>
                      <m:t>)</m:t>
                    </m:r>
                  </m:oMath>
                </a14:m>
                <a:endParaRPr kumimoji="1" lang="en-US" altLang="zh-CN" dirty="0">
                  <a:solidFill>
                    <a:schemeClr val="bg1"/>
                  </a:solidFill>
                  <a:latin typeface="Arial" panose="020B0604020202020204" pitchFamily="34" charset="0"/>
                  <a:cs typeface="Arial" panose="020B0604020202020204" pitchFamily="34" charset="0"/>
                </a:endParaRPr>
              </a:p>
            </p:txBody>
          </p:sp>
        </mc:Choice>
        <mc:Fallback xmlns="">
          <p:sp>
            <p:nvSpPr>
              <p:cNvPr id="2" name="矩形 1">
                <a:extLst>
                  <a:ext uri="{FF2B5EF4-FFF2-40B4-BE49-F238E27FC236}">
                    <a16:creationId xmlns:a16="http://schemas.microsoft.com/office/drawing/2014/main" id="{0EACCC36-CA48-1D4A-916F-08592BBD6440}"/>
                  </a:ext>
                </a:extLst>
              </p:cNvPr>
              <p:cNvSpPr>
                <a:spLocks noRot="1" noChangeAspect="1" noMove="1" noResize="1" noEditPoints="1" noAdjustHandles="1" noChangeArrowheads="1" noChangeShapeType="1" noTextEdit="1"/>
              </p:cNvSpPr>
              <p:nvPr/>
            </p:nvSpPr>
            <p:spPr>
              <a:xfrm>
                <a:off x="540325" y="1346087"/>
                <a:ext cx="9882577" cy="369332"/>
              </a:xfrm>
              <a:prstGeom prst="rect">
                <a:avLst/>
              </a:prstGeom>
              <a:blipFill>
                <a:blip r:embed="rId3"/>
                <a:stretch>
                  <a:fillRect l="-513" t="-6667" r="-128" b="-26667"/>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6436450B-0D6D-2748-B989-038C06C1A668}"/>
              </a:ext>
            </a:extLst>
          </p:cNvPr>
          <p:cNvSpPr txBox="1"/>
          <p:nvPr/>
        </p:nvSpPr>
        <p:spPr>
          <a:xfrm>
            <a:off x="540325" y="2189018"/>
            <a:ext cx="11125201" cy="3416320"/>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Compared with Value-based RL</a:t>
            </a:r>
          </a:p>
          <a:p>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rgbClr val="42F7FF"/>
                </a:solidFill>
                <a:latin typeface="Arial" panose="020B0604020202020204" pitchFamily="34" charset="0"/>
                <a:cs typeface="Arial" panose="020B0604020202020204" pitchFamily="34" charset="0"/>
              </a:rPr>
              <a:t>Advantages:</a:t>
            </a:r>
          </a:p>
          <a:p>
            <a:pPr marL="285750"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better convergence properties</a:t>
            </a:r>
          </a:p>
          <a:p>
            <a:pPr marL="285750"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more efficient in high-dimensional or continuous action space</a:t>
            </a:r>
          </a:p>
          <a:p>
            <a:pPr marL="285750"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can learn stochastic policies, while value-based RL can not</a:t>
            </a:r>
          </a:p>
          <a:p>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rgbClr val="42F7FF"/>
                </a:solidFill>
                <a:latin typeface="Arial" panose="020B0604020202020204" pitchFamily="34" charset="0"/>
                <a:cs typeface="Arial" panose="020B0604020202020204" pitchFamily="34" charset="0"/>
              </a:rPr>
              <a:t>Disadvantages:</a:t>
            </a:r>
          </a:p>
          <a:p>
            <a:pPr marL="285750"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usually converges to a local optimum</a:t>
            </a:r>
          </a:p>
          <a:p>
            <a:pPr marL="285750"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high variance when evaluating a policy (interact with the environment, not sampling enough episodes)</a:t>
            </a:r>
          </a:p>
        </p:txBody>
      </p:sp>
    </p:spTree>
    <p:extLst>
      <p:ext uri="{BB962C8B-B14F-4D97-AF65-F5344CB8AC3E}">
        <p14:creationId xmlns:p14="http://schemas.microsoft.com/office/powerpoint/2010/main" val="25858043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685298" y="486096"/>
            <a:ext cx="2821606"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Policy Examples</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190861"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426255"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20" name="组合 19">
            <a:extLst>
              <a:ext uri="{FF2B5EF4-FFF2-40B4-BE49-F238E27FC236}">
                <a16:creationId xmlns:a16="http://schemas.microsoft.com/office/drawing/2014/main" id="{19B1BB5D-C5A1-F943-BB6D-DB2FD38ECADB}"/>
              </a:ext>
            </a:extLst>
          </p:cNvPr>
          <p:cNvGrpSpPr/>
          <p:nvPr/>
        </p:nvGrpSpPr>
        <p:grpSpPr>
          <a:xfrm>
            <a:off x="943731" y="1368941"/>
            <a:ext cx="3123919" cy="514237"/>
            <a:chOff x="493189" y="2817428"/>
            <a:chExt cx="3123919" cy="514237"/>
          </a:xfrm>
        </p:grpSpPr>
        <p:sp>
          <p:nvSpPr>
            <p:cNvPr id="21" name="平行四边形 20">
              <a:extLst>
                <a:ext uri="{FF2B5EF4-FFF2-40B4-BE49-F238E27FC236}">
                  <a16:creationId xmlns:a16="http://schemas.microsoft.com/office/drawing/2014/main" id="{30D573D6-F2EF-574A-ABFC-9516F50E0F0B}"/>
                </a:ext>
              </a:extLst>
            </p:cNvPr>
            <p:cNvSpPr/>
            <p:nvPr/>
          </p:nvSpPr>
          <p:spPr>
            <a:xfrm>
              <a:off x="1033890" y="2897807"/>
              <a:ext cx="2547330" cy="375920"/>
            </a:xfrm>
            <a:prstGeom prst="parallelogram">
              <a:avLst/>
            </a:prstGeom>
            <a:gradFill flip="none" rotWithShape="1">
              <a:gsLst>
                <a:gs pos="31000">
                  <a:srgbClr val="00C2CC"/>
                </a:gs>
                <a:gs pos="100000">
                  <a:srgbClr val="00C2CC">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4A95EB89-EC40-3B41-AE96-C127CCE955D1}"/>
                </a:ext>
              </a:extLst>
            </p:cNvPr>
            <p:cNvSpPr/>
            <p:nvPr/>
          </p:nvSpPr>
          <p:spPr>
            <a:xfrm>
              <a:off x="684565" y="2826687"/>
              <a:ext cx="504978" cy="504978"/>
            </a:xfrm>
            <a:prstGeom prst="ellipse">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B62E459D-51B4-BC41-B6E2-A3BE2A814283}"/>
                </a:ext>
              </a:extLst>
            </p:cNvPr>
            <p:cNvSpPr/>
            <p:nvPr/>
          </p:nvSpPr>
          <p:spPr>
            <a:xfrm>
              <a:off x="1290638" y="2847428"/>
              <a:ext cx="2326470" cy="461665"/>
            </a:xfrm>
            <a:prstGeom prst="rect">
              <a:avLst/>
            </a:prstGeom>
          </p:spPr>
          <p:txBody>
            <a:bodyPr wrap="square">
              <a:spAutoFit/>
            </a:bodyPr>
            <a:lstStyle/>
            <a:p>
              <a:pPr defTabSz="474035"/>
              <a:r>
                <a:rPr lang="en-US" altLang="zh-CN" sz="2400" dirty="0">
                  <a:solidFill>
                    <a:schemeClr val="bg1"/>
                  </a:solidFill>
                  <a:latin typeface="Abadi" panose="020B0604020104020204" pitchFamily="34" charset="0"/>
                  <a:cs typeface="Calibri" charset="0"/>
                </a:rPr>
                <a:t>Softmax Policy</a:t>
              </a:r>
            </a:p>
          </p:txBody>
        </p:sp>
        <p:sp>
          <p:nvSpPr>
            <p:cNvPr id="24" name="平行四边形 23">
              <a:extLst>
                <a:ext uri="{FF2B5EF4-FFF2-40B4-BE49-F238E27FC236}">
                  <a16:creationId xmlns:a16="http://schemas.microsoft.com/office/drawing/2014/main" id="{00ED3ACB-5B57-1546-BE68-DDB5FF475073}"/>
                </a:ext>
              </a:extLst>
            </p:cNvPr>
            <p:cNvSpPr/>
            <p:nvPr/>
          </p:nvSpPr>
          <p:spPr>
            <a:xfrm>
              <a:off x="493190" y="2897807"/>
              <a:ext cx="849566" cy="375920"/>
            </a:xfrm>
            <a:prstGeom prst="parallelogram">
              <a:avLst>
                <a:gd name="adj" fmla="val 0"/>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直角三角形 25">
              <a:extLst>
                <a:ext uri="{FF2B5EF4-FFF2-40B4-BE49-F238E27FC236}">
                  <a16:creationId xmlns:a16="http://schemas.microsoft.com/office/drawing/2014/main" id="{CFFD4C21-5D65-484E-8396-5CAB48FE9B51}"/>
                </a:ext>
              </a:extLst>
            </p:cNvPr>
            <p:cNvSpPr/>
            <p:nvPr/>
          </p:nvSpPr>
          <p:spPr>
            <a:xfrm flipH="1">
              <a:off x="493189" y="2817428"/>
              <a:ext cx="149542" cy="81788"/>
            </a:xfrm>
            <a:prstGeom prst="rtTriangle">
              <a:avLst/>
            </a:prstGeom>
            <a:solidFill>
              <a:srgbClr val="00C2C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图形 2">
              <a:extLst>
                <a:ext uri="{FF2B5EF4-FFF2-40B4-BE49-F238E27FC236}">
                  <a16:creationId xmlns:a16="http://schemas.microsoft.com/office/drawing/2014/main" id="{325A1A94-D294-E543-9F2E-5232DD577539}"/>
                </a:ext>
              </a:extLst>
            </p:cNvPr>
            <p:cNvGrpSpPr/>
            <p:nvPr/>
          </p:nvGrpSpPr>
          <p:grpSpPr>
            <a:xfrm>
              <a:off x="776328" y="2921696"/>
              <a:ext cx="321452" cy="314959"/>
              <a:chOff x="3754657" y="3796110"/>
              <a:chExt cx="685992" cy="672136"/>
            </a:xfrm>
            <a:solidFill>
              <a:schemeClr val="bg1"/>
            </a:solidFill>
          </p:grpSpPr>
          <p:sp>
            <p:nvSpPr>
              <p:cNvPr id="29" name="任意多边形: 形状 117">
                <a:extLst>
                  <a:ext uri="{FF2B5EF4-FFF2-40B4-BE49-F238E27FC236}">
                    <a16:creationId xmlns:a16="http://schemas.microsoft.com/office/drawing/2014/main" id="{07E47EC7-BA71-854D-8D9F-B8DBC9535159}"/>
                  </a:ext>
                </a:extLst>
              </p:cNvPr>
              <p:cNvSpPr/>
              <p:nvPr/>
            </p:nvSpPr>
            <p:spPr>
              <a:xfrm>
                <a:off x="3998109" y="3796110"/>
                <a:ext cx="442540" cy="428764"/>
              </a:xfrm>
              <a:custGeom>
                <a:avLst/>
                <a:gdLst>
                  <a:gd name="connsiteX0" fmla="*/ 119313 w 442540"/>
                  <a:gd name="connsiteY0" fmla="*/ 280966 h 428764"/>
                  <a:gd name="connsiteX1" fmla="*/ 79309 w 442540"/>
                  <a:gd name="connsiteY1" fmla="*/ 270147 h 428764"/>
                  <a:gd name="connsiteX2" fmla="*/ 0 w 442540"/>
                  <a:gd name="connsiteY2" fmla="*/ 349456 h 428764"/>
                  <a:gd name="connsiteX3" fmla="*/ 79309 w 442540"/>
                  <a:gd name="connsiteY3" fmla="*/ 428765 h 428764"/>
                  <a:gd name="connsiteX4" fmla="*/ 158617 w 442540"/>
                  <a:gd name="connsiteY4" fmla="*/ 349456 h 428764"/>
                  <a:gd name="connsiteX5" fmla="*/ 150523 w 442540"/>
                  <a:gd name="connsiteY5" fmla="*/ 314433 h 428764"/>
                  <a:gd name="connsiteX6" fmla="*/ 327041 w 442540"/>
                  <a:gd name="connsiteY6" fmla="*/ 137915 h 428764"/>
                  <a:gd name="connsiteX7" fmla="*/ 351246 w 442540"/>
                  <a:gd name="connsiteY7" fmla="*/ 158306 h 428764"/>
                  <a:gd name="connsiteX8" fmla="*/ 442541 w 442540"/>
                  <a:gd name="connsiteY8" fmla="*/ 72226 h 428764"/>
                  <a:gd name="connsiteX9" fmla="*/ 374595 w 442540"/>
                  <a:gd name="connsiteY9" fmla="*/ 64910 h 428764"/>
                  <a:gd name="connsiteX10" fmla="*/ 365801 w 442540"/>
                  <a:gd name="connsiteY10" fmla="*/ 0 h 428764"/>
                  <a:gd name="connsiteX11" fmla="*/ 274428 w 442540"/>
                  <a:gd name="connsiteY11" fmla="*/ 86080 h 428764"/>
                  <a:gd name="connsiteX12" fmla="*/ 294586 w 442540"/>
                  <a:gd name="connsiteY12" fmla="*/ 105537 h 428764"/>
                  <a:gd name="connsiteX13" fmla="*/ 119313 w 442540"/>
                  <a:gd name="connsiteY13" fmla="*/ 280966 h 4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540" h="428764">
                    <a:moveTo>
                      <a:pt x="119313" y="280966"/>
                    </a:moveTo>
                    <a:cubicBezTo>
                      <a:pt x="107561" y="274117"/>
                      <a:pt x="93941" y="270147"/>
                      <a:pt x="79309" y="270147"/>
                    </a:cubicBezTo>
                    <a:cubicBezTo>
                      <a:pt x="35490" y="270147"/>
                      <a:pt x="0" y="305638"/>
                      <a:pt x="0" y="349456"/>
                    </a:cubicBezTo>
                    <a:cubicBezTo>
                      <a:pt x="0" y="393274"/>
                      <a:pt x="35490" y="428765"/>
                      <a:pt x="79309" y="428765"/>
                    </a:cubicBezTo>
                    <a:cubicBezTo>
                      <a:pt x="123127" y="428765"/>
                      <a:pt x="158617" y="393274"/>
                      <a:pt x="158617" y="349456"/>
                    </a:cubicBezTo>
                    <a:cubicBezTo>
                      <a:pt x="158617" y="336925"/>
                      <a:pt x="155660" y="325018"/>
                      <a:pt x="150523" y="314433"/>
                    </a:cubicBezTo>
                    <a:lnTo>
                      <a:pt x="327041" y="137915"/>
                    </a:lnTo>
                    <a:lnTo>
                      <a:pt x="351246" y="158306"/>
                    </a:lnTo>
                    <a:lnTo>
                      <a:pt x="442541" y="72226"/>
                    </a:lnTo>
                    <a:lnTo>
                      <a:pt x="374595" y="64910"/>
                    </a:lnTo>
                    <a:lnTo>
                      <a:pt x="365801" y="0"/>
                    </a:lnTo>
                    <a:lnTo>
                      <a:pt x="274428" y="86080"/>
                    </a:lnTo>
                    <a:lnTo>
                      <a:pt x="294586" y="105537"/>
                    </a:lnTo>
                    <a:lnTo>
                      <a:pt x="119313" y="280966"/>
                    </a:lnTo>
                    <a:close/>
                  </a:path>
                </a:pathLst>
              </a:custGeom>
              <a:grpFill/>
              <a:ln w="972" cap="flat">
                <a:noFill/>
                <a:prstDash val="solid"/>
                <a:miter/>
              </a:ln>
            </p:spPr>
            <p:txBody>
              <a:bodyPr rtlCol="0" anchor="ctr"/>
              <a:lstStyle/>
              <a:p>
                <a:endParaRPr lang="zh-CN" altLang="en-US"/>
              </a:p>
            </p:txBody>
          </p:sp>
          <p:sp>
            <p:nvSpPr>
              <p:cNvPr id="30" name="任意多边形: 形状 118">
                <a:extLst>
                  <a:ext uri="{FF2B5EF4-FFF2-40B4-BE49-F238E27FC236}">
                    <a16:creationId xmlns:a16="http://schemas.microsoft.com/office/drawing/2014/main" id="{541233CC-3423-2A4B-A579-18835BC5C8DF}"/>
                  </a:ext>
                </a:extLst>
              </p:cNvPr>
              <p:cNvSpPr/>
              <p:nvPr/>
            </p:nvSpPr>
            <p:spPr>
              <a:xfrm>
                <a:off x="3754657" y="3822882"/>
                <a:ext cx="645443" cy="645364"/>
              </a:xfrm>
              <a:custGeom>
                <a:avLst/>
                <a:gdLst>
                  <a:gd name="connsiteX0" fmla="*/ 547845 w 645443"/>
                  <a:gd name="connsiteY0" fmla="*/ 161730 h 645365"/>
                  <a:gd name="connsiteX1" fmla="*/ 599680 w 645443"/>
                  <a:gd name="connsiteY1" fmla="*/ 322760 h 645365"/>
                  <a:gd name="connsiteX2" fmla="*/ 322761 w 645443"/>
                  <a:gd name="connsiteY2" fmla="*/ 599679 h 645365"/>
                  <a:gd name="connsiteX3" fmla="*/ 45764 w 645443"/>
                  <a:gd name="connsiteY3" fmla="*/ 322760 h 645365"/>
                  <a:gd name="connsiteX4" fmla="*/ 322761 w 645443"/>
                  <a:gd name="connsiteY4" fmla="*/ 45764 h 645365"/>
                  <a:gd name="connsiteX5" fmla="*/ 483012 w 645443"/>
                  <a:gd name="connsiteY5" fmla="*/ 97054 h 645365"/>
                  <a:gd name="connsiteX6" fmla="*/ 515779 w 645443"/>
                  <a:gd name="connsiteY6" fmla="*/ 64287 h 645365"/>
                  <a:gd name="connsiteX7" fmla="*/ 322761 w 645443"/>
                  <a:gd name="connsiteY7" fmla="*/ 0 h 645365"/>
                  <a:gd name="connsiteX8" fmla="*/ 0 w 645443"/>
                  <a:gd name="connsiteY8" fmla="*/ 322683 h 645365"/>
                  <a:gd name="connsiteX9" fmla="*/ 322761 w 645443"/>
                  <a:gd name="connsiteY9" fmla="*/ 645365 h 645365"/>
                  <a:gd name="connsiteX10" fmla="*/ 645443 w 645443"/>
                  <a:gd name="connsiteY10" fmla="*/ 322683 h 645365"/>
                  <a:gd name="connsiteX11" fmla="*/ 580611 w 645443"/>
                  <a:gd name="connsiteY11" fmla="*/ 128886 h 645365"/>
                  <a:gd name="connsiteX12" fmla="*/ 547845 w 645443"/>
                  <a:gd name="connsiteY12" fmla="*/ 161730 h 6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443" h="645365">
                    <a:moveTo>
                      <a:pt x="547845" y="161730"/>
                    </a:moveTo>
                    <a:cubicBezTo>
                      <a:pt x="580456" y="207105"/>
                      <a:pt x="599680" y="262754"/>
                      <a:pt x="599680" y="322760"/>
                    </a:cubicBezTo>
                    <a:cubicBezTo>
                      <a:pt x="599680" y="475463"/>
                      <a:pt x="475463" y="599679"/>
                      <a:pt x="322761" y="599679"/>
                    </a:cubicBezTo>
                    <a:cubicBezTo>
                      <a:pt x="170058" y="599679"/>
                      <a:pt x="45764" y="475463"/>
                      <a:pt x="45764" y="322760"/>
                    </a:cubicBezTo>
                    <a:cubicBezTo>
                      <a:pt x="45764" y="170058"/>
                      <a:pt x="170058" y="45764"/>
                      <a:pt x="322761" y="45764"/>
                    </a:cubicBezTo>
                    <a:cubicBezTo>
                      <a:pt x="382456" y="45764"/>
                      <a:pt x="437715" y="64832"/>
                      <a:pt x="483012" y="97054"/>
                    </a:cubicBezTo>
                    <a:lnTo>
                      <a:pt x="515779" y="64287"/>
                    </a:lnTo>
                    <a:cubicBezTo>
                      <a:pt x="461920" y="23972"/>
                      <a:pt x="395065" y="0"/>
                      <a:pt x="322761" y="0"/>
                    </a:cubicBezTo>
                    <a:cubicBezTo>
                      <a:pt x="144841" y="0"/>
                      <a:pt x="0" y="144764"/>
                      <a:pt x="0" y="322683"/>
                    </a:cubicBezTo>
                    <a:cubicBezTo>
                      <a:pt x="0" y="500602"/>
                      <a:pt x="144764" y="645365"/>
                      <a:pt x="322761" y="645365"/>
                    </a:cubicBezTo>
                    <a:cubicBezTo>
                      <a:pt x="500758" y="645365"/>
                      <a:pt x="645443" y="500602"/>
                      <a:pt x="645443" y="322683"/>
                    </a:cubicBezTo>
                    <a:cubicBezTo>
                      <a:pt x="645443" y="249990"/>
                      <a:pt x="621316" y="182900"/>
                      <a:pt x="580611" y="128886"/>
                    </a:cubicBezTo>
                    <a:lnTo>
                      <a:pt x="547845" y="161730"/>
                    </a:lnTo>
                    <a:close/>
                  </a:path>
                </a:pathLst>
              </a:custGeom>
              <a:grpFill/>
              <a:ln w="972" cap="flat">
                <a:noFill/>
                <a:prstDash val="solid"/>
                <a:miter/>
              </a:ln>
            </p:spPr>
            <p:txBody>
              <a:bodyPr rtlCol="0" anchor="ctr"/>
              <a:lstStyle/>
              <a:p>
                <a:endParaRPr lang="zh-CN" altLang="en-US" dirty="0"/>
              </a:p>
            </p:txBody>
          </p:sp>
          <p:sp>
            <p:nvSpPr>
              <p:cNvPr id="32" name="任意多边形: 形状 119">
                <a:extLst>
                  <a:ext uri="{FF2B5EF4-FFF2-40B4-BE49-F238E27FC236}">
                    <a16:creationId xmlns:a16="http://schemas.microsoft.com/office/drawing/2014/main" id="{7A0F9926-BFB1-CE46-9DD5-58D07F9C9A71}"/>
                  </a:ext>
                </a:extLst>
              </p:cNvPr>
              <p:cNvSpPr/>
              <p:nvPr/>
            </p:nvSpPr>
            <p:spPr>
              <a:xfrm>
                <a:off x="3874592" y="3942820"/>
                <a:ext cx="405649" cy="405649"/>
              </a:xfrm>
              <a:custGeom>
                <a:avLst/>
                <a:gdLst>
                  <a:gd name="connsiteX0" fmla="*/ 202825 w 405649"/>
                  <a:gd name="connsiteY0" fmla="*/ 45764 h 405649"/>
                  <a:gd name="connsiteX1" fmla="*/ 276141 w 405649"/>
                  <a:gd name="connsiteY1" fmla="*/ 64054 h 405649"/>
                  <a:gd name="connsiteX2" fmla="*/ 309685 w 405649"/>
                  <a:gd name="connsiteY2" fmla="*/ 30509 h 405649"/>
                  <a:gd name="connsiteX3" fmla="*/ 202825 w 405649"/>
                  <a:gd name="connsiteY3" fmla="*/ 0 h 405649"/>
                  <a:gd name="connsiteX4" fmla="*/ 0 w 405649"/>
                  <a:gd name="connsiteY4" fmla="*/ 202825 h 405649"/>
                  <a:gd name="connsiteX5" fmla="*/ 202825 w 405649"/>
                  <a:gd name="connsiteY5" fmla="*/ 405649 h 405649"/>
                  <a:gd name="connsiteX6" fmla="*/ 405650 w 405649"/>
                  <a:gd name="connsiteY6" fmla="*/ 202825 h 405649"/>
                  <a:gd name="connsiteX7" fmla="*/ 374595 w 405649"/>
                  <a:gd name="connsiteY7" fmla="*/ 95186 h 405649"/>
                  <a:gd name="connsiteX8" fmla="*/ 341129 w 405649"/>
                  <a:gd name="connsiteY8" fmla="*/ 128653 h 405649"/>
                  <a:gd name="connsiteX9" fmla="*/ 359808 w 405649"/>
                  <a:gd name="connsiteY9" fmla="*/ 202825 h 405649"/>
                  <a:gd name="connsiteX10" fmla="*/ 202825 w 405649"/>
                  <a:gd name="connsiteY10" fmla="*/ 359807 h 405649"/>
                  <a:gd name="connsiteX11" fmla="*/ 45842 w 405649"/>
                  <a:gd name="connsiteY11" fmla="*/ 202825 h 405649"/>
                  <a:gd name="connsiteX12" fmla="*/ 202825 w 405649"/>
                  <a:gd name="connsiteY12" fmla="*/ 45764 h 405649"/>
                  <a:gd name="connsiteX13" fmla="*/ 202825 w 405649"/>
                  <a:gd name="connsiteY13" fmla="*/ 45764 h 4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649" h="405649">
                    <a:moveTo>
                      <a:pt x="202825" y="45764"/>
                    </a:moveTo>
                    <a:cubicBezTo>
                      <a:pt x="229287" y="45764"/>
                      <a:pt x="254270" y="52379"/>
                      <a:pt x="276141" y="64054"/>
                    </a:cubicBezTo>
                    <a:lnTo>
                      <a:pt x="309685" y="30509"/>
                    </a:lnTo>
                    <a:cubicBezTo>
                      <a:pt x="278631" y="11208"/>
                      <a:pt x="242051" y="0"/>
                      <a:pt x="202825" y="0"/>
                    </a:cubicBezTo>
                    <a:cubicBezTo>
                      <a:pt x="90983" y="0"/>
                      <a:pt x="0" y="90983"/>
                      <a:pt x="0" y="202825"/>
                    </a:cubicBezTo>
                    <a:cubicBezTo>
                      <a:pt x="0" y="314666"/>
                      <a:pt x="90983" y="405649"/>
                      <a:pt x="202825" y="405649"/>
                    </a:cubicBezTo>
                    <a:cubicBezTo>
                      <a:pt x="314666" y="405649"/>
                      <a:pt x="405650" y="314666"/>
                      <a:pt x="405650" y="202825"/>
                    </a:cubicBezTo>
                    <a:cubicBezTo>
                      <a:pt x="405650" y="163287"/>
                      <a:pt x="394209" y="126396"/>
                      <a:pt x="374595" y="95186"/>
                    </a:cubicBezTo>
                    <a:lnTo>
                      <a:pt x="341129" y="128653"/>
                    </a:lnTo>
                    <a:cubicBezTo>
                      <a:pt x="353037" y="150756"/>
                      <a:pt x="359808" y="176051"/>
                      <a:pt x="359808" y="202825"/>
                    </a:cubicBezTo>
                    <a:cubicBezTo>
                      <a:pt x="359808" y="289371"/>
                      <a:pt x="289372" y="359807"/>
                      <a:pt x="202825" y="359807"/>
                    </a:cubicBezTo>
                    <a:cubicBezTo>
                      <a:pt x="116278" y="359807"/>
                      <a:pt x="45842" y="289371"/>
                      <a:pt x="45842" y="202825"/>
                    </a:cubicBezTo>
                    <a:cubicBezTo>
                      <a:pt x="45764" y="116190"/>
                      <a:pt x="116200" y="45764"/>
                      <a:pt x="202825" y="45764"/>
                    </a:cubicBezTo>
                    <a:lnTo>
                      <a:pt x="202825" y="45764"/>
                    </a:lnTo>
                    <a:close/>
                  </a:path>
                </a:pathLst>
              </a:custGeom>
              <a:grpFill/>
              <a:ln w="972" cap="flat">
                <a:noFill/>
                <a:prstDash val="solid"/>
                <a:miter/>
              </a:ln>
            </p:spPr>
            <p:txBody>
              <a:bodyPr rtlCol="0" anchor="ctr"/>
              <a:lstStyle/>
              <a:p>
                <a:endParaRPr lang="zh-CN" altLang="en-US"/>
              </a:p>
            </p:txBody>
          </p:sp>
        </p:grpSp>
      </p:grpSp>
      <p:grpSp>
        <p:nvGrpSpPr>
          <p:cNvPr id="33" name="组合 32">
            <a:extLst>
              <a:ext uri="{FF2B5EF4-FFF2-40B4-BE49-F238E27FC236}">
                <a16:creationId xmlns:a16="http://schemas.microsoft.com/office/drawing/2014/main" id="{15CE3F53-C9A2-E642-A07A-C8A5641118BF}"/>
              </a:ext>
            </a:extLst>
          </p:cNvPr>
          <p:cNvGrpSpPr/>
          <p:nvPr/>
        </p:nvGrpSpPr>
        <p:grpSpPr>
          <a:xfrm>
            <a:off x="5545748" y="1367409"/>
            <a:ext cx="3123919" cy="514237"/>
            <a:chOff x="493189" y="2817428"/>
            <a:chExt cx="3123919" cy="514237"/>
          </a:xfrm>
        </p:grpSpPr>
        <p:sp>
          <p:nvSpPr>
            <p:cNvPr id="34" name="平行四边形 33">
              <a:extLst>
                <a:ext uri="{FF2B5EF4-FFF2-40B4-BE49-F238E27FC236}">
                  <a16:creationId xmlns:a16="http://schemas.microsoft.com/office/drawing/2014/main" id="{8028F577-8A57-AA4E-B122-EB7EC932D459}"/>
                </a:ext>
              </a:extLst>
            </p:cNvPr>
            <p:cNvSpPr/>
            <p:nvPr/>
          </p:nvSpPr>
          <p:spPr>
            <a:xfrm>
              <a:off x="1033890" y="2897807"/>
              <a:ext cx="2547330" cy="375920"/>
            </a:xfrm>
            <a:prstGeom prst="parallelogram">
              <a:avLst/>
            </a:prstGeom>
            <a:gradFill flip="none" rotWithShape="1">
              <a:gsLst>
                <a:gs pos="31000">
                  <a:srgbClr val="00C2CC"/>
                </a:gs>
                <a:gs pos="100000">
                  <a:srgbClr val="00C2CC">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49495276-2BB9-3A42-845E-6DC5282B2580}"/>
                </a:ext>
              </a:extLst>
            </p:cNvPr>
            <p:cNvSpPr/>
            <p:nvPr/>
          </p:nvSpPr>
          <p:spPr>
            <a:xfrm>
              <a:off x="684565" y="2826687"/>
              <a:ext cx="504978" cy="504978"/>
            </a:xfrm>
            <a:prstGeom prst="ellipse">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65DA3CE6-1BE1-7A41-9EFB-7652555FDE1A}"/>
                </a:ext>
              </a:extLst>
            </p:cNvPr>
            <p:cNvSpPr/>
            <p:nvPr/>
          </p:nvSpPr>
          <p:spPr>
            <a:xfrm>
              <a:off x="1290638" y="2847428"/>
              <a:ext cx="2326470" cy="461665"/>
            </a:xfrm>
            <a:prstGeom prst="rect">
              <a:avLst/>
            </a:prstGeom>
          </p:spPr>
          <p:txBody>
            <a:bodyPr wrap="square">
              <a:spAutoFit/>
            </a:bodyPr>
            <a:lstStyle/>
            <a:p>
              <a:pPr defTabSz="474035"/>
              <a:r>
                <a:rPr lang="en-US" altLang="zh-CN" sz="2400" dirty="0">
                  <a:solidFill>
                    <a:schemeClr val="bg1"/>
                  </a:solidFill>
                  <a:latin typeface="Abadi" panose="020B0604020104020204" pitchFamily="34" charset="0"/>
                  <a:cs typeface="Calibri" charset="0"/>
                </a:rPr>
                <a:t>Gaussian Policy</a:t>
              </a:r>
            </a:p>
          </p:txBody>
        </p:sp>
        <p:sp>
          <p:nvSpPr>
            <p:cNvPr id="38" name="平行四边形 37">
              <a:extLst>
                <a:ext uri="{FF2B5EF4-FFF2-40B4-BE49-F238E27FC236}">
                  <a16:creationId xmlns:a16="http://schemas.microsoft.com/office/drawing/2014/main" id="{A1ED79DF-E12D-464C-87A2-B471B52D5481}"/>
                </a:ext>
              </a:extLst>
            </p:cNvPr>
            <p:cNvSpPr/>
            <p:nvPr/>
          </p:nvSpPr>
          <p:spPr>
            <a:xfrm>
              <a:off x="493190" y="2897807"/>
              <a:ext cx="849566" cy="375920"/>
            </a:xfrm>
            <a:prstGeom prst="parallelogram">
              <a:avLst>
                <a:gd name="adj" fmla="val 0"/>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直角三角形 38">
              <a:extLst>
                <a:ext uri="{FF2B5EF4-FFF2-40B4-BE49-F238E27FC236}">
                  <a16:creationId xmlns:a16="http://schemas.microsoft.com/office/drawing/2014/main" id="{2CD3C62A-5DB0-9844-9510-37F6098C430E}"/>
                </a:ext>
              </a:extLst>
            </p:cNvPr>
            <p:cNvSpPr/>
            <p:nvPr/>
          </p:nvSpPr>
          <p:spPr>
            <a:xfrm flipH="1">
              <a:off x="493189" y="2817428"/>
              <a:ext cx="149542" cy="81788"/>
            </a:xfrm>
            <a:prstGeom prst="rtTriangle">
              <a:avLst/>
            </a:prstGeom>
            <a:solidFill>
              <a:srgbClr val="00C2C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图形 2">
              <a:extLst>
                <a:ext uri="{FF2B5EF4-FFF2-40B4-BE49-F238E27FC236}">
                  <a16:creationId xmlns:a16="http://schemas.microsoft.com/office/drawing/2014/main" id="{0A59BEB5-5EA2-B14C-A9DF-62E870B84848}"/>
                </a:ext>
              </a:extLst>
            </p:cNvPr>
            <p:cNvGrpSpPr/>
            <p:nvPr/>
          </p:nvGrpSpPr>
          <p:grpSpPr>
            <a:xfrm>
              <a:off x="776328" y="2921696"/>
              <a:ext cx="321452" cy="314959"/>
              <a:chOff x="3754657" y="3796110"/>
              <a:chExt cx="685992" cy="672136"/>
            </a:xfrm>
            <a:solidFill>
              <a:schemeClr val="bg1"/>
            </a:solidFill>
          </p:grpSpPr>
          <p:sp>
            <p:nvSpPr>
              <p:cNvPr id="41" name="任意多边形: 形状 117">
                <a:extLst>
                  <a:ext uri="{FF2B5EF4-FFF2-40B4-BE49-F238E27FC236}">
                    <a16:creationId xmlns:a16="http://schemas.microsoft.com/office/drawing/2014/main" id="{0297A029-506B-EC4B-9176-9868F22F7ECC}"/>
                  </a:ext>
                </a:extLst>
              </p:cNvPr>
              <p:cNvSpPr/>
              <p:nvPr/>
            </p:nvSpPr>
            <p:spPr>
              <a:xfrm>
                <a:off x="3998109" y="3796110"/>
                <a:ext cx="442540" cy="428764"/>
              </a:xfrm>
              <a:custGeom>
                <a:avLst/>
                <a:gdLst>
                  <a:gd name="connsiteX0" fmla="*/ 119313 w 442540"/>
                  <a:gd name="connsiteY0" fmla="*/ 280966 h 428764"/>
                  <a:gd name="connsiteX1" fmla="*/ 79309 w 442540"/>
                  <a:gd name="connsiteY1" fmla="*/ 270147 h 428764"/>
                  <a:gd name="connsiteX2" fmla="*/ 0 w 442540"/>
                  <a:gd name="connsiteY2" fmla="*/ 349456 h 428764"/>
                  <a:gd name="connsiteX3" fmla="*/ 79309 w 442540"/>
                  <a:gd name="connsiteY3" fmla="*/ 428765 h 428764"/>
                  <a:gd name="connsiteX4" fmla="*/ 158617 w 442540"/>
                  <a:gd name="connsiteY4" fmla="*/ 349456 h 428764"/>
                  <a:gd name="connsiteX5" fmla="*/ 150523 w 442540"/>
                  <a:gd name="connsiteY5" fmla="*/ 314433 h 428764"/>
                  <a:gd name="connsiteX6" fmla="*/ 327041 w 442540"/>
                  <a:gd name="connsiteY6" fmla="*/ 137915 h 428764"/>
                  <a:gd name="connsiteX7" fmla="*/ 351246 w 442540"/>
                  <a:gd name="connsiteY7" fmla="*/ 158306 h 428764"/>
                  <a:gd name="connsiteX8" fmla="*/ 442541 w 442540"/>
                  <a:gd name="connsiteY8" fmla="*/ 72226 h 428764"/>
                  <a:gd name="connsiteX9" fmla="*/ 374595 w 442540"/>
                  <a:gd name="connsiteY9" fmla="*/ 64910 h 428764"/>
                  <a:gd name="connsiteX10" fmla="*/ 365801 w 442540"/>
                  <a:gd name="connsiteY10" fmla="*/ 0 h 428764"/>
                  <a:gd name="connsiteX11" fmla="*/ 274428 w 442540"/>
                  <a:gd name="connsiteY11" fmla="*/ 86080 h 428764"/>
                  <a:gd name="connsiteX12" fmla="*/ 294586 w 442540"/>
                  <a:gd name="connsiteY12" fmla="*/ 105537 h 428764"/>
                  <a:gd name="connsiteX13" fmla="*/ 119313 w 442540"/>
                  <a:gd name="connsiteY13" fmla="*/ 280966 h 4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540" h="428764">
                    <a:moveTo>
                      <a:pt x="119313" y="280966"/>
                    </a:moveTo>
                    <a:cubicBezTo>
                      <a:pt x="107561" y="274117"/>
                      <a:pt x="93941" y="270147"/>
                      <a:pt x="79309" y="270147"/>
                    </a:cubicBezTo>
                    <a:cubicBezTo>
                      <a:pt x="35490" y="270147"/>
                      <a:pt x="0" y="305638"/>
                      <a:pt x="0" y="349456"/>
                    </a:cubicBezTo>
                    <a:cubicBezTo>
                      <a:pt x="0" y="393274"/>
                      <a:pt x="35490" y="428765"/>
                      <a:pt x="79309" y="428765"/>
                    </a:cubicBezTo>
                    <a:cubicBezTo>
                      <a:pt x="123127" y="428765"/>
                      <a:pt x="158617" y="393274"/>
                      <a:pt x="158617" y="349456"/>
                    </a:cubicBezTo>
                    <a:cubicBezTo>
                      <a:pt x="158617" y="336925"/>
                      <a:pt x="155660" y="325018"/>
                      <a:pt x="150523" y="314433"/>
                    </a:cubicBezTo>
                    <a:lnTo>
                      <a:pt x="327041" y="137915"/>
                    </a:lnTo>
                    <a:lnTo>
                      <a:pt x="351246" y="158306"/>
                    </a:lnTo>
                    <a:lnTo>
                      <a:pt x="442541" y="72226"/>
                    </a:lnTo>
                    <a:lnTo>
                      <a:pt x="374595" y="64910"/>
                    </a:lnTo>
                    <a:lnTo>
                      <a:pt x="365801" y="0"/>
                    </a:lnTo>
                    <a:lnTo>
                      <a:pt x="274428" y="86080"/>
                    </a:lnTo>
                    <a:lnTo>
                      <a:pt x="294586" y="105537"/>
                    </a:lnTo>
                    <a:lnTo>
                      <a:pt x="119313" y="280966"/>
                    </a:lnTo>
                    <a:close/>
                  </a:path>
                </a:pathLst>
              </a:custGeom>
              <a:grpFill/>
              <a:ln w="972" cap="flat">
                <a:noFill/>
                <a:prstDash val="solid"/>
                <a:miter/>
              </a:ln>
            </p:spPr>
            <p:txBody>
              <a:bodyPr rtlCol="0" anchor="ctr"/>
              <a:lstStyle/>
              <a:p>
                <a:endParaRPr lang="zh-CN" altLang="en-US"/>
              </a:p>
            </p:txBody>
          </p:sp>
          <p:sp>
            <p:nvSpPr>
              <p:cNvPr id="42" name="任意多边形: 形状 118">
                <a:extLst>
                  <a:ext uri="{FF2B5EF4-FFF2-40B4-BE49-F238E27FC236}">
                    <a16:creationId xmlns:a16="http://schemas.microsoft.com/office/drawing/2014/main" id="{DC29436F-01BF-8049-9AEF-F6A97C762A62}"/>
                  </a:ext>
                </a:extLst>
              </p:cNvPr>
              <p:cNvSpPr/>
              <p:nvPr/>
            </p:nvSpPr>
            <p:spPr>
              <a:xfrm>
                <a:off x="3754657" y="3822882"/>
                <a:ext cx="645443" cy="645364"/>
              </a:xfrm>
              <a:custGeom>
                <a:avLst/>
                <a:gdLst>
                  <a:gd name="connsiteX0" fmla="*/ 547845 w 645443"/>
                  <a:gd name="connsiteY0" fmla="*/ 161730 h 645365"/>
                  <a:gd name="connsiteX1" fmla="*/ 599680 w 645443"/>
                  <a:gd name="connsiteY1" fmla="*/ 322760 h 645365"/>
                  <a:gd name="connsiteX2" fmla="*/ 322761 w 645443"/>
                  <a:gd name="connsiteY2" fmla="*/ 599679 h 645365"/>
                  <a:gd name="connsiteX3" fmla="*/ 45764 w 645443"/>
                  <a:gd name="connsiteY3" fmla="*/ 322760 h 645365"/>
                  <a:gd name="connsiteX4" fmla="*/ 322761 w 645443"/>
                  <a:gd name="connsiteY4" fmla="*/ 45764 h 645365"/>
                  <a:gd name="connsiteX5" fmla="*/ 483012 w 645443"/>
                  <a:gd name="connsiteY5" fmla="*/ 97054 h 645365"/>
                  <a:gd name="connsiteX6" fmla="*/ 515779 w 645443"/>
                  <a:gd name="connsiteY6" fmla="*/ 64287 h 645365"/>
                  <a:gd name="connsiteX7" fmla="*/ 322761 w 645443"/>
                  <a:gd name="connsiteY7" fmla="*/ 0 h 645365"/>
                  <a:gd name="connsiteX8" fmla="*/ 0 w 645443"/>
                  <a:gd name="connsiteY8" fmla="*/ 322683 h 645365"/>
                  <a:gd name="connsiteX9" fmla="*/ 322761 w 645443"/>
                  <a:gd name="connsiteY9" fmla="*/ 645365 h 645365"/>
                  <a:gd name="connsiteX10" fmla="*/ 645443 w 645443"/>
                  <a:gd name="connsiteY10" fmla="*/ 322683 h 645365"/>
                  <a:gd name="connsiteX11" fmla="*/ 580611 w 645443"/>
                  <a:gd name="connsiteY11" fmla="*/ 128886 h 645365"/>
                  <a:gd name="connsiteX12" fmla="*/ 547845 w 645443"/>
                  <a:gd name="connsiteY12" fmla="*/ 161730 h 6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443" h="645365">
                    <a:moveTo>
                      <a:pt x="547845" y="161730"/>
                    </a:moveTo>
                    <a:cubicBezTo>
                      <a:pt x="580456" y="207105"/>
                      <a:pt x="599680" y="262754"/>
                      <a:pt x="599680" y="322760"/>
                    </a:cubicBezTo>
                    <a:cubicBezTo>
                      <a:pt x="599680" y="475463"/>
                      <a:pt x="475463" y="599679"/>
                      <a:pt x="322761" y="599679"/>
                    </a:cubicBezTo>
                    <a:cubicBezTo>
                      <a:pt x="170058" y="599679"/>
                      <a:pt x="45764" y="475463"/>
                      <a:pt x="45764" y="322760"/>
                    </a:cubicBezTo>
                    <a:cubicBezTo>
                      <a:pt x="45764" y="170058"/>
                      <a:pt x="170058" y="45764"/>
                      <a:pt x="322761" y="45764"/>
                    </a:cubicBezTo>
                    <a:cubicBezTo>
                      <a:pt x="382456" y="45764"/>
                      <a:pt x="437715" y="64832"/>
                      <a:pt x="483012" y="97054"/>
                    </a:cubicBezTo>
                    <a:lnTo>
                      <a:pt x="515779" y="64287"/>
                    </a:lnTo>
                    <a:cubicBezTo>
                      <a:pt x="461920" y="23972"/>
                      <a:pt x="395065" y="0"/>
                      <a:pt x="322761" y="0"/>
                    </a:cubicBezTo>
                    <a:cubicBezTo>
                      <a:pt x="144841" y="0"/>
                      <a:pt x="0" y="144764"/>
                      <a:pt x="0" y="322683"/>
                    </a:cubicBezTo>
                    <a:cubicBezTo>
                      <a:pt x="0" y="500602"/>
                      <a:pt x="144764" y="645365"/>
                      <a:pt x="322761" y="645365"/>
                    </a:cubicBezTo>
                    <a:cubicBezTo>
                      <a:pt x="500758" y="645365"/>
                      <a:pt x="645443" y="500602"/>
                      <a:pt x="645443" y="322683"/>
                    </a:cubicBezTo>
                    <a:cubicBezTo>
                      <a:pt x="645443" y="249990"/>
                      <a:pt x="621316" y="182900"/>
                      <a:pt x="580611" y="128886"/>
                    </a:cubicBezTo>
                    <a:lnTo>
                      <a:pt x="547845" y="161730"/>
                    </a:lnTo>
                    <a:close/>
                  </a:path>
                </a:pathLst>
              </a:custGeom>
              <a:grpFill/>
              <a:ln w="972" cap="flat">
                <a:noFill/>
                <a:prstDash val="solid"/>
                <a:miter/>
              </a:ln>
            </p:spPr>
            <p:txBody>
              <a:bodyPr rtlCol="0" anchor="ctr"/>
              <a:lstStyle/>
              <a:p>
                <a:endParaRPr lang="zh-CN" altLang="en-US" dirty="0"/>
              </a:p>
            </p:txBody>
          </p:sp>
          <p:sp>
            <p:nvSpPr>
              <p:cNvPr id="43" name="任意多边形: 形状 119">
                <a:extLst>
                  <a:ext uri="{FF2B5EF4-FFF2-40B4-BE49-F238E27FC236}">
                    <a16:creationId xmlns:a16="http://schemas.microsoft.com/office/drawing/2014/main" id="{1048B759-1051-DD44-AA3D-58988B3501DC}"/>
                  </a:ext>
                </a:extLst>
              </p:cNvPr>
              <p:cNvSpPr/>
              <p:nvPr/>
            </p:nvSpPr>
            <p:spPr>
              <a:xfrm>
                <a:off x="3874592" y="3942820"/>
                <a:ext cx="405649" cy="405649"/>
              </a:xfrm>
              <a:custGeom>
                <a:avLst/>
                <a:gdLst>
                  <a:gd name="connsiteX0" fmla="*/ 202825 w 405649"/>
                  <a:gd name="connsiteY0" fmla="*/ 45764 h 405649"/>
                  <a:gd name="connsiteX1" fmla="*/ 276141 w 405649"/>
                  <a:gd name="connsiteY1" fmla="*/ 64054 h 405649"/>
                  <a:gd name="connsiteX2" fmla="*/ 309685 w 405649"/>
                  <a:gd name="connsiteY2" fmla="*/ 30509 h 405649"/>
                  <a:gd name="connsiteX3" fmla="*/ 202825 w 405649"/>
                  <a:gd name="connsiteY3" fmla="*/ 0 h 405649"/>
                  <a:gd name="connsiteX4" fmla="*/ 0 w 405649"/>
                  <a:gd name="connsiteY4" fmla="*/ 202825 h 405649"/>
                  <a:gd name="connsiteX5" fmla="*/ 202825 w 405649"/>
                  <a:gd name="connsiteY5" fmla="*/ 405649 h 405649"/>
                  <a:gd name="connsiteX6" fmla="*/ 405650 w 405649"/>
                  <a:gd name="connsiteY6" fmla="*/ 202825 h 405649"/>
                  <a:gd name="connsiteX7" fmla="*/ 374595 w 405649"/>
                  <a:gd name="connsiteY7" fmla="*/ 95186 h 405649"/>
                  <a:gd name="connsiteX8" fmla="*/ 341129 w 405649"/>
                  <a:gd name="connsiteY8" fmla="*/ 128653 h 405649"/>
                  <a:gd name="connsiteX9" fmla="*/ 359808 w 405649"/>
                  <a:gd name="connsiteY9" fmla="*/ 202825 h 405649"/>
                  <a:gd name="connsiteX10" fmla="*/ 202825 w 405649"/>
                  <a:gd name="connsiteY10" fmla="*/ 359807 h 405649"/>
                  <a:gd name="connsiteX11" fmla="*/ 45842 w 405649"/>
                  <a:gd name="connsiteY11" fmla="*/ 202825 h 405649"/>
                  <a:gd name="connsiteX12" fmla="*/ 202825 w 405649"/>
                  <a:gd name="connsiteY12" fmla="*/ 45764 h 405649"/>
                  <a:gd name="connsiteX13" fmla="*/ 202825 w 405649"/>
                  <a:gd name="connsiteY13" fmla="*/ 45764 h 4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649" h="405649">
                    <a:moveTo>
                      <a:pt x="202825" y="45764"/>
                    </a:moveTo>
                    <a:cubicBezTo>
                      <a:pt x="229287" y="45764"/>
                      <a:pt x="254270" y="52379"/>
                      <a:pt x="276141" y="64054"/>
                    </a:cubicBezTo>
                    <a:lnTo>
                      <a:pt x="309685" y="30509"/>
                    </a:lnTo>
                    <a:cubicBezTo>
                      <a:pt x="278631" y="11208"/>
                      <a:pt x="242051" y="0"/>
                      <a:pt x="202825" y="0"/>
                    </a:cubicBezTo>
                    <a:cubicBezTo>
                      <a:pt x="90983" y="0"/>
                      <a:pt x="0" y="90983"/>
                      <a:pt x="0" y="202825"/>
                    </a:cubicBezTo>
                    <a:cubicBezTo>
                      <a:pt x="0" y="314666"/>
                      <a:pt x="90983" y="405649"/>
                      <a:pt x="202825" y="405649"/>
                    </a:cubicBezTo>
                    <a:cubicBezTo>
                      <a:pt x="314666" y="405649"/>
                      <a:pt x="405650" y="314666"/>
                      <a:pt x="405650" y="202825"/>
                    </a:cubicBezTo>
                    <a:cubicBezTo>
                      <a:pt x="405650" y="163287"/>
                      <a:pt x="394209" y="126396"/>
                      <a:pt x="374595" y="95186"/>
                    </a:cubicBezTo>
                    <a:lnTo>
                      <a:pt x="341129" y="128653"/>
                    </a:lnTo>
                    <a:cubicBezTo>
                      <a:pt x="353037" y="150756"/>
                      <a:pt x="359808" y="176051"/>
                      <a:pt x="359808" y="202825"/>
                    </a:cubicBezTo>
                    <a:cubicBezTo>
                      <a:pt x="359808" y="289371"/>
                      <a:pt x="289372" y="359807"/>
                      <a:pt x="202825" y="359807"/>
                    </a:cubicBezTo>
                    <a:cubicBezTo>
                      <a:pt x="116278" y="359807"/>
                      <a:pt x="45842" y="289371"/>
                      <a:pt x="45842" y="202825"/>
                    </a:cubicBezTo>
                    <a:cubicBezTo>
                      <a:pt x="45764" y="116190"/>
                      <a:pt x="116200" y="45764"/>
                      <a:pt x="202825" y="45764"/>
                    </a:cubicBezTo>
                    <a:lnTo>
                      <a:pt x="202825" y="45764"/>
                    </a:lnTo>
                    <a:close/>
                  </a:path>
                </a:pathLst>
              </a:custGeom>
              <a:grpFill/>
              <a:ln w="972" cap="flat">
                <a:noFill/>
                <a:prstDash val="solid"/>
                <a:miter/>
              </a:ln>
            </p:spPr>
            <p:txBody>
              <a:bodyPr rtlCol="0" anchor="ctr"/>
              <a:lstStyle/>
              <a:p>
                <a:endParaRPr lang="zh-CN" altLang="en-US"/>
              </a:p>
            </p:txBody>
          </p:sp>
        </p:grpSp>
      </p:gr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BB495F5-953E-0644-8362-B4C0DC0A9632}"/>
                  </a:ext>
                </a:extLst>
              </p:cNvPr>
              <p:cNvSpPr txBox="1"/>
              <p:nvPr/>
            </p:nvSpPr>
            <p:spPr>
              <a:xfrm>
                <a:off x="943731" y="2739516"/>
                <a:ext cx="3344350" cy="6894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𝜋</m:t>
                          </m:r>
                        </m:e>
                        <m:sub>
                          <m:r>
                            <a:rPr kumimoji="1" lang="en-US" altLang="zh-CN" b="0" i="1" smtClean="0">
                              <a:solidFill>
                                <a:schemeClr val="bg1"/>
                              </a:solidFill>
                              <a:latin typeface="Cambria Math" panose="02040503050406030204" pitchFamily="18" charset="0"/>
                              <a:cs typeface="Arial" panose="020B0604020202020204" pitchFamily="34" charset="0"/>
                            </a:rPr>
                            <m:t>𝜃</m:t>
                          </m:r>
                        </m:sub>
                      </m:sSub>
                      <m:d>
                        <m:dPr>
                          <m:ctrlPr>
                            <a:rPr kumimoji="1" lang="en-US" altLang="zh-CN" b="0" i="1" smtClean="0">
                              <a:solidFill>
                                <a:schemeClr val="bg1"/>
                              </a:solidFill>
                              <a:latin typeface="Cambria Math" panose="02040503050406030204" pitchFamily="18" charset="0"/>
                              <a:cs typeface="Arial" panose="020B0604020202020204" pitchFamily="34" charset="0"/>
                            </a:rPr>
                          </m:ctrlPr>
                        </m:dPr>
                        <m:e>
                          <m:r>
                            <a:rPr kumimoji="1" lang="en-US" altLang="zh-CN" b="0" i="1" smtClean="0">
                              <a:solidFill>
                                <a:schemeClr val="bg1"/>
                              </a:solidFill>
                              <a:latin typeface="Cambria Math" panose="02040503050406030204" pitchFamily="18" charset="0"/>
                              <a:cs typeface="Arial" panose="020B0604020202020204" pitchFamily="34" charset="0"/>
                            </a:rPr>
                            <m:t>𝑎</m:t>
                          </m:r>
                        </m:e>
                        <m:e>
                          <m:r>
                            <a:rPr kumimoji="1" lang="en-US" altLang="zh-CN" b="0" i="1" smtClean="0">
                              <a:solidFill>
                                <a:schemeClr val="bg1"/>
                              </a:solidFill>
                              <a:latin typeface="Cambria Math" panose="02040503050406030204" pitchFamily="18" charset="0"/>
                              <a:cs typeface="Arial" panose="020B0604020202020204" pitchFamily="34" charset="0"/>
                            </a:rPr>
                            <m:t>𝑠</m:t>
                          </m:r>
                        </m:e>
                      </m:d>
                      <m:r>
                        <a:rPr kumimoji="1" lang="en-US" altLang="zh-CN" b="0" i="1" smtClean="0">
                          <a:solidFill>
                            <a:schemeClr val="bg1"/>
                          </a:solidFill>
                          <a:latin typeface="Cambria Math" panose="02040503050406030204" pitchFamily="18" charset="0"/>
                          <a:cs typeface="Arial" panose="020B0604020202020204" pitchFamily="34" charset="0"/>
                        </a:rPr>
                        <m:t>=</m:t>
                      </m:r>
                      <m:f>
                        <m:fPr>
                          <m:ctrlPr>
                            <a:rPr kumimoji="1" lang="en-US" altLang="zh-CN" b="0" i="1" smtClean="0">
                              <a:solidFill>
                                <a:schemeClr val="bg1"/>
                              </a:solidFill>
                              <a:latin typeface="Cambria Math" panose="02040503050406030204" pitchFamily="18" charset="0"/>
                              <a:cs typeface="Arial" panose="020B0604020202020204" pitchFamily="34" charset="0"/>
                            </a:rPr>
                          </m:ctrlPr>
                        </m:fPr>
                        <m:num>
                          <m:func>
                            <m:funcPr>
                              <m:ctrlPr>
                                <a:rPr kumimoji="1" lang="en-US" altLang="zh-CN" b="0" i="1" smtClean="0">
                                  <a:solidFill>
                                    <a:schemeClr val="bg1"/>
                                  </a:solidFill>
                                  <a:latin typeface="Cambria Math" panose="02040503050406030204" pitchFamily="18" charset="0"/>
                                  <a:cs typeface="Arial" panose="020B0604020202020204" pitchFamily="34" charset="0"/>
                                </a:rPr>
                              </m:ctrlPr>
                            </m:funcPr>
                            <m:fName>
                              <m:r>
                                <m:rPr>
                                  <m:sty m:val="p"/>
                                </m:rPr>
                                <a:rPr kumimoji="1" lang="en-US" altLang="zh-CN" b="0" i="0" smtClean="0">
                                  <a:solidFill>
                                    <a:schemeClr val="bg1"/>
                                  </a:solidFill>
                                  <a:latin typeface="Cambria Math" panose="02040503050406030204" pitchFamily="18" charset="0"/>
                                  <a:cs typeface="Arial" panose="020B0604020202020204" pitchFamily="34" charset="0"/>
                                </a:rPr>
                                <m:t>exp</m:t>
                              </m:r>
                            </m:fName>
                            <m:e>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𝑓</m:t>
                                  </m:r>
                                </m:e>
                                <m:sub>
                                  <m:r>
                                    <a:rPr kumimoji="1" lang="en-US" altLang="zh-CN" b="0" i="1" smtClean="0">
                                      <a:solidFill>
                                        <a:schemeClr val="bg1"/>
                                      </a:solidFill>
                                      <a:latin typeface="Cambria Math" panose="02040503050406030204" pitchFamily="18" charset="0"/>
                                      <a:cs typeface="Arial" panose="020B0604020202020204" pitchFamily="34" charset="0"/>
                                    </a:rPr>
                                    <m:t>𝜃</m:t>
                                  </m:r>
                                </m:sub>
                              </m:sSub>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𝑠</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𝑎</m:t>
                              </m:r>
                              <m:r>
                                <a:rPr kumimoji="1" lang="en-US" altLang="zh-CN" b="0" i="1" smtClean="0">
                                  <a:solidFill>
                                    <a:schemeClr val="bg1"/>
                                  </a:solidFill>
                                  <a:latin typeface="Cambria Math" panose="02040503050406030204" pitchFamily="18" charset="0"/>
                                  <a:cs typeface="Arial" panose="020B0604020202020204" pitchFamily="34" charset="0"/>
                                </a:rPr>
                                <m:t>)</m:t>
                              </m:r>
                            </m:e>
                          </m:func>
                        </m:num>
                        <m:den>
                          <m:nary>
                            <m:naryPr>
                              <m:chr m:val="∑"/>
                              <m:limLoc m:val="subSup"/>
                              <m:supHide m:val="on"/>
                              <m:ctrlPr>
                                <a:rPr kumimoji="1" lang="en-US" altLang="zh-CN" b="0" i="1" smtClean="0">
                                  <a:solidFill>
                                    <a:schemeClr val="bg1"/>
                                  </a:solidFill>
                                  <a:latin typeface="Cambria Math" panose="02040503050406030204" pitchFamily="18" charset="0"/>
                                  <a:cs typeface="Arial" panose="020B0604020202020204" pitchFamily="34" charset="0"/>
                                </a:rPr>
                              </m:ctrlPr>
                            </m:naryPr>
                            <m:sub>
                              <m:r>
                                <m:rPr>
                                  <m:brk m:alnAt="9"/>
                                </m:rPr>
                                <a:rPr kumimoji="1" lang="en-US" altLang="zh-CN" b="0" i="1" smtClean="0">
                                  <a:solidFill>
                                    <a:schemeClr val="bg1"/>
                                  </a:solidFill>
                                  <a:latin typeface="Cambria Math" panose="02040503050406030204" pitchFamily="18" charset="0"/>
                                  <a:cs typeface="Arial" panose="020B0604020202020204" pitchFamily="34" charset="0"/>
                                </a:rPr>
                                <m:t>𝑎</m:t>
                              </m:r>
                              <m:r>
                                <a:rPr kumimoji="1" lang="en-US" altLang="zh-CN" b="0" i="1" smtClean="0">
                                  <a:solidFill>
                                    <a:schemeClr val="bg1"/>
                                  </a:solidFill>
                                  <a:latin typeface="Cambria Math" panose="02040503050406030204" pitchFamily="18" charset="0"/>
                                  <a:cs typeface="Arial" panose="020B0604020202020204" pitchFamily="34" charset="0"/>
                                </a:rPr>
                                <m:t>′</m:t>
                              </m:r>
                            </m:sub>
                            <m:sup/>
                            <m:e>
                              <m:func>
                                <m:funcPr>
                                  <m:ctrlPr>
                                    <a:rPr kumimoji="1" lang="en-US" altLang="zh-CN" b="0" i="1" smtClean="0">
                                      <a:solidFill>
                                        <a:schemeClr val="bg1"/>
                                      </a:solidFill>
                                      <a:latin typeface="Cambria Math" panose="02040503050406030204" pitchFamily="18" charset="0"/>
                                      <a:cs typeface="Arial" panose="020B0604020202020204" pitchFamily="34" charset="0"/>
                                    </a:rPr>
                                  </m:ctrlPr>
                                </m:funcPr>
                                <m:fName>
                                  <m:r>
                                    <m:rPr>
                                      <m:sty m:val="p"/>
                                    </m:rPr>
                                    <a:rPr kumimoji="1" lang="en-US" altLang="zh-CN" b="0" i="0" smtClean="0">
                                      <a:solidFill>
                                        <a:schemeClr val="bg1"/>
                                      </a:solidFill>
                                      <a:latin typeface="Cambria Math" panose="02040503050406030204" pitchFamily="18" charset="0"/>
                                      <a:cs typeface="Arial" panose="020B0604020202020204" pitchFamily="34" charset="0"/>
                                    </a:rPr>
                                    <m:t>exp</m:t>
                                  </m:r>
                                </m:fName>
                                <m:e>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𝑓</m:t>
                                      </m:r>
                                    </m:e>
                                    <m:sub>
                                      <m:r>
                                        <a:rPr kumimoji="1" lang="en-US" altLang="zh-CN" i="1">
                                          <a:solidFill>
                                            <a:schemeClr val="bg1"/>
                                          </a:solidFill>
                                          <a:latin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𝑠</m:t>
                                  </m:r>
                                  <m:r>
                                    <a:rPr kumimoji="1" lang="en-US" altLang="zh-CN" i="1">
                                      <a:solidFill>
                                        <a:schemeClr val="bg1"/>
                                      </a:solidFill>
                                      <a:latin typeface="Cambria Math" panose="02040503050406030204" pitchFamily="18" charset="0"/>
                                      <a:cs typeface="Arial" panose="020B0604020202020204" pitchFamily="34" charset="0"/>
                                    </a:rPr>
                                    <m:t>,</m:t>
                                  </m:r>
                                  <m:sSup>
                                    <m:sSupPr>
                                      <m:ctrlPr>
                                        <a:rPr kumimoji="1" lang="en-US" altLang="zh-CN" b="0" i="1" smtClean="0">
                                          <a:solidFill>
                                            <a:schemeClr val="bg1"/>
                                          </a:solidFill>
                                          <a:latin typeface="Cambria Math" panose="02040503050406030204" pitchFamily="18" charset="0"/>
                                          <a:cs typeface="Arial" panose="020B0604020202020204" pitchFamily="34" charset="0"/>
                                        </a:rPr>
                                      </m:ctrlPr>
                                    </m:sSupPr>
                                    <m:e>
                                      <m:r>
                                        <a:rPr kumimoji="1" lang="en-US" altLang="zh-CN" i="1">
                                          <a:solidFill>
                                            <a:schemeClr val="bg1"/>
                                          </a:solidFill>
                                          <a:latin typeface="Cambria Math" panose="02040503050406030204" pitchFamily="18" charset="0"/>
                                          <a:cs typeface="Arial" panose="020B0604020202020204" pitchFamily="34" charset="0"/>
                                        </a:rPr>
                                        <m:t>𝑎</m:t>
                                      </m:r>
                                    </m:e>
                                    <m:sup>
                                      <m:r>
                                        <a:rPr kumimoji="1" lang="en-US" altLang="zh-CN" b="0" i="1" smtClean="0">
                                          <a:solidFill>
                                            <a:schemeClr val="bg1"/>
                                          </a:solidFill>
                                          <a:latin typeface="Cambria Math" panose="02040503050406030204" pitchFamily="18" charset="0"/>
                                          <a:cs typeface="Arial" panose="020B0604020202020204" pitchFamily="34" charset="0"/>
                                        </a:rPr>
                                        <m:t>′</m:t>
                                      </m:r>
                                    </m:sup>
                                  </m:sSup>
                                  <m:r>
                                    <a:rPr kumimoji="1" lang="en-US" altLang="zh-CN" b="0" i="1" smtClean="0">
                                      <a:solidFill>
                                        <a:schemeClr val="bg1"/>
                                      </a:solidFill>
                                      <a:latin typeface="Cambria Math" panose="02040503050406030204" pitchFamily="18" charset="0"/>
                                      <a:cs typeface="Arial" panose="020B0604020202020204" pitchFamily="34" charset="0"/>
                                    </a:rPr>
                                    <m:t>)</m:t>
                                  </m:r>
                                </m:e>
                              </m:func>
                            </m:e>
                          </m:nary>
                        </m:den>
                      </m:f>
                    </m:oMath>
                  </m:oMathPara>
                </a14:m>
                <a:endParaRPr kumimoji="1" lang="zh-CN" altLang="en-US" dirty="0">
                  <a:solidFill>
                    <a:schemeClr val="bg1"/>
                  </a:solidFill>
                  <a:latin typeface="Arial" panose="020B0604020202020204" pitchFamily="34" charset="0"/>
                  <a:cs typeface="Arial" panose="020B0604020202020204" pitchFamily="34" charset="0"/>
                </a:endParaRPr>
              </a:p>
            </p:txBody>
          </p:sp>
        </mc:Choice>
        <mc:Fallback xmlns="">
          <p:sp>
            <p:nvSpPr>
              <p:cNvPr id="3" name="文本框 2">
                <a:extLst>
                  <a:ext uri="{FF2B5EF4-FFF2-40B4-BE49-F238E27FC236}">
                    <a16:creationId xmlns:a16="http://schemas.microsoft.com/office/drawing/2014/main" id="{FBB495F5-953E-0644-8362-B4C0DC0A9632}"/>
                  </a:ext>
                </a:extLst>
              </p:cNvPr>
              <p:cNvSpPr txBox="1">
                <a:spLocks noRot="1" noChangeAspect="1" noMove="1" noResize="1" noEditPoints="1" noAdjustHandles="1" noChangeArrowheads="1" noChangeShapeType="1" noTextEdit="1"/>
              </p:cNvSpPr>
              <p:nvPr/>
            </p:nvSpPr>
            <p:spPr>
              <a:xfrm>
                <a:off x="943731" y="2739516"/>
                <a:ext cx="3344350" cy="689484"/>
              </a:xfrm>
              <a:prstGeom prst="rect">
                <a:avLst/>
              </a:prstGeom>
              <a:blipFill>
                <a:blip r:embed="rId3"/>
                <a:stretch>
                  <a:fillRect t="-18519" b="-88889"/>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7F73C485-A711-5F44-8393-A22B26D7F321}"/>
              </a:ext>
            </a:extLst>
          </p:cNvPr>
          <p:cNvSpPr txBox="1"/>
          <p:nvPr/>
        </p:nvSpPr>
        <p:spPr>
          <a:xfrm>
            <a:off x="1249773" y="2218868"/>
            <a:ext cx="2958724" cy="369332"/>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For discrete action space</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44" name="文本框 43">
            <a:extLst>
              <a:ext uri="{FF2B5EF4-FFF2-40B4-BE49-F238E27FC236}">
                <a16:creationId xmlns:a16="http://schemas.microsoft.com/office/drawing/2014/main" id="{1BBF467C-1F88-434E-8E0A-2BBB90494D04}"/>
              </a:ext>
            </a:extLst>
          </p:cNvPr>
          <p:cNvSpPr txBox="1"/>
          <p:nvPr/>
        </p:nvSpPr>
        <p:spPr>
          <a:xfrm>
            <a:off x="5650389" y="2218868"/>
            <a:ext cx="3701400" cy="369332"/>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For continuous action space</a:t>
            </a:r>
            <a:endParaRPr kumimoji="1" lang="zh-CN" altLang="en-US" dirty="0">
              <a:solidFill>
                <a:schemeClr val="bg1"/>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2D52D6CA-6D1B-994F-8657-C648E8684BF7}"/>
                  </a:ext>
                </a:extLst>
              </p:cNvPr>
              <p:cNvSpPr txBox="1"/>
              <p:nvPr/>
            </p:nvSpPr>
            <p:spPr>
              <a:xfrm>
                <a:off x="5650388" y="2788007"/>
                <a:ext cx="5383431" cy="923330"/>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mean is a function of state features </a:t>
                </a:r>
                <a14:m>
                  <m:oMath xmlns:m="http://schemas.openxmlformats.org/officeDocument/2006/math">
                    <m:r>
                      <a:rPr kumimoji="1" lang="en-US" altLang="zh-CN" b="0" i="1" smtClean="0">
                        <a:solidFill>
                          <a:schemeClr val="bg1"/>
                        </a:solidFill>
                        <a:latin typeface="Cambria Math" panose="02040503050406030204" pitchFamily="18" charset="0"/>
                        <a:cs typeface="Arial" panose="020B0604020202020204" pitchFamily="34" charset="0"/>
                      </a:rPr>
                      <m:t>𝜇</m:t>
                    </m:r>
                    <m:d>
                      <m:dPr>
                        <m:ctrlPr>
                          <a:rPr kumimoji="1" lang="en-US" altLang="zh-CN" b="0" i="1" smtClean="0">
                            <a:solidFill>
                              <a:schemeClr val="bg1"/>
                            </a:solidFill>
                            <a:latin typeface="Cambria Math" panose="02040503050406030204" pitchFamily="18" charset="0"/>
                            <a:cs typeface="Arial" panose="020B0604020202020204" pitchFamily="34" charset="0"/>
                          </a:rPr>
                        </m:ctrlPr>
                      </m:dPr>
                      <m:e>
                        <m:r>
                          <a:rPr kumimoji="1" lang="en-US" altLang="zh-CN" b="0" i="1" smtClean="0">
                            <a:solidFill>
                              <a:schemeClr val="bg1"/>
                            </a:solidFill>
                            <a:latin typeface="Cambria Math" panose="02040503050406030204" pitchFamily="18" charset="0"/>
                            <a:cs typeface="Arial" panose="020B0604020202020204" pitchFamily="34" charset="0"/>
                          </a:rPr>
                          <m:t>𝑠</m:t>
                        </m:r>
                      </m:e>
                    </m:d>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𝑓</m:t>
                        </m:r>
                      </m:e>
                      <m:sub>
                        <m:r>
                          <a:rPr kumimoji="1" lang="en-US" altLang="zh-CN" b="0" i="1" smtClean="0">
                            <a:solidFill>
                              <a:schemeClr val="bg1"/>
                            </a:solidFill>
                            <a:latin typeface="Cambria Math" panose="02040503050406030204" pitchFamily="18" charset="0"/>
                            <a:cs typeface="Arial" panose="020B0604020202020204" pitchFamily="34" charset="0"/>
                          </a:rPr>
                          <m:t>𝜃</m:t>
                        </m:r>
                      </m:sub>
                    </m:sSub>
                    <m:d>
                      <m:dPr>
                        <m:ctrlPr>
                          <a:rPr kumimoji="1" lang="en-US" altLang="zh-CN" b="0" i="1" smtClean="0">
                            <a:solidFill>
                              <a:schemeClr val="bg1"/>
                            </a:solidFill>
                            <a:latin typeface="Cambria Math" panose="02040503050406030204" pitchFamily="18" charset="0"/>
                            <a:cs typeface="Arial" panose="020B0604020202020204" pitchFamily="34" charset="0"/>
                          </a:rPr>
                        </m:ctrlPr>
                      </m:dPr>
                      <m:e>
                        <m:r>
                          <a:rPr kumimoji="1" lang="en-US" altLang="zh-CN" b="0" i="1" smtClean="0">
                            <a:solidFill>
                              <a:schemeClr val="bg1"/>
                            </a:solidFill>
                            <a:latin typeface="Cambria Math" panose="02040503050406030204" pitchFamily="18" charset="0"/>
                            <a:cs typeface="Arial" panose="020B0604020202020204" pitchFamily="34" charset="0"/>
                          </a:rPr>
                          <m:t>𝑠</m:t>
                        </m:r>
                      </m:e>
                    </m:d>
                  </m:oMath>
                </a14:m>
                <a:endParaRPr kumimoji="1" lang="en-US" altLang="zh-CN" b="0"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variance  may be fixed </a:t>
                </a:r>
                <a14:m>
                  <m:oMath xmlns:m="http://schemas.openxmlformats.org/officeDocument/2006/math">
                    <m:sSup>
                      <m:sSupPr>
                        <m:ctrlPr>
                          <a:rPr kumimoji="1" lang="en-US" altLang="zh-CN" b="0" i="1" smtClean="0">
                            <a:solidFill>
                              <a:schemeClr val="bg1"/>
                            </a:solidFill>
                            <a:latin typeface="Cambria Math" panose="02040503050406030204" pitchFamily="18" charset="0"/>
                            <a:cs typeface="Arial" panose="020B0604020202020204" pitchFamily="34" charset="0"/>
                          </a:rPr>
                        </m:ctrlPr>
                      </m:sSupPr>
                      <m:e>
                        <m:r>
                          <a:rPr kumimoji="1" lang="en-US" altLang="zh-CN" b="0" i="1" smtClean="0">
                            <a:solidFill>
                              <a:schemeClr val="bg1"/>
                            </a:solidFill>
                            <a:latin typeface="Cambria Math" panose="02040503050406030204" pitchFamily="18" charset="0"/>
                            <a:cs typeface="Arial" panose="020B0604020202020204" pitchFamily="34" charset="0"/>
                          </a:rPr>
                          <m:t>𝜎</m:t>
                        </m:r>
                      </m:e>
                      <m:sup>
                        <m:r>
                          <a:rPr kumimoji="1" lang="en-US" altLang="zh-CN" b="0" i="1" smtClean="0">
                            <a:solidFill>
                              <a:schemeClr val="bg1"/>
                            </a:solidFill>
                            <a:latin typeface="Cambria Math" panose="02040503050406030204" pitchFamily="18" charset="0"/>
                            <a:cs typeface="Arial" panose="020B0604020202020204" pitchFamily="34" charset="0"/>
                          </a:rPr>
                          <m:t>2</m:t>
                        </m:r>
                      </m:sup>
                    </m:sSup>
                  </m:oMath>
                </a14:m>
                <a:r>
                  <a:rPr kumimoji="1" lang="en-US" altLang="zh-CN" dirty="0">
                    <a:solidFill>
                      <a:schemeClr val="bg1"/>
                    </a:solidFill>
                    <a:latin typeface="Arial" panose="020B0604020202020204" pitchFamily="34" charset="0"/>
                    <a:cs typeface="Arial" panose="020B0604020202020204" pitchFamily="34" charset="0"/>
                  </a:rPr>
                  <a:t> or also be parameterized</a:t>
                </a:r>
              </a:p>
            </p:txBody>
          </p:sp>
        </mc:Choice>
        <mc:Fallback xmlns="">
          <p:sp>
            <p:nvSpPr>
              <p:cNvPr id="45" name="文本框 44">
                <a:extLst>
                  <a:ext uri="{FF2B5EF4-FFF2-40B4-BE49-F238E27FC236}">
                    <a16:creationId xmlns:a16="http://schemas.microsoft.com/office/drawing/2014/main" id="{2D52D6CA-6D1B-994F-8657-C648E8684BF7}"/>
                  </a:ext>
                </a:extLst>
              </p:cNvPr>
              <p:cNvSpPr txBox="1">
                <a:spLocks noRot="1" noChangeAspect="1" noMove="1" noResize="1" noEditPoints="1" noAdjustHandles="1" noChangeArrowheads="1" noChangeShapeType="1" noTextEdit="1"/>
              </p:cNvSpPr>
              <p:nvPr/>
            </p:nvSpPr>
            <p:spPr>
              <a:xfrm>
                <a:off x="5650388" y="2788007"/>
                <a:ext cx="5383431" cy="923330"/>
              </a:xfrm>
              <a:prstGeom prst="rect">
                <a:avLst/>
              </a:prstGeom>
              <a:blipFill>
                <a:blip r:embed="rId4"/>
                <a:stretch>
                  <a:fillRect l="-1019" t="-3289" r="-906"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15E4B037-63B1-0947-A70C-567232CB2B9D}"/>
                  </a:ext>
                </a:extLst>
              </p:cNvPr>
              <p:cNvSpPr txBox="1"/>
              <p:nvPr/>
            </p:nvSpPr>
            <p:spPr>
              <a:xfrm>
                <a:off x="5621062" y="4030257"/>
                <a:ext cx="185273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dirty="0" smtClean="0">
                          <a:solidFill>
                            <a:schemeClr val="bg1"/>
                          </a:solidFill>
                          <a:latin typeface="Cambria Math" panose="02040503050406030204" pitchFamily="18" charset="0"/>
                          <a:cs typeface="Arial" panose="020B0604020202020204" pitchFamily="34" charset="0"/>
                        </a:rPr>
                        <m:t>𝑎</m:t>
                      </m:r>
                      <m:r>
                        <a:rPr kumimoji="1" lang="en-US" altLang="zh-CN" b="0" i="1" dirty="0" smtClean="0">
                          <a:solidFill>
                            <a:schemeClr val="bg1"/>
                          </a:solidFill>
                          <a:latin typeface="Cambria Math" panose="02040503050406030204" pitchFamily="18" charset="0"/>
                          <a:cs typeface="Arial" panose="020B0604020202020204" pitchFamily="34" charset="0"/>
                        </a:rPr>
                        <m:t>∼</m:t>
                      </m:r>
                      <m:r>
                        <a:rPr kumimoji="1" lang="en-US" altLang="zh-CN" b="0" i="1" dirty="0" smtClean="0">
                          <a:solidFill>
                            <a:schemeClr val="bg1"/>
                          </a:solidFill>
                          <a:latin typeface="Cambria Math" panose="02040503050406030204" pitchFamily="18" charset="0"/>
                          <a:cs typeface="Arial" panose="020B0604020202020204" pitchFamily="34" charset="0"/>
                        </a:rPr>
                        <m:t>𝑁</m:t>
                      </m:r>
                      <m:r>
                        <a:rPr kumimoji="1" lang="en-US" altLang="zh-CN" b="0" i="1" dirty="0" smtClean="0">
                          <a:solidFill>
                            <a:schemeClr val="bg1"/>
                          </a:solidFill>
                          <a:latin typeface="Cambria Math" panose="02040503050406030204" pitchFamily="18" charset="0"/>
                          <a:cs typeface="Arial" panose="020B0604020202020204" pitchFamily="34" charset="0"/>
                        </a:rPr>
                        <m:t>(</m:t>
                      </m:r>
                      <m:r>
                        <a:rPr kumimoji="1" lang="en-US" altLang="zh-CN" b="0" i="1" dirty="0" smtClean="0">
                          <a:solidFill>
                            <a:schemeClr val="bg1"/>
                          </a:solidFill>
                          <a:latin typeface="Cambria Math" panose="02040503050406030204" pitchFamily="18" charset="0"/>
                          <a:cs typeface="Arial" panose="020B0604020202020204" pitchFamily="34" charset="0"/>
                        </a:rPr>
                        <m:t>𝜇</m:t>
                      </m:r>
                      <m:d>
                        <m:dPr>
                          <m:ctrlPr>
                            <a:rPr kumimoji="1" lang="en-US" altLang="zh-CN" b="0" i="1" dirty="0" smtClean="0">
                              <a:solidFill>
                                <a:schemeClr val="bg1"/>
                              </a:solidFill>
                              <a:latin typeface="Cambria Math" panose="02040503050406030204" pitchFamily="18" charset="0"/>
                              <a:cs typeface="Arial" panose="020B0604020202020204" pitchFamily="34" charset="0"/>
                            </a:rPr>
                          </m:ctrlPr>
                        </m:dPr>
                        <m:e>
                          <m:r>
                            <a:rPr kumimoji="1" lang="en-US" altLang="zh-CN" b="0" i="1" dirty="0" smtClean="0">
                              <a:solidFill>
                                <a:schemeClr val="bg1"/>
                              </a:solidFill>
                              <a:latin typeface="Cambria Math" panose="02040503050406030204" pitchFamily="18" charset="0"/>
                              <a:cs typeface="Arial" panose="020B0604020202020204" pitchFamily="34" charset="0"/>
                            </a:rPr>
                            <m:t>𝑠</m:t>
                          </m:r>
                        </m:e>
                      </m:d>
                      <m:r>
                        <a:rPr kumimoji="1" lang="en-US" altLang="zh-CN" b="0" i="1" dirty="0" smtClean="0">
                          <a:solidFill>
                            <a:schemeClr val="bg1"/>
                          </a:solidFill>
                          <a:latin typeface="Cambria Math" panose="02040503050406030204" pitchFamily="18" charset="0"/>
                          <a:cs typeface="Arial" panose="020B0604020202020204" pitchFamily="34" charset="0"/>
                        </a:rPr>
                        <m:t>, </m:t>
                      </m:r>
                      <m:sSup>
                        <m:sSupPr>
                          <m:ctrlPr>
                            <a:rPr kumimoji="1" lang="en-US" altLang="zh-CN" b="0" i="1" dirty="0" smtClean="0">
                              <a:solidFill>
                                <a:schemeClr val="bg1"/>
                              </a:solidFill>
                              <a:latin typeface="Cambria Math" panose="02040503050406030204" pitchFamily="18" charset="0"/>
                              <a:cs typeface="Arial" panose="020B0604020202020204" pitchFamily="34" charset="0"/>
                            </a:rPr>
                          </m:ctrlPr>
                        </m:sSupPr>
                        <m:e>
                          <m:r>
                            <a:rPr kumimoji="1" lang="en-US" altLang="zh-CN" b="0" i="1" dirty="0" smtClean="0">
                              <a:solidFill>
                                <a:schemeClr val="bg1"/>
                              </a:solidFill>
                              <a:latin typeface="Cambria Math" panose="02040503050406030204" pitchFamily="18" charset="0"/>
                              <a:cs typeface="Arial" panose="020B0604020202020204" pitchFamily="34" charset="0"/>
                            </a:rPr>
                            <m:t>𝜎</m:t>
                          </m:r>
                        </m:e>
                        <m:sup>
                          <m:r>
                            <a:rPr kumimoji="1" lang="en-US" altLang="zh-CN" b="0" i="1" dirty="0" smtClean="0">
                              <a:solidFill>
                                <a:schemeClr val="bg1"/>
                              </a:solidFill>
                              <a:latin typeface="Cambria Math" panose="02040503050406030204" pitchFamily="18" charset="0"/>
                              <a:cs typeface="Arial" panose="020B0604020202020204" pitchFamily="34" charset="0"/>
                            </a:rPr>
                            <m:t>2</m:t>
                          </m:r>
                        </m:sup>
                      </m:sSup>
                      <m:r>
                        <a:rPr kumimoji="1" lang="en-US" altLang="zh-CN" b="0" i="1" dirty="0" smtClean="0">
                          <a:solidFill>
                            <a:schemeClr val="bg1"/>
                          </a:solidFill>
                          <a:latin typeface="Cambria Math" panose="02040503050406030204" pitchFamily="18" charset="0"/>
                          <a:cs typeface="Arial" panose="020B0604020202020204" pitchFamily="34" charset="0"/>
                        </a:rPr>
                        <m:t>)</m:t>
                      </m:r>
                    </m:oMath>
                  </m:oMathPara>
                </a14:m>
                <a:endParaRPr kumimoji="1" lang="zh-CN" altLang="en-US" dirty="0">
                  <a:solidFill>
                    <a:schemeClr val="bg1"/>
                  </a:solidFill>
                  <a:latin typeface="Arial" panose="020B0604020202020204" pitchFamily="34" charset="0"/>
                  <a:cs typeface="Arial" panose="020B0604020202020204" pitchFamily="34" charset="0"/>
                </a:endParaRPr>
              </a:p>
            </p:txBody>
          </p:sp>
        </mc:Choice>
        <mc:Fallback xmlns="">
          <p:sp>
            <p:nvSpPr>
              <p:cNvPr id="46" name="文本框 45">
                <a:extLst>
                  <a:ext uri="{FF2B5EF4-FFF2-40B4-BE49-F238E27FC236}">
                    <a16:creationId xmlns:a16="http://schemas.microsoft.com/office/drawing/2014/main" id="{15E4B037-63B1-0947-A70C-567232CB2B9D}"/>
                  </a:ext>
                </a:extLst>
              </p:cNvPr>
              <p:cNvSpPr txBox="1">
                <a:spLocks noRot="1" noChangeAspect="1" noMove="1" noResize="1" noEditPoints="1" noAdjustHandles="1" noChangeArrowheads="1" noChangeShapeType="1" noTextEdit="1"/>
              </p:cNvSpPr>
              <p:nvPr/>
            </p:nvSpPr>
            <p:spPr>
              <a:xfrm>
                <a:off x="5621062" y="4030257"/>
                <a:ext cx="1852731" cy="369332"/>
              </a:xfrm>
              <a:prstGeom prst="rect">
                <a:avLst/>
              </a:prstGeom>
              <a:blipFill>
                <a:blip r:embed="rId5"/>
                <a:stretch>
                  <a:fillRect b="-14754"/>
                </a:stretch>
              </a:blipFill>
            </p:spPr>
            <p:txBody>
              <a:bodyPr/>
              <a:lstStyle/>
              <a:p>
                <a:r>
                  <a:rPr lang="zh-CN" altLang="en-US">
                    <a:noFill/>
                  </a:rPr>
                  <a:t> </a:t>
                </a:r>
              </a:p>
            </p:txBody>
          </p:sp>
        </mc:Fallback>
      </mc:AlternateContent>
      <p:grpSp>
        <p:nvGrpSpPr>
          <p:cNvPr id="47" name="组合 46">
            <a:extLst>
              <a:ext uri="{FF2B5EF4-FFF2-40B4-BE49-F238E27FC236}">
                <a16:creationId xmlns:a16="http://schemas.microsoft.com/office/drawing/2014/main" id="{1E4BCC3D-867D-4B93-9748-1E8F5DCD6136}"/>
              </a:ext>
            </a:extLst>
          </p:cNvPr>
          <p:cNvGrpSpPr/>
          <p:nvPr/>
        </p:nvGrpSpPr>
        <p:grpSpPr>
          <a:xfrm>
            <a:off x="826524" y="4871057"/>
            <a:ext cx="7956431" cy="1420120"/>
            <a:chOff x="540324" y="4091793"/>
            <a:chExt cx="7956431" cy="1420120"/>
          </a:xfrm>
        </p:grpSpPr>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C033C43D-FAA0-4CF6-859B-7CE247E190FC}"/>
                    </a:ext>
                  </a:extLst>
                </p:cNvPr>
                <p:cNvSpPr/>
                <p:nvPr/>
              </p:nvSpPr>
              <p:spPr>
                <a:xfrm>
                  <a:off x="540324" y="4091793"/>
                  <a:ext cx="7956431" cy="960456"/>
                </a:xfrm>
                <a:prstGeom prst="rect">
                  <a:avLst/>
                </a:prstGeom>
              </p:spPr>
              <p:txBody>
                <a:bodyPr wrap="square">
                  <a:spAutoFit/>
                </a:bodyPr>
                <a:lstStyle/>
                <a:p>
                  <a:r>
                    <a:rPr lang="en" altLang="zh-CN" dirty="0">
                      <a:solidFill>
                        <a:srgbClr val="42F7FF"/>
                      </a:solidFill>
                      <a:latin typeface="Arial" panose="020B0604020202020204" pitchFamily="34" charset="0"/>
                      <a:cs typeface="Arial" panose="020B0604020202020204" pitchFamily="34" charset="0"/>
                    </a:rPr>
                    <a:t>Likelihood ratio trick (will use later)</a:t>
                  </a:r>
                  <a:r>
                    <a:rPr lang="en-US" altLang="zh-CN" dirty="0">
                      <a:solidFill>
                        <a:srgbClr val="42F7FF"/>
                      </a:solidFill>
                      <a:latin typeface="Arial" panose="020B0604020202020204" pitchFamily="34" charset="0"/>
                      <a:cs typeface="Arial" panose="020B0604020202020204" pitchFamily="34" charset="0"/>
                    </a:rPr>
                    <a:t>:</a:t>
                  </a:r>
                  <a:endParaRPr lang="en" altLang="zh-CN" dirty="0">
                    <a:solidFill>
                      <a:srgbClr val="42F7FF"/>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 altLang="zh-CN"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e>
                          <m:sub>
                            <m:r>
                              <a:rPr lang="en-US" altLang="zh-CN" b="0"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𝜃</m:t>
                            </m:r>
                          </m:sub>
                        </m:sSub>
                        <m:sSub>
                          <m:sSubPr>
                            <m:ctrlPr>
                              <a:rPr lang="en-US" altLang="zh-CN" b="0"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ctrlPr>
                          </m:sSubPr>
                          <m:e>
                            <m:r>
                              <a:rPr lang="en-US" altLang="zh-CN" b="0"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𝜋</m:t>
                            </m:r>
                          </m:e>
                          <m:sub>
                            <m:r>
                              <a:rPr lang="en-US" altLang="zh-CN" b="0"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altLang="zh-CN" b="0"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ctrlPr>
                          </m:dPr>
                          <m:e>
                            <m:r>
                              <a:rPr lang="en-US" altLang="zh-CN" b="0"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𝑎</m:t>
                            </m:r>
                            <m:r>
                              <a:rPr lang="en-US" altLang="zh-CN" b="0"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r>
                              <a:rPr lang="en-US" altLang="zh-CN" b="0"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𝑠</m:t>
                            </m:r>
                          </m:e>
                        </m:d>
                        <m:r>
                          <a:rPr lang="en-US" altLang="zh-CN" b="0" i="1" smtClean="0">
                            <a:solidFill>
                              <a:schemeClr val="bg1"/>
                            </a:solidFill>
                            <a:effectLst/>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e>
                        </m:d>
                        <m:f>
                          <m:fPr>
                            <m:ctrlPr>
                              <a:rPr lang="en-US" altLang="zh-CN"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sSub>
                              <m:sSubPr>
                                <m:ctrlP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sSub>
                              <m:sSubPr>
                                <m:ctrlP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d>
                          </m:num>
                          <m:den>
                            <m:sSub>
                              <m:sSubPr>
                                <m:ctrlP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d>
                          </m:den>
                        </m:f>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d>
                        <m:sSub>
                          <m:sSubPr>
                            <m:ctrlP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lang="en"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func>
                          <m:funcPr>
                            <m:ctrlP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lang="en-US" altLang="zh-CN"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log</m:t>
                            </m:r>
                          </m:fName>
                          <m:e>
                            <m:sSub>
                              <m:sSubPr>
                                <m:ctrlP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d>
                          </m:e>
                        </m:func>
                      </m:oMath>
                    </m:oMathPara>
                  </a14:m>
                  <a:endParaRPr lang="en" altLang="zh-CN" dirty="0">
                    <a:solidFill>
                      <a:srgbClr val="42F7FF"/>
                    </a:solidFill>
                    <a:effectLst/>
                    <a:latin typeface="Arial" panose="020B0604020202020204" pitchFamily="34" charset="0"/>
                    <a:cs typeface="Arial" panose="020B0604020202020204" pitchFamily="34" charset="0"/>
                  </a:endParaRPr>
                </a:p>
              </p:txBody>
            </p:sp>
          </mc:Choice>
          <mc:Fallback xmlns="">
            <p:sp>
              <p:nvSpPr>
                <p:cNvPr id="48" name="矩形 47">
                  <a:extLst>
                    <a:ext uri="{FF2B5EF4-FFF2-40B4-BE49-F238E27FC236}">
                      <a16:creationId xmlns:a16="http://schemas.microsoft.com/office/drawing/2014/main" id="{C033C43D-FAA0-4CF6-859B-7CE247E190FC}"/>
                    </a:ext>
                  </a:extLst>
                </p:cNvPr>
                <p:cNvSpPr>
                  <a:spLocks noRot="1" noChangeAspect="1" noMove="1" noResize="1" noEditPoints="1" noAdjustHandles="1" noChangeArrowheads="1" noChangeShapeType="1" noTextEdit="1"/>
                </p:cNvSpPr>
                <p:nvPr/>
              </p:nvSpPr>
              <p:spPr>
                <a:xfrm>
                  <a:off x="540324" y="4091793"/>
                  <a:ext cx="7956431" cy="960456"/>
                </a:xfrm>
                <a:prstGeom prst="rect">
                  <a:avLst/>
                </a:prstGeom>
                <a:blipFill>
                  <a:blip r:embed="rId6"/>
                  <a:stretch>
                    <a:fillRect l="-690" t="-3165"/>
                  </a:stretch>
                </a:blipFill>
              </p:spPr>
              <p:txBody>
                <a:bodyPr/>
                <a:lstStyle/>
                <a:p>
                  <a:r>
                    <a:rPr lang="zh-CN" altLang="en-US">
                      <a:noFill/>
                    </a:rPr>
                    <a:t> </a:t>
                  </a:r>
                </a:p>
              </p:txBody>
            </p:sp>
          </mc:Fallback>
        </mc:AlternateContent>
        <p:sp>
          <p:nvSpPr>
            <p:cNvPr id="51" name="文本框 50">
              <a:extLst>
                <a:ext uri="{FF2B5EF4-FFF2-40B4-BE49-F238E27FC236}">
                  <a16:creationId xmlns:a16="http://schemas.microsoft.com/office/drawing/2014/main" id="{A6D6A530-3C3D-4CE6-A894-786654D7F0E4}"/>
                </a:ext>
              </a:extLst>
            </p:cNvPr>
            <p:cNvSpPr txBox="1"/>
            <p:nvPr/>
          </p:nvSpPr>
          <p:spPr>
            <a:xfrm>
              <a:off x="5832764" y="5142581"/>
              <a:ext cx="1856509" cy="369332"/>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score function</a:t>
              </a:r>
              <a:endParaRPr kumimoji="1" lang="zh-CN" altLang="en-US" dirty="0">
                <a:solidFill>
                  <a:schemeClr val="bg1"/>
                </a:solidFill>
                <a:latin typeface="Arial" panose="020B0604020202020204" pitchFamily="34" charset="0"/>
                <a:cs typeface="Arial" panose="020B0604020202020204" pitchFamily="34" charset="0"/>
              </a:endParaRPr>
            </a:p>
          </p:txBody>
        </p:sp>
      </p:grpSp>
      <p:sp>
        <p:nvSpPr>
          <p:cNvPr id="2" name="左大括号 1">
            <a:extLst>
              <a:ext uri="{FF2B5EF4-FFF2-40B4-BE49-F238E27FC236}">
                <a16:creationId xmlns:a16="http://schemas.microsoft.com/office/drawing/2014/main" id="{1C0CE34D-157A-48D9-A236-3D082ACF4C7D}"/>
              </a:ext>
            </a:extLst>
          </p:cNvPr>
          <p:cNvSpPr/>
          <p:nvPr/>
        </p:nvSpPr>
        <p:spPr>
          <a:xfrm rot="16200000">
            <a:off x="6719541" y="5064814"/>
            <a:ext cx="283869" cy="1422273"/>
          </a:xfrm>
          <a:prstGeom prst="leftBrace">
            <a:avLst/>
          </a:prstGeom>
          <a:noFill/>
          <a:ln w="12700">
            <a:solidFill>
              <a:srgbClr val="42F7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8008448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076159" y="486096"/>
            <a:ext cx="4039888"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Policy Gradient for MDP</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190861"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426255"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EACCC36-CA48-1D4A-916F-08592BBD6440}"/>
                  </a:ext>
                </a:extLst>
              </p:cNvPr>
              <p:cNvSpPr/>
              <p:nvPr/>
            </p:nvSpPr>
            <p:spPr>
              <a:xfrm>
                <a:off x="540323" y="1235999"/>
                <a:ext cx="11252283" cy="5078185"/>
              </a:xfrm>
              <a:prstGeom prst="rect">
                <a:avLst/>
              </a:prstGeom>
            </p:spPr>
            <p:txBody>
              <a:bodyPr wrap="square">
                <a:spAutoFit/>
              </a:bodyPr>
              <a:lstStyle/>
              <a:p>
                <a14:m>
                  <m:oMath xmlns:m="http://schemas.openxmlformats.org/officeDocument/2006/math">
                    <m:r>
                      <a:rPr kumimoji="1" lang="en-US" altLang="zh-CN" b="0" i="1" smtClean="0">
                        <a:solidFill>
                          <a:schemeClr val="bg1"/>
                        </a:solidFill>
                        <a:latin typeface="Cambria Math" panose="02040503050406030204" pitchFamily="18" charset="0"/>
                        <a:cs typeface="Arial" panose="020B0604020202020204" pitchFamily="34" charset="0"/>
                      </a:rPr>
                      <m:t>𝜏</m:t>
                    </m:r>
                  </m:oMath>
                </a14:m>
                <a:r>
                  <a:rPr kumimoji="1" lang="en-US" altLang="zh-CN" dirty="0">
                    <a:solidFill>
                      <a:schemeClr val="bg1"/>
                    </a:solidFill>
                    <a:latin typeface="Arial" panose="020B0604020202020204" pitchFamily="34" charset="0"/>
                    <a:cs typeface="Arial" panose="020B0604020202020204" pitchFamily="34" charset="0"/>
                  </a:rPr>
                  <a:t> is a trajectory sampled from the environment following policy </a:t>
                </a:r>
                <a14:m>
                  <m:oMath xmlns:m="http://schemas.openxmlformats.org/officeDocument/2006/math">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𝜋</m:t>
                        </m:r>
                      </m:e>
                      <m:sub>
                        <m:r>
                          <a:rPr kumimoji="1" lang="en-US" altLang="zh-CN" b="0" i="1" smtClean="0">
                            <a:solidFill>
                              <a:schemeClr val="bg1"/>
                            </a:solidFill>
                            <a:latin typeface="Cambria Math" panose="02040503050406030204" pitchFamily="18" charset="0"/>
                            <a:cs typeface="Arial" panose="020B0604020202020204" pitchFamily="34" charset="0"/>
                          </a:rPr>
                          <m:t>𝜃</m:t>
                        </m:r>
                      </m:sub>
                    </m:sSub>
                  </m:oMath>
                </a14:m>
                <a:endParaRPr kumimoji="1" lang="en-US" altLang="zh-CN"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kumimoji="1" lang="en-US" altLang="zh-CN" b="0" i="1" smtClean="0">
                          <a:solidFill>
                            <a:schemeClr val="bg1"/>
                          </a:solidFill>
                          <a:latin typeface="Cambria Math" panose="02040503050406030204" pitchFamily="18" charset="0"/>
                          <a:cs typeface="Arial" panose="020B0604020202020204" pitchFamily="34" charset="0"/>
                        </a:rPr>
                        <m:t>𝜏</m:t>
                      </m:r>
                      <m:r>
                        <a:rPr kumimoji="1" lang="en-US" altLang="zh-CN" b="0" i="1" smtClean="0">
                          <a:solidFill>
                            <a:schemeClr val="bg1"/>
                          </a:solidFill>
                          <a:latin typeface="Cambria Math" panose="02040503050406030204" pitchFamily="18" charset="0"/>
                          <a:cs typeface="Arial" panose="020B0604020202020204" pitchFamily="34" charset="0"/>
                        </a:rPr>
                        <m:t>=</m:t>
                      </m:r>
                      <m:d>
                        <m:dPr>
                          <m:ctrlPr>
                            <a:rPr kumimoji="1" lang="en-US" altLang="zh-CN" b="0" i="1" smtClean="0">
                              <a:solidFill>
                                <a:schemeClr val="bg1"/>
                              </a:solidFill>
                              <a:latin typeface="Cambria Math" panose="02040503050406030204" pitchFamily="18" charset="0"/>
                              <a:cs typeface="Arial" panose="020B0604020202020204" pitchFamily="34" charset="0"/>
                            </a:rPr>
                          </m:ctrlPr>
                        </m:dPr>
                        <m:e>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𝑠</m:t>
                              </m:r>
                            </m:e>
                            <m:sub>
                              <m:r>
                                <a:rPr kumimoji="1" lang="en-US" altLang="zh-CN" b="0" i="1" smtClean="0">
                                  <a:solidFill>
                                    <a:schemeClr val="bg1"/>
                                  </a:solidFill>
                                  <a:latin typeface="Cambria Math" panose="02040503050406030204" pitchFamily="18" charset="0"/>
                                  <a:cs typeface="Arial" panose="020B0604020202020204" pitchFamily="34" charset="0"/>
                                </a:rPr>
                                <m:t>0</m:t>
                              </m:r>
                            </m:sub>
                          </m:sSub>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𝑎</m:t>
                              </m:r>
                            </m:e>
                            <m:sub>
                              <m:r>
                                <a:rPr kumimoji="1" lang="en-US" altLang="zh-CN" b="0" i="1" smtClean="0">
                                  <a:solidFill>
                                    <a:schemeClr val="bg1"/>
                                  </a:solidFill>
                                  <a:latin typeface="Cambria Math" panose="02040503050406030204" pitchFamily="18" charset="0"/>
                                  <a:cs typeface="Arial" panose="020B0604020202020204" pitchFamily="34" charset="0"/>
                                </a:rPr>
                                <m:t>0</m:t>
                              </m:r>
                            </m:sub>
                          </m:sSub>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𝑟</m:t>
                              </m:r>
                            </m:e>
                            <m:sub>
                              <m:r>
                                <a:rPr kumimoji="1" lang="en-US" altLang="zh-CN" b="0" i="1" smtClean="0">
                                  <a:solidFill>
                                    <a:schemeClr val="bg1"/>
                                  </a:solidFill>
                                  <a:latin typeface="Cambria Math" panose="02040503050406030204" pitchFamily="18" charset="0"/>
                                  <a:cs typeface="Arial" panose="020B0604020202020204" pitchFamily="34" charset="0"/>
                                </a:rPr>
                                <m:t>1</m:t>
                              </m:r>
                            </m:sub>
                          </m:sSub>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𝑠</m:t>
                              </m:r>
                            </m:e>
                            <m:sub>
                              <m:r>
                                <a:rPr kumimoji="1" lang="en-US" altLang="zh-CN" b="0" i="1" smtClean="0">
                                  <a:solidFill>
                                    <a:schemeClr val="bg1"/>
                                  </a:solidFill>
                                  <a:latin typeface="Cambria Math" panose="02040503050406030204" pitchFamily="18" charset="0"/>
                                  <a:cs typeface="Arial" panose="020B0604020202020204" pitchFamily="34" charset="0"/>
                                </a:rPr>
                                <m:t>𝑇</m:t>
                              </m:r>
                              <m:r>
                                <a:rPr kumimoji="1" lang="en-US" altLang="zh-CN" b="0" i="1" smtClean="0">
                                  <a:solidFill>
                                    <a:schemeClr val="bg1"/>
                                  </a:solidFill>
                                  <a:latin typeface="Cambria Math" panose="02040503050406030204" pitchFamily="18" charset="0"/>
                                  <a:cs typeface="Arial" panose="020B0604020202020204" pitchFamily="34" charset="0"/>
                                </a:rPr>
                                <m:t>−1</m:t>
                              </m:r>
                            </m:sub>
                          </m:sSub>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𝑎</m:t>
                              </m:r>
                            </m:e>
                            <m:sub>
                              <m:r>
                                <a:rPr kumimoji="1" lang="en-US" altLang="zh-CN" b="0" i="1" smtClean="0">
                                  <a:solidFill>
                                    <a:schemeClr val="bg1"/>
                                  </a:solidFill>
                                  <a:latin typeface="Cambria Math" panose="02040503050406030204" pitchFamily="18" charset="0"/>
                                  <a:cs typeface="Arial" panose="020B0604020202020204" pitchFamily="34" charset="0"/>
                                </a:rPr>
                                <m:t>𝑇</m:t>
                              </m:r>
                              <m:r>
                                <a:rPr kumimoji="1" lang="en-US" altLang="zh-CN" b="0" i="1" smtClean="0">
                                  <a:solidFill>
                                    <a:schemeClr val="bg1"/>
                                  </a:solidFill>
                                  <a:latin typeface="Cambria Math" panose="02040503050406030204" pitchFamily="18" charset="0"/>
                                  <a:cs typeface="Arial" panose="020B0604020202020204" pitchFamily="34" charset="0"/>
                                </a:rPr>
                                <m:t>−1</m:t>
                              </m:r>
                            </m:sub>
                          </m:sSub>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𝑟</m:t>
                              </m:r>
                            </m:e>
                            <m:sub>
                              <m:r>
                                <a:rPr kumimoji="1" lang="en-US" altLang="zh-CN" b="0" i="1" smtClean="0">
                                  <a:solidFill>
                                    <a:schemeClr val="bg1"/>
                                  </a:solidFill>
                                  <a:latin typeface="Cambria Math" panose="02040503050406030204" pitchFamily="18" charset="0"/>
                                  <a:cs typeface="Arial" panose="020B0604020202020204" pitchFamily="34" charset="0"/>
                                </a:rPr>
                                <m:t>𝑇</m:t>
                              </m:r>
                            </m:sub>
                          </m:sSub>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𝑠</m:t>
                              </m:r>
                            </m:e>
                            <m:sub>
                              <m:r>
                                <a:rPr kumimoji="1" lang="en-US" altLang="zh-CN" b="0" i="1" smtClean="0">
                                  <a:solidFill>
                                    <a:schemeClr val="bg1"/>
                                  </a:solidFill>
                                  <a:latin typeface="Cambria Math" panose="02040503050406030204" pitchFamily="18" charset="0"/>
                                  <a:cs typeface="Arial" panose="020B0604020202020204" pitchFamily="34" charset="0"/>
                                </a:rPr>
                                <m:t>𝑇</m:t>
                              </m:r>
                            </m:sub>
                          </m:sSub>
                          <m:r>
                            <a:rPr kumimoji="1" lang="en-US" altLang="zh-CN" b="0" i="1" smtClean="0">
                              <a:solidFill>
                                <a:schemeClr val="bg1"/>
                              </a:solidFill>
                              <a:latin typeface="Cambria Math" panose="02040503050406030204" pitchFamily="18" charset="0"/>
                              <a:cs typeface="Arial" panose="020B0604020202020204" pitchFamily="34" charset="0"/>
                            </a:rPr>
                            <m:t> </m:t>
                          </m:r>
                        </m:e>
                      </m:d>
                      <m:r>
                        <a:rPr kumimoji="1" lang="en-US" altLang="zh-CN" b="0" i="1" smtClean="0">
                          <a:solidFill>
                            <a:schemeClr val="bg1"/>
                          </a:solidFill>
                          <a:latin typeface="Cambria Math" panose="02040503050406030204" pitchFamily="18" charset="0"/>
                          <a:cs typeface="Arial" panose="020B0604020202020204" pitchFamily="34" charset="0"/>
                        </a:rPr>
                        <m:t>∼</m:t>
                      </m:r>
                      <m:d>
                        <m:dPr>
                          <m:ctrlPr>
                            <a:rPr kumimoji="1" lang="en-US" altLang="zh-CN" b="0" i="1" smtClean="0">
                              <a:solidFill>
                                <a:schemeClr val="bg1"/>
                              </a:solidFill>
                              <a:latin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𝑃</m:t>
                          </m:r>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cs typeface="Arial" panose="020B0604020202020204" pitchFamily="34" charset="0"/>
                                </a:rPr>
                                <m:t>𝑡</m:t>
                              </m:r>
                              <m:r>
                                <a:rPr kumimoji="1" lang="en-US" altLang="zh-CN" i="1">
                                  <a:solidFill>
                                    <a:schemeClr val="bg1"/>
                                  </a:solidFill>
                                  <a:latin typeface="Cambria Math" panose="02040503050406030204" pitchFamily="18" charset="0"/>
                                  <a:cs typeface="Arial" panose="020B0604020202020204" pitchFamily="34" charset="0"/>
                                </a:rPr>
                                <m:t>+1 </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e>
                      </m:d>
                    </m:oMath>
                  </m:oMathPara>
                </a14:m>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The policy objective is defined as</a:t>
                </a:r>
              </a:p>
              <a:p>
                <a:pPr algn="ctr"/>
                <a14:m>
                  <m:oMath xmlns:m="http://schemas.openxmlformats.org/officeDocument/2006/math">
                    <m:r>
                      <a:rPr kumimoji="1" lang="en-US" altLang="zh-CN" i="1">
                        <a:solidFill>
                          <a:schemeClr val="bg1"/>
                        </a:solidFill>
                        <a:latin typeface="Cambria Math" panose="02040503050406030204" pitchFamily="18" charset="0"/>
                        <a:cs typeface="Arial" panose="020B0604020202020204" pitchFamily="34" charset="0"/>
                      </a:rPr>
                      <m:t>𝐽</m:t>
                    </m:r>
                    <m:d>
                      <m:dPr>
                        <m:ctrlPr>
                          <a:rPr kumimoji="1" lang="en-US" altLang="zh-CN" i="1">
                            <a:solidFill>
                              <a:schemeClr val="bg1"/>
                            </a:solidFill>
                            <a:latin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cs typeface="Arial" panose="020B0604020202020204" pitchFamily="34" charset="0"/>
                          </a:rPr>
                          <m:t>𝜃</m:t>
                        </m:r>
                      </m:e>
                    </m:d>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𝐸</m:t>
                        </m:r>
                      </m:e>
                      <m:sub>
                        <m:r>
                          <a:rPr kumimoji="1" lang="en-US" altLang="zh-CN" i="1">
                            <a:solidFill>
                              <a:schemeClr val="bg1"/>
                            </a:solidFill>
                            <a:latin typeface="Cambria Math" panose="02040503050406030204" pitchFamily="18" charset="0"/>
                            <a:cs typeface="Arial" panose="020B0604020202020204" pitchFamily="34" charset="0"/>
                          </a:rPr>
                          <m:t>𝜏</m:t>
                        </m:r>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cs typeface="Arial" panose="020B0604020202020204" pitchFamily="34" charset="0"/>
                              </a:rPr>
                              <m:t>𝜃</m:t>
                            </m:r>
                          </m:sub>
                        </m:sSub>
                      </m:sub>
                    </m:sSub>
                    <m:d>
                      <m:dPr>
                        <m:begChr m:val="["/>
                        <m:endChr m:val="]"/>
                        <m:ctrlPr>
                          <a:rPr kumimoji="1" lang="en-US" altLang="zh-CN" i="1">
                            <a:solidFill>
                              <a:schemeClr val="bg1"/>
                            </a:solidFill>
                            <a:latin typeface="Cambria Math" panose="02040503050406030204" pitchFamily="18" charset="0"/>
                            <a:cs typeface="Arial" panose="020B0604020202020204" pitchFamily="34" charset="0"/>
                          </a:rPr>
                        </m:ctrlPr>
                      </m:dPr>
                      <m:e>
                        <m:nary>
                          <m:naryPr>
                            <m:chr m:val="∑"/>
                            <m:limLoc m:val="subSup"/>
                            <m:supHide m:val="on"/>
                            <m:ctrlPr>
                              <a:rPr kumimoji="1" lang="en-US" altLang="zh-CN" i="1">
                                <a:solidFill>
                                  <a:schemeClr val="bg1"/>
                                </a:solidFill>
                                <a:latin typeface="Cambria Math" panose="02040503050406030204" pitchFamily="18" charset="0"/>
                                <a:cs typeface="Arial" panose="020B0604020202020204" pitchFamily="34" charset="0"/>
                              </a:rPr>
                            </m:ctrlPr>
                          </m:naryPr>
                          <m:sub>
                            <m:r>
                              <m:rPr>
                                <m:brk m:alnAt="9"/>
                              </m:rPr>
                              <a:rPr kumimoji="1" lang="en-US" altLang="zh-CN" i="1">
                                <a:solidFill>
                                  <a:schemeClr val="bg1"/>
                                </a:solidFill>
                                <a:latin typeface="Cambria Math" panose="02040503050406030204" pitchFamily="18" charset="0"/>
                                <a:cs typeface="Arial" panose="020B0604020202020204" pitchFamily="34" charset="0"/>
                              </a:rPr>
                              <m:t>𝑡</m:t>
                            </m:r>
                          </m:sub>
                          <m:sup/>
                          <m:e>
                            <m:sSup>
                              <m:sSupPr>
                                <m:ctrlPr>
                                  <a:rPr kumimoji="1" lang="en-US" altLang="zh-CN" i="1">
                                    <a:solidFill>
                                      <a:schemeClr val="bg1"/>
                                    </a:solidFill>
                                    <a:latin typeface="Cambria Math" panose="02040503050406030204" pitchFamily="18" charset="0"/>
                                    <a:cs typeface="Arial" panose="020B0604020202020204" pitchFamily="34" charset="0"/>
                                  </a:rPr>
                                </m:ctrlPr>
                              </m:sSupPr>
                              <m:e>
                                <m:r>
                                  <a:rPr kumimoji="1" lang="en-US" altLang="zh-CN" i="1">
                                    <a:solidFill>
                                      <a:schemeClr val="bg1"/>
                                    </a:solidFill>
                                    <a:latin typeface="Cambria Math" panose="02040503050406030204" pitchFamily="18" charset="0"/>
                                    <a:cs typeface="Arial" panose="020B0604020202020204" pitchFamily="34" charset="0"/>
                                  </a:rPr>
                                  <m:t>𝛾</m:t>
                                </m:r>
                              </m:e>
                              <m:sup>
                                <m:r>
                                  <a:rPr kumimoji="1" lang="en-US" altLang="zh-CN" i="1">
                                    <a:solidFill>
                                      <a:schemeClr val="bg1"/>
                                    </a:solidFill>
                                    <a:latin typeface="Cambria Math" panose="02040503050406030204" pitchFamily="18" charset="0"/>
                                    <a:cs typeface="Arial" panose="020B0604020202020204" pitchFamily="34" charset="0"/>
                                  </a:rPr>
                                  <m:t>𝑡</m:t>
                                </m:r>
                              </m:sup>
                            </m:sSup>
                            <m:r>
                              <a:rPr kumimoji="1" lang="en-US" altLang="zh-CN" i="1">
                                <a:solidFill>
                                  <a:schemeClr val="bg1"/>
                                </a:solidFill>
                                <a:latin typeface="Cambria Math" panose="02040503050406030204" pitchFamily="18" charset="0"/>
                                <a:cs typeface="Arial" panose="020B0604020202020204" pitchFamily="34" charset="0"/>
                              </a:rPr>
                              <m:t>𝑅</m:t>
                            </m:r>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e>
                        </m:nary>
                      </m:e>
                    </m:d>
                    <m:r>
                      <a:rPr kumimoji="1" lang="en-US" altLang="zh-CN" b="0" i="1" smtClean="0">
                        <a:solidFill>
                          <a:schemeClr val="bg1"/>
                        </a:solidFill>
                        <a:latin typeface="Cambria Math" panose="02040503050406030204" pitchFamily="18" charset="0"/>
                        <a:cs typeface="Arial" panose="020B0604020202020204" pitchFamily="34" charset="0"/>
                      </a:rPr>
                      <m:t>=</m:t>
                    </m:r>
                    <m:nary>
                      <m:naryPr>
                        <m:chr m:val="∑"/>
                        <m:limLoc m:val="subSup"/>
                        <m:supHide m:val="on"/>
                        <m:ctrlPr>
                          <a:rPr kumimoji="1" lang="en-US" altLang="zh-CN" b="0" i="1" smtClean="0">
                            <a:solidFill>
                              <a:schemeClr val="bg1"/>
                            </a:solidFill>
                            <a:latin typeface="Cambria Math" panose="02040503050406030204" pitchFamily="18" charset="0"/>
                            <a:cs typeface="Arial" panose="020B0604020202020204" pitchFamily="34" charset="0"/>
                          </a:rPr>
                        </m:ctrlPr>
                      </m:naryPr>
                      <m:sub>
                        <m:r>
                          <a:rPr kumimoji="1" lang="en-US" altLang="zh-CN" b="0" i="1" smtClean="0">
                            <a:solidFill>
                              <a:schemeClr val="bg1"/>
                            </a:solidFill>
                            <a:latin typeface="Cambria Math" panose="02040503050406030204" pitchFamily="18" charset="0"/>
                            <a:cs typeface="Arial" panose="020B0604020202020204" pitchFamily="34" charset="0"/>
                          </a:rPr>
                          <m:t>𝜏</m:t>
                        </m:r>
                      </m:sub>
                      <m:sup/>
                      <m:e>
                        <m:r>
                          <a:rPr kumimoji="1" lang="en-US" altLang="zh-CN" b="0" i="1" smtClean="0">
                            <a:solidFill>
                              <a:schemeClr val="bg1"/>
                            </a:solidFill>
                            <a:latin typeface="Cambria Math" panose="02040503050406030204" pitchFamily="18" charset="0"/>
                            <a:cs typeface="Arial" panose="020B0604020202020204" pitchFamily="34" charset="0"/>
                          </a:rPr>
                          <m:t>𝑃</m:t>
                        </m:r>
                        <m:d>
                          <m:dPr>
                            <m:ctrlPr>
                              <a:rPr kumimoji="1" lang="en-US" altLang="zh-CN" b="0" i="1" smtClean="0">
                                <a:solidFill>
                                  <a:schemeClr val="bg1"/>
                                </a:solidFill>
                                <a:latin typeface="Cambria Math" panose="02040503050406030204" pitchFamily="18" charset="0"/>
                                <a:cs typeface="Arial" panose="020B0604020202020204" pitchFamily="34" charset="0"/>
                              </a:rPr>
                            </m:ctrlPr>
                          </m:dPr>
                          <m:e>
                            <m:r>
                              <a:rPr kumimoji="1" lang="en-US" altLang="zh-CN" b="0" i="1" smtClean="0">
                                <a:solidFill>
                                  <a:schemeClr val="bg1"/>
                                </a:solidFill>
                                <a:latin typeface="Cambria Math" panose="02040503050406030204" pitchFamily="18" charset="0"/>
                                <a:cs typeface="Arial" panose="020B0604020202020204" pitchFamily="34" charset="0"/>
                              </a:rPr>
                              <m:t>𝜏</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𝜃</m:t>
                            </m:r>
                          </m:e>
                        </m:d>
                        <m:r>
                          <a:rPr kumimoji="1" lang="en-US" altLang="zh-CN" b="0" i="1" smtClean="0">
                            <a:solidFill>
                              <a:schemeClr val="bg1"/>
                            </a:solidFill>
                            <a:latin typeface="Cambria Math" panose="02040503050406030204" pitchFamily="18" charset="0"/>
                            <a:cs typeface="Arial" panose="020B0604020202020204" pitchFamily="34" charset="0"/>
                          </a:rPr>
                          <m:t>𝐺</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𝜏</m:t>
                        </m:r>
                        <m:r>
                          <a:rPr kumimoji="1" lang="en-US" altLang="zh-CN" b="0" i="1" smtClean="0">
                            <a:solidFill>
                              <a:schemeClr val="bg1"/>
                            </a:solidFill>
                            <a:latin typeface="Cambria Math" panose="02040503050406030204" pitchFamily="18" charset="0"/>
                            <a:cs typeface="Arial" panose="020B0604020202020204" pitchFamily="34" charset="0"/>
                          </a:rPr>
                          <m:t>)</m:t>
                        </m:r>
                      </m:e>
                    </m:nary>
                  </m:oMath>
                </a14:m>
                <a:r>
                  <a:rPr kumimoji="1" lang="en-US" altLang="zh-CN" dirty="0">
                    <a:solidFill>
                      <a:schemeClr val="bg1"/>
                    </a:solidFill>
                    <a:latin typeface="Arial" panose="020B0604020202020204" pitchFamily="34" charset="0"/>
                    <a:cs typeface="Arial" panose="020B0604020202020204" pitchFamily="34" charset="0"/>
                  </a:rPr>
                  <a:t>    where  </a:t>
                </a:r>
                <a14:m>
                  <m:oMath xmlns:m="http://schemas.openxmlformats.org/officeDocument/2006/math">
                    <m:r>
                      <a:rPr kumimoji="1" lang="en-US" altLang="zh-CN" b="0" i="1" smtClean="0">
                        <a:solidFill>
                          <a:schemeClr val="bg1"/>
                        </a:solidFill>
                        <a:latin typeface="Cambria Math" panose="02040503050406030204" pitchFamily="18" charset="0"/>
                        <a:cs typeface="Arial" panose="020B0604020202020204" pitchFamily="34" charset="0"/>
                      </a:rPr>
                      <m:t>𝑃</m:t>
                    </m:r>
                    <m:d>
                      <m:dPr>
                        <m:ctrlPr>
                          <a:rPr kumimoji="1" lang="en-US" altLang="zh-CN" b="0" i="1" smtClean="0">
                            <a:solidFill>
                              <a:schemeClr val="bg1"/>
                            </a:solidFill>
                            <a:latin typeface="Cambria Math" panose="02040503050406030204" pitchFamily="18" charset="0"/>
                            <a:cs typeface="Arial" panose="020B0604020202020204" pitchFamily="34" charset="0"/>
                          </a:rPr>
                        </m:ctrlPr>
                      </m:dPr>
                      <m:e>
                        <m:r>
                          <a:rPr kumimoji="1" lang="en-US" altLang="zh-CN" b="0" i="1" smtClean="0">
                            <a:solidFill>
                              <a:schemeClr val="bg1"/>
                            </a:solidFill>
                            <a:latin typeface="Cambria Math" panose="02040503050406030204" pitchFamily="18" charset="0"/>
                            <a:cs typeface="Arial" panose="020B0604020202020204" pitchFamily="34" charset="0"/>
                          </a:rPr>
                          <m:t>𝜏</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𝜃</m:t>
                        </m:r>
                      </m:e>
                    </m:d>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𝜇</m:t>
                    </m:r>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𝑠</m:t>
                        </m:r>
                      </m:e>
                      <m:sub>
                        <m:r>
                          <a:rPr kumimoji="1" lang="en-US" altLang="zh-CN" b="0" i="1" smtClean="0">
                            <a:solidFill>
                              <a:schemeClr val="bg1"/>
                            </a:solidFill>
                            <a:latin typeface="Cambria Math" panose="02040503050406030204" pitchFamily="18" charset="0"/>
                            <a:cs typeface="Arial" panose="020B0604020202020204" pitchFamily="34" charset="0"/>
                          </a:rPr>
                          <m:t>0</m:t>
                        </m:r>
                      </m:sub>
                    </m:sSub>
                    <m:r>
                      <a:rPr kumimoji="1" lang="en-US" altLang="zh-CN" b="0" i="1" smtClean="0">
                        <a:solidFill>
                          <a:schemeClr val="bg1"/>
                        </a:solidFill>
                        <a:latin typeface="Cambria Math" panose="02040503050406030204" pitchFamily="18" charset="0"/>
                        <a:cs typeface="Arial" panose="020B0604020202020204" pitchFamily="34" charset="0"/>
                      </a:rPr>
                      <m:t>)</m:t>
                    </m:r>
                    <m:nary>
                      <m:naryPr>
                        <m:chr m:val="∏"/>
                        <m:limLoc m:val="subSup"/>
                        <m:ctrlPr>
                          <a:rPr kumimoji="1" lang="en-US" altLang="zh-CN" b="0" i="1" smtClean="0">
                            <a:solidFill>
                              <a:schemeClr val="bg1"/>
                            </a:solidFill>
                            <a:latin typeface="Cambria Math" panose="02040503050406030204" pitchFamily="18" charset="0"/>
                            <a:cs typeface="Arial" panose="020B0604020202020204" pitchFamily="34" charset="0"/>
                          </a:rPr>
                        </m:ctrlPr>
                      </m:naryPr>
                      <m:sub>
                        <m:r>
                          <m:rPr>
                            <m:brk m:alnAt="25"/>
                          </m:rPr>
                          <a:rPr kumimoji="1" lang="en-US" altLang="zh-CN" b="0" i="1" smtClean="0">
                            <a:solidFill>
                              <a:schemeClr val="bg1"/>
                            </a:solidFill>
                            <a:latin typeface="Cambria Math" panose="02040503050406030204" pitchFamily="18" charset="0"/>
                            <a:cs typeface="Arial" panose="020B0604020202020204" pitchFamily="34" charset="0"/>
                          </a:rPr>
                          <m:t>𝑡</m:t>
                        </m:r>
                        <m:r>
                          <a:rPr kumimoji="1" lang="en-US" altLang="zh-CN" b="0" i="1" smtClean="0">
                            <a:solidFill>
                              <a:schemeClr val="bg1"/>
                            </a:solidFill>
                            <a:latin typeface="Cambria Math" panose="02040503050406030204" pitchFamily="18" charset="0"/>
                            <a:cs typeface="Arial" panose="020B0604020202020204" pitchFamily="34" charset="0"/>
                          </a:rPr>
                          <m:t>=0</m:t>
                        </m:r>
                      </m:sub>
                      <m:sup>
                        <m:r>
                          <a:rPr kumimoji="1" lang="en-US" altLang="zh-CN" b="0" i="1" smtClean="0">
                            <a:solidFill>
                              <a:schemeClr val="bg1"/>
                            </a:solidFill>
                            <a:latin typeface="Cambria Math" panose="02040503050406030204" pitchFamily="18" charset="0"/>
                            <a:cs typeface="Arial" panose="020B0604020202020204" pitchFamily="34" charset="0"/>
                          </a:rPr>
                          <m:t>𝑇</m:t>
                        </m:r>
                        <m:r>
                          <a:rPr kumimoji="1" lang="en-US" altLang="zh-CN" b="0" i="1" smtClean="0">
                            <a:solidFill>
                              <a:schemeClr val="bg1"/>
                            </a:solidFill>
                            <a:latin typeface="Cambria Math" panose="02040503050406030204" pitchFamily="18" charset="0"/>
                            <a:cs typeface="Arial" panose="020B0604020202020204" pitchFamily="34" charset="0"/>
                          </a:rPr>
                          <m:t>−1</m:t>
                        </m:r>
                      </m:sup>
                      <m:e>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𝜋</m:t>
                            </m:r>
                          </m:e>
                          <m:sub>
                            <m:r>
                              <a:rPr kumimoji="1" lang="en-US" altLang="zh-CN" b="0" i="1" smtClean="0">
                                <a:solidFill>
                                  <a:schemeClr val="bg1"/>
                                </a:solidFill>
                                <a:latin typeface="Cambria Math" panose="02040503050406030204" pitchFamily="18" charset="0"/>
                                <a:cs typeface="Arial" panose="020B0604020202020204" pitchFamily="34" charset="0"/>
                              </a:rPr>
                              <m:t>𝜃</m:t>
                            </m:r>
                          </m:sub>
                        </m:sSub>
                        <m:d>
                          <m:dPr>
                            <m:ctrlPr>
                              <a:rPr kumimoji="1" lang="en-US" altLang="zh-CN" b="0" i="1" smtClean="0">
                                <a:solidFill>
                                  <a:schemeClr val="bg1"/>
                                </a:solidFill>
                                <a:latin typeface="Cambria Math" panose="02040503050406030204" pitchFamily="18" charset="0"/>
                                <a:cs typeface="Arial" panose="020B0604020202020204" pitchFamily="34" charset="0"/>
                              </a:rPr>
                            </m:ctrlPr>
                          </m:dPr>
                          <m:e>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𝑎</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e>
                          <m:e>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𝑠</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e>
                        </m:d>
                        <m:r>
                          <a:rPr kumimoji="1" lang="en-US" altLang="zh-CN" b="0" i="1" smtClean="0">
                            <a:solidFill>
                              <a:schemeClr val="bg1"/>
                            </a:solidFill>
                            <a:latin typeface="Cambria Math" panose="02040503050406030204" pitchFamily="18" charset="0"/>
                            <a:cs typeface="Arial" panose="020B0604020202020204" pitchFamily="34" charset="0"/>
                          </a:rPr>
                          <m:t>𝑝</m:t>
                        </m:r>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𝑠</m:t>
                            </m:r>
                          </m:e>
                          <m:sub>
                            <m:r>
                              <a:rPr kumimoji="1" lang="en-US" altLang="zh-CN" b="0" i="1" smtClean="0">
                                <a:solidFill>
                                  <a:schemeClr val="bg1"/>
                                </a:solidFill>
                                <a:latin typeface="Cambria Math" panose="02040503050406030204" pitchFamily="18" charset="0"/>
                                <a:cs typeface="Arial" panose="020B0604020202020204" pitchFamily="34" charset="0"/>
                              </a:rPr>
                              <m:t>𝑡</m:t>
                            </m:r>
                            <m:r>
                              <a:rPr kumimoji="1" lang="en-US" altLang="zh-CN" b="0" i="1" smtClean="0">
                                <a:solidFill>
                                  <a:schemeClr val="bg1"/>
                                </a:solidFill>
                                <a:latin typeface="Cambria Math" panose="02040503050406030204" pitchFamily="18" charset="0"/>
                                <a:cs typeface="Arial" panose="020B0604020202020204" pitchFamily="34" charset="0"/>
                              </a:rPr>
                              <m:t>+1</m:t>
                            </m:r>
                          </m:sub>
                        </m:sSub>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𝑠</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𝑎</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r>
                          <a:rPr kumimoji="1" lang="en-US" altLang="zh-CN" b="0" i="1" smtClean="0">
                            <a:solidFill>
                              <a:schemeClr val="bg1"/>
                            </a:solidFill>
                            <a:latin typeface="Cambria Math" panose="02040503050406030204" pitchFamily="18" charset="0"/>
                            <a:cs typeface="Arial" panose="020B0604020202020204" pitchFamily="34" charset="0"/>
                          </a:rPr>
                          <m:t>)</m:t>
                        </m:r>
                      </m:e>
                    </m:nary>
                  </m:oMath>
                </a14:m>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The goal is</a:t>
                </a:r>
              </a:p>
              <a:p>
                <a:pPr/>
                <a14:m>
                  <m:oMathPara xmlns:m="http://schemas.openxmlformats.org/officeDocument/2006/math">
                    <m:oMathParaPr>
                      <m:jc m:val="centerGroup"/>
                    </m:oMathParaPr>
                    <m:oMath xmlns:m="http://schemas.openxmlformats.org/officeDocument/2006/math">
                      <m:sSup>
                        <m:sSupPr>
                          <m:ctrlPr>
                            <a:rPr kumimoji="1" lang="en-US" altLang="zh-CN" b="0" i="1" smtClean="0">
                              <a:solidFill>
                                <a:schemeClr val="bg1"/>
                              </a:solidFill>
                              <a:latin typeface="Cambria Math" panose="02040503050406030204" pitchFamily="18" charset="0"/>
                              <a:cs typeface="Arial" panose="020B0604020202020204" pitchFamily="34" charset="0"/>
                            </a:rPr>
                          </m:ctrlPr>
                        </m:sSupPr>
                        <m:e>
                          <m:r>
                            <a:rPr kumimoji="1" lang="en-US" altLang="zh-CN" b="0" i="1" smtClean="0">
                              <a:solidFill>
                                <a:schemeClr val="bg1"/>
                              </a:solidFill>
                              <a:latin typeface="Cambria Math" panose="02040503050406030204" pitchFamily="18" charset="0"/>
                              <a:cs typeface="Arial" panose="020B0604020202020204" pitchFamily="34" charset="0"/>
                            </a:rPr>
                            <m:t>𝜃</m:t>
                          </m:r>
                        </m:e>
                        <m:sup>
                          <m:r>
                            <a:rPr kumimoji="1" lang="en-US" altLang="zh-CN" b="0" i="1" smtClean="0">
                              <a:solidFill>
                                <a:schemeClr val="bg1"/>
                              </a:solidFill>
                              <a:latin typeface="Cambria Math" panose="02040503050406030204" pitchFamily="18" charset="0"/>
                              <a:cs typeface="Arial" panose="020B0604020202020204" pitchFamily="34" charset="0"/>
                            </a:rPr>
                            <m:t>∗</m:t>
                          </m:r>
                        </m:sup>
                      </m:sSup>
                      <m:r>
                        <a:rPr kumimoji="1" lang="en-US" altLang="zh-CN" b="0" i="1" smtClean="0">
                          <a:solidFill>
                            <a:schemeClr val="bg1"/>
                          </a:solidFill>
                          <a:latin typeface="Cambria Math" panose="02040503050406030204" pitchFamily="18" charset="0"/>
                          <a:cs typeface="Arial" panose="020B0604020202020204" pitchFamily="34" charset="0"/>
                        </a:rPr>
                        <m:t>=</m:t>
                      </m:r>
                      <m:func>
                        <m:funcPr>
                          <m:ctrlPr>
                            <a:rPr kumimoji="1" lang="en-US" altLang="zh-CN" b="0" i="1" smtClean="0">
                              <a:solidFill>
                                <a:schemeClr val="bg1"/>
                              </a:solidFill>
                              <a:latin typeface="Cambria Math" panose="02040503050406030204" pitchFamily="18" charset="0"/>
                              <a:cs typeface="Arial" panose="020B0604020202020204" pitchFamily="34" charset="0"/>
                            </a:rPr>
                          </m:ctrlPr>
                        </m:funcPr>
                        <m:fName>
                          <m:r>
                            <m:rPr>
                              <m:sty m:val="p"/>
                            </m:rPr>
                            <a:rPr kumimoji="1" lang="en-US" altLang="zh-CN" b="0" i="0" smtClean="0">
                              <a:solidFill>
                                <a:schemeClr val="bg1"/>
                              </a:solidFill>
                              <a:latin typeface="Cambria Math" panose="02040503050406030204" pitchFamily="18" charset="0"/>
                              <a:cs typeface="Arial" panose="020B0604020202020204" pitchFamily="34" charset="0"/>
                            </a:rPr>
                            <m:t>arg</m:t>
                          </m:r>
                        </m:fName>
                        <m:e>
                          <m:func>
                            <m:funcPr>
                              <m:ctrlPr>
                                <a:rPr kumimoji="1" lang="en-US" altLang="zh-CN" b="0" i="1" smtClean="0">
                                  <a:solidFill>
                                    <a:schemeClr val="bg1"/>
                                  </a:solidFill>
                                  <a:latin typeface="Cambria Math" panose="02040503050406030204" pitchFamily="18" charset="0"/>
                                  <a:cs typeface="Arial" panose="020B0604020202020204" pitchFamily="34" charset="0"/>
                                </a:rPr>
                              </m:ctrlPr>
                            </m:funcPr>
                            <m:fName>
                              <m:limLow>
                                <m:limLowPr>
                                  <m:ctrlPr>
                                    <a:rPr kumimoji="1" lang="en-US" altLang="zh-CN" b="0" i="1" smtClean="0">
                                      <a:solidFill>
                                        <a:schemeClr val="bg1"/>
                                      </a:solidFill>
                                      <a:latin typeface="Cambria Math" panose="02040503050406030204" pitchFamily="18" charset="0"/>
                                      <a:cs typeface="Arial" panose="020B0604020202020204" pitchFamily="34" charset="0"/>
                                    </a:rPr>
                                  </m:ctrlPr>
                                </m:limLowPr>
                                <m:e>
                                  <m:r>
                                    <m:rPr>
                                      <m:sty m:val="p"/>
                                    </m:rPr>
                                    <a:rPr kumimoji="1" lang="en-US" altLang="zh-CN" b="0" i="0" smtClean="0">
                                      <a:solidFill>
                                        <a:schemeClr val="bg1"/>
                                      </a:solidFill>
                                      <a:latin typeface="Cambria Math" panose="02040503050406030204" pitchFamily="18" charset="0"/>
                                      <a:cs typeface="Arial" panose="020B0604020202020204" pitchFamily="34" charset="0"/>
                                    </a:rPr>
                                    <m:t>max</m:t>
                                  </m:r>
                                </m:e>
                                <m:lim>
                                  <m:r>
                                    <a:rPr kumimoji="1" lang="en-US" altLang="zh-CN" b="0" i="1" smtClean="0">
                                      <a:solidFill>
                                        <a:schemeClr val="bg1"/>
                                      </a:solidFill>
                                      <a:latin typeface="Cambria Math" panose="02040503050406030204" pitchFamily="18" charset="0"/>
                                      <a:cs typeface="Arial" panose="020B0604020202020204" pitchFamily="34" charset="0"/>
                                    </a:rPr>
                                    <m:t>𝜃</m:t>
                                  </m:r>
                                </m:lim>
                              </m:limLow>
                            </m:fName>
                            <m:e>
                              <m:r>
                                <a:rPr kumimoji="1" lang="en-US" altLang="zh-CN" i="1">
                                  <a:solidFill>
                                    <a:schemeClr val="bg1"/>
                                  </a:solidFill>
                                  <a:latin typeface="Cambria Math" panose="02040503050406030204" pitchFamily="18" charset="0"/>
                                  <a:cs typeface="Arial" panose="020B0604020202020204" pitchFamily="34" charset="0"/>
                                </a:rPr>
                                <m:t>𝐽</m:t>
                              </m:r>
                              <m:d>
                                <m:dPr>
                                  <m:ctrlPr>
                                    <a:rPr kumimoji="1" lang="en-US" altLang="zh-CN" i="1">
                                      <a:solidFill>
                                        <a:schemeClr val="bg1"/>
                                      </a:solidFill>
                                      <a:latin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cs typeface="Arial" panose="020B0604020202020204" pitchFamily="34" charset="0"/>
                                    </a:rPr>
                                    <m:t>𝜃</m:t>
                                  </m:r>
                                </m:e>
                              </m:d>
                            </m:e>
                          </m:func>
                        </m:e>
                      </m:func>
                    </m:oMath>
                  </m:oMathPara>
                </a14:m>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Take the gradient with respect to </a:t>
                </a:r>
                <a14:m>
                  <m:oMath xmlns:m="http://schemas.openxmlformats.org/officeDocument/2006/math">
                    <m:r>
                      <a:rPr kumimoji="1" lang="en-US" altLang="zh-CN" b="0" i="1" smtClean="0">
                        <a:solidFill>
                          <a:schemeClr val="bg1"/>
                        </a:solidFill>
                        <a:latin typeface="Cambria Math" panose="02040503050406030204" pitchFamily="18" charset="0"/>
                        <a:cs typeface="Arial" panose="020B0604020202020204" pitchFamily="34" charset="0"/>
                      </a:rPr>
                      <m:t>𝜃</m:t>
                    </m:r>
                  </m:oMath>
                </a14:m>
                <a:r>
                  <a:rPr kumimoji="1" lang="en-US" altLang="zh-CN" dirty="0">
                    <a:solidFill>
                      <a:schemeClr val="bg1"/>
                    </a:solidFill>
                    <a:latin typeface="Arial" panose="020B0604020202020204" pitchFamily="34" charset="0"/>
                    <a:cs typeface="Arial" panose="020B0604020202020204" pitchFamily="34" charset="0"/>
                  </a:rPr>
                  <a:t>:</a:t>
                </a:r>
              </a:p>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𝐽</m:t>
                      </m:r>
                      <m:d>
                        <m:d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e>
                      </m:d>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nary>
                        <m:naryPr>
                          <m:chr m:val="∑"/>
                          <m:limLoc m:val="subSup"/>
                          <m:supHide m:val="on"/>
                          <m:ctrlPr>
                            <a:rPr kumimoji="1" lang="en-US" altLang="zh-CN" i="1">
                              <a:solidFill>
                                <a:schemeClr val="bg1"/>
                              </a:solidFill>
                              <a:latin typeface="Cambria Math" panose="02040503050406030204" pitchFamily="18" charset="0"/>
                              <a:cs typeface="Arial" panose="020B0604020202020204" pitchFamily="34" charset="0"/>
                            </a:rPr>
                          </m:ctrlPr>
                        </m:naryPr>
                        <m:sub>
                          <m:r>
                            <a:rPr kumimoji="1" lang="en-US" altLang="zh-CN" i="1">
                              <a:solidFill>
                                <a:schemeClr val="bg1"/>
                              </a:solidFill>
                              <a:latin typeface="Cambria Math" panose="02040503050406030204" pitchFamily="18" charset="0"/>
                              <a:cs typeface="Arial" panose="020B0604020202020204" pitchFamily="34" charset="0"/>
                            </a:rPr>
                            <m:t>𝜏</m:t>
                          </m:r>
                        </m:sub>
                        <m:sup/>
                        <m:e>
                          <m:r>
                            <a:rPr kumimoji="1" lang="en-US" altLang="zh-CN" i="1">
                              <a:solidFill>
                                <a:schemeClr val="bg1"/>
                              </a:solidFill>
                              <a:latin typeface="Cambria Math" panose="02040503050406030204" pitchFamily="18" charset="0"/>
                              <a:cs typeface="Arial" panose="020B0604020202020204" pitchFamily="34" charset="0"/>
                            </a:rPr>
                            <m:t>𝑃</m:t>
                          </m:r>
                          <m:d>
                            <m:dPr>
                              <m:ctrlPr>
                                <a:rPr kumimoji="1" lang="en-US" altLang="zh-CN" i="1">
                                  <a:solidFill>
                                    <a:schemeClr val="bg1"/>
                                  </a:solidFill>
                                  <a:latin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cs typeface="Arial" panose="020B0604020202020204" pitchFamily="34" charset="0"/>
                                </a:rPr>
                                <m:t>𝜏</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𝜃</m:t>
                              </m:r>
                            </m:e>
                          </m:d>
                          <m:r>
                            <a:rPr kumimoji="1" lang="en-US" altLang="zh-CN" i="1">
                              <a:solidFill>
                                <a:schemeClr val="bg1"/>
                              </a:solidFill>
                              <a:latin typeface="Cambria Math" panose="02040503050406030204" pitchFamily="18" charset="0"/>
                              <a:cs typeface="Arial" panose="020B0604020202020204" pitchFamily="34" charset="0"/>
                            </a:rPr>
                            <m:t>𝐺</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𝜏</m:t>
                          </m:r>
                          <m:r>
                            <a:rPr kumimoji="1" lang="en-US" altLang="zh-CN" i="1">
                              <a:solidFill>
                                <a:schemeClr val="bg1"/>
                              </a:solidFill>
                              <a:latin typeface="Cambria Math" panose="02040503050406030204" pitchFamily="18" charset="0"/>
                              <a:cs typeface="Arial" panose="020B0604020202020204" pitchFamily="34" charset="0"/>
                            </a:rPr>
                            <m:t>)</m:t>
                          </m:r>
                        </m:e>
                      </m:nary>
                      <m:r>
                        <a:rPr kumimoji="1" lang="en-US" altLang="zh-CN" b="0" i="1" smtClean="0">
                          <a:solidFill>
                            <a:schemeClr val="bg1"/>
                          </a:solidFill>
                          <a:latin typeface="Cambria Math" panose="02040503050406030204" pitchFamily="18" charset="0"/>
                          <a:cs typeface="Arial" panose="020B0604020202020204" pitchFamily="34" charset="0"/>
                        </a:rPr>
                        <m:t>=</m:t>
                      </m:r>
                      <m:nary>
                        <m:naryPr>
                          <m:chr m:val="∑"/>
                          <m:limLoc m:val="subSup"/>
                          <m:supHide m:val="on"/>
                          <m:ctrlPr>
                            <a:rPr kumimoji="1" lang="en-US" altLang="zh-CN" i="1">
                              <a:solidFill>
                                <a:schemeClr val="bg1"/>
                              </a:solidFill>
                              <a:latin typeface="Cambria Math" panose="02040503050406030204" pitchFamily="18" charset="0"/>
                              <a:cs typeface="Arial" panose="020B0604020202020204" pitchFamily="34" charset="0"/>
                            </a:rPr>
                          </m:ctrlPr>
                        </m:naryPr>
                        <m:sub>
                          <m:r>
                            <a:rPr kumimoji="1" lang="en-US" altLang="zh-CN" i="1">
                              <a:solidFill>
                                <a:schemeClr val="bg1"/>
                              </a:solidFill>
                              <a:latin typeface="Cambria Math" panose="02040503050406030204" pitchFamily="18" charset="0"/>
                              <a:cs typeface="Arial" panose="020B0604020202020204" pitchFamily="34" charset="0"/>
                            </a:rPr>
                            <m:t>𝜏</m:t>
                          </m:r>
                        </m:sub>
                        <m:sup/>
                        <m:e>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cs typeface="Arial" panose="020B0604020202020204" pitchFamily="34" charset="0"/>
                            </a:rPr>
                            <m:t>𝑃</m:t>
                          </m:r>
                          <m:d>
                            <m:dPr>
                              <m:ctrlPr>
                                <a:rPr kumimoji="1" lang="en-US" altLang="zh-CN" i="1">
                                  <a:solidFill>
                                    <a:schemeClr val="bg1"/>
                                  </a:solidFill>
                                  <a:latin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cs typeface="Arial" panose="020B0604020202020204" pitchFamily="34" charset="0"/>
                                </a:rPr>
                                <m:t>𝜏</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𝜃</m:t>
                              </m:r>
                            </m:e>
                          </m:d>
                          <m:r>
                            <a:rPr kumimoji="1" lang="en-US" altLang="zh-CN" i="1">
                              <a:solidFill>
                                <a:schemeClr val="bg1"/>
                              </a:solidFill>
                              <a:latin typeface="Cambria Math" panose="02040503050406030204" pitchFamily="18" charset="0"/>
                              <a:cs typeface="Arial" panose="020B0604020202020204" pitchFamily="34" charset="0"/>
                            </a:rPr>
                            <m:t>𝐺</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𝜏</m:t>
                          </m:r>
                          <m:r>
                            <a:rPr kumimoji="1" lang="en-US" altLang="zh-CN" i="1">
                              <a:solidFill>
                                <a:schemeClr val="bg1"/>
                              </a:solidFill>
                              <a:latin typeface="Cambria Math" panose="02040503050406030204" pitchFamily="18" charset="0"/>
                              <a:cs typeface="Arial" panose="020B0604020202020204" pitchFamily="34" charset="0"/>
                            </a:rPr>
                            <m:t>)</m:t>
                          </m:r>
                        </m:e>
                      </m:nary>
                      <m:r>
                        <a:rPr kumimoji="1" lang="en-US" altLang="zh-CN" b="0" i="1" smtClean="0">
                          <a:solidFill>
                            <a:schemeClr val="bg1"/>
                          </a:solidFill>
                          <a:latin typeface="Cambria Math" panose="02040503050406030204" pitchFamily="18" charset="0"/>
                          <a:cs typeface="Arial" panose="020B0604020202020204" pitchFamily="34" charset="0"/>
                        </a:rPr>
                        <m:t>=</m:t>
                      </m:r>
                      <m:nary>
                        <m:naryPr>
                          <m:chr m:val="∑"/>
                          <m:limLoc m:val="subSup"/>
                          <m:supHide m:val="on"/>
                          <m:ctrlPr>
                            <a:rPr kumimoji="1" lang="en-US" altLang="zh-CN" i="1">
                              <a:solidFill>
                                <a:schemeClr val="bg1"/>
                              </a:solidFill>
                              <a:latin typeface="Cambria Math" panose="02040503050406030204" pitchFamily="18" charset="0"/>
                              <a:cs typeface="Arial" panose="020B0604020202020204" pitchFamily="34" charset="0"/>
                            </a:rPr>
                          </m:ctrlPr>
                        </m:naryPr>
                        <m:sub>
                          <m:r>
                            <a:rPr kumimoji="1" lang="en-US" altLang="zh-CN" i="1">
                              <a:solidFill>
                                <a:schemeClr val="bg1"/>
                              </a:solidFill>
                              <a:latin typeface="Cambria Math" panose="02040503050406030204" pitchFamily="18" charset="0"/>
                              <a:cs typeface="Arial" panose="020B0604020202020204" pitchFamily="34" charset="0"/>
                            </a:rPr>
                            <m:t>𝜏</m:t>
                          </m:r>
                        </m:sub>
                        <m:sup/>
                        <m:e>
                          <m:r>
                            <a:rPr kumimoji="1" lang="en-US" altLang="zh-CN" i="1">
                              <a:solidFill>
                                <a:schemeClr val="bg1"/>
                              </a:solidFill>
                              <a:latin typeface="Cambria Math" panose="02040503050406030204" pitchFamily="18" charset="0"/>
                              <a:cs typeface="Arial" panose="020B0604020202020204" pitchFamily="34" charset="0"/>
                            </a:rPr>
                            <m:t>𝑃</m:t>
                          </m:r>
                          <m:d>
                            <m:dPr>
                              <m:ctrlPr>
                                <a:rPr kumimoji="1" lang="en-US" altLang="zh-CN" i="1">
                                  <a:solidFill>
                                    <a:schemeClr val="bg1"/>
                                  </a:solidFill>
                                  <a:latin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cs typeface="Arial" panose="020B0604020202020204" pitchFamily="34" charset="0"/>
                                </a:rPr>
                                <m:t>𝜏</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𝜃</m:t>
                              </m:r>
                            </m:e>
                          </m:d>
                          <m:r>
                            <a:rPr kumimoji="1" lang="en-US" altLang="zh-CN" i="1">
                              <a:solidFill>
                                <a:schemeClr val="bg1"/>
                              </a:solidFill>
                              <a:latin typeface="Cambria Math" panose="02040503050406030204" pitchFamily="18" charset="0"/>
                              <a:cs typeface="Arial" panose="020B0604020202020204" pitchFamily="34" charset="0"/>
                            </a:rPr>
                            <m:t>𝐺</m:t>
                          </m:r>
                          <m:d>
                            <m:dPr>
                              <m:ctrlPr>
                                <a:rPr kumimoji="1" lang="en-US" altLang="zh-CN" i="1">
                                  <a:solidFill>
                                    <a:schemeClr val="bg1"/>
                                  </a:solidFill>
                                  <a:latin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cs typeface="Arial" panose="020B0604020202020204" pitchFamily="34" charset="0"/>
                                </a:rPr>
                                <m:t>𝜏</m:t>
                              </m:r>
                            </m:e>
                          </m:d>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func>
                            <m:func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1" lang="en-US" altLang="zh-CN"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log</m:t>
                              </m:r>
                            </m:fName>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𝑃</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e>
                          </m:func>
                        </m:e>
                      </m:nary>
                    </m:oMath>
                  </m:oMathPara>
                </a14:m>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Approximate with empirical estimate of m sample trajectories:</a:t>
                </a:r>
              </a:p>
              <a:p>
                <a:pPr/>
                <a14:m>
                  <m:oMathPara xmlns:m="http://schemas.openxmlformats.org/officeDocument/2006/math">
                    <m:oMathParaPr>
                      <m:jc m:val="centerGroup"/>
                    </m:oMathParaPr>
                    <m:oMath xmlns:m="http://schemas.openxmlformats.org/officeDocument/2006/math">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𝐽</m:t>
                      </m:r>
                      <m:d>
                        <m:d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e>
                      </m:d>
                      <m:r>
                        <a:rPr kumimoji="1" lang="en-US" altLang="zh-CN"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𝑚</m:t>
                          </m:r>
                        </m:den>
                      </m:f>
                      <m:nary>
                        <m:naryPr>
                          <m:chr m:val="∑"/>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m:t>
                          </m:r>
                        </m:sub>
                        <m:sup>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𝑚</m:t>
                          </m:r>
                        </m:sup>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𝐺</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𝜏</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sub>
                          </m:s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func>
                            <m:func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1" lang="en-US" altLang="zh-CN">
                                  <a:solidFill>
                                    <a:schemeClr val="bg1"/>
                                  </a:solidFill>
                                  <a:latin typeface="Cambria Math" panose="02040503050406030204" pitchFamily="18" charset="0"/>
                                  <a:ea typeface="Cambria Math" panose="02040503050406030204" pitchFamily="18" charset="0"/>
                                  <a:cs typeface="Arial" panose="020B0604020202020204" pitchFamily="34" charset="0"/>
                                </a:rPr>
                                <m:t>log</m:t>
                              </m:r>
                            </m:fName>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𝑃</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𝜏</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func>
                        </m:e>
                      </m:nary>
                    </m:oMath>
                  </m:oMathPara>
                </a14:m>
                <a:endParaRPr kumimoji="1" lang="en-US" altLang="zh-CN" dirty="0">
                  <a:solidFill>
                    <a:schemeClr val="bg1"/>
                  </a:solidFill>
                  <a:latin typeface="Arial" panose="020B0604020202020204" pitchFamily="34" charset="0"/>
                  <a:cs typeface="Arial" panose="020B0604020202020204" pitchFamily="34" charset="0"/>
                </a:endParaRPr>
              </a:p>
            </p:txBody>
          </p:sp>
        </mc:Choice>
        <mc:Fallback xmlns="">
          <p:sp>
            <p:nvSpPr>
              <p:cNvPr id="2" name="矩形 1">
                <a:extLst>
                  <a:ext uri="{FF2B5EF4-FFF2-40B4-BE49-F238E27FC236}">
                    <a16:creationId xmlns:a16="http://schemas.microsoft.com/office/drawing/2014/main" id="{0EACCC36-CA48-1D4A-916F-08592BBD6440}"/>
                  </a:ext>
                </a:extLst>
              </p:cNvPr>
              <p:cNvSpPr>
                <a:spLocks noRot="1" noChangeAspect="1" noMove="1" noResize="1" noEditPoints="1" noAdjustHandles="1" noChangeArrowheads="1" noChangeShapeType="1" noTextEdit="1"/>
              </p:cNvSpPr>
              <p:nvPr/>
            </p:nvSpPr>
            <p:spPr>
              <a:xfrm>
                <a:off x="540323" y="1235999"/>
                <a:ext cx="11252283" cy="5078185"/>
              </a:xfrm>
              <a:prstGeom prst="rect">
                <a:avLst/>
              </a:prstGeom>
              <a:blipFill>
                <a:blip r:embed="rId3"/>
                <a:stretch>
                  <a:fillRect l="-488" t="-720"/>
                </a:stretch>
              </a:blipFill>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11D4B586-F2B4-496E-9F81-0B6AAE89378A}"/>
              </a:ext>
            </a:extLst>
          </p:cNvPr>
          <p:cNvSpPr/>
          <p:nvPr/>
        </p:nvSpPr>
        <p:spPr>
          <a:xfrm>
            <a:off x="7461496" y="3677575"/>
            <a:ext cx="1582484" cy="276999"/>
          </a:xfrm>
          <a:prstGeom prst="rect">
            <a:avLst/>
          </a:prstGeom>
        </p:spPr>
        <p:txBody>
          <a:bodyPr wrap="none">
            <a:spAutoFit/>
          </a:bodyPr>
          <a:lstStyle/>
          <a:p>
            <a:r>
              <a:rPr lang="en" altLang="zh-CN" sz="1200" dirty="0">
                <a:solidFill>
                  <a:srgbClr val="42F7FF"/>
                </a:solidFill>
                <a:latin typeface="Arial" panose="020B0604020202020204" pitchFamily="34" charset="0"/>
                <a:cs typeface="Arial" panose="020B0604020202020204" pitchFamily="34" charset="0"/>
              </a:rPr>
              <a:t>Likelihood ratio trick </a:t>
            </a:r>
            <a:endParaRPr lang="zh-CN" altLang="en-US" sz="1200" dirty="0"/>
          </a:p>
        </p:txBody>
      </p:sp>
      <p:cxnSp>
        <p:nvCxnSpPr>
          <p:cNvPr id="7" name="直接箭头连接符 6">
            <a:extLst>
              <a:ext uri="{FF2B5EF4-FFF2-40B4-BE49-F238E27FC236}">
                <a16:creationId xmlns:a16="http://schemas.microsoft.com/office/drawing/2014/main" id="{0B7E462D-95C7-4839-A4DA-6A8AF9993B78}"/>
              </a:ext>
            </a:extLst>
          </p:cNvPr>
          <p:cNvCxnSpPr>
            <a:cxnSpLocks/>
          </p:cNvCxnSpPr>
          <p:nvPr/>
        </p:nvCxnSpPr>
        <p:spPr>
          <a:xfrm flipH="1">
            <a:off x="7182035" y="3816074"/>
            <a:ext cx="355107" cy="462963"/>
          </a:xfrm>
          <a:prstGeom prst="straightConnector1">
            <a:avLst/>
          </a:prstGeom>
          <a:ln w="12700">
            <a:solidFill>
              <a:srgbClr val="42F7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86031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076159" y="486096"/>
            <a:ext cx="4039888"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Policy Gradient for MDP</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190861"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426255"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EACCC36-CA48-1D4A-916F-08592BBD6440}"/>
                  </a:ext>
                </a:extLst>
              </p:cNvPr>
              <p:cNvSpPr/>
              <p:nvPr/>
            </p:nvSpPr>
            <p:spPr>
              <a:xfrm>
                <a:off x="540323" y="1235999"/>
                <a:ext cx="11252283" cy="4068806"/>
              </a:xfrm>
              <a:prstGeom prst="rect">
                <a:avLst/>
              </a:prstGeom>
            </p:spPr>
            <p:txBody>
              <a:bodyPr wrap="square">
                <a:spAutoFit/>
              </a:bodyPr>
              <a:lstStyle/>
              <a:p>
                <a:r>
                  <a:rPr kumimoji="1" lang="en-US" altLang="zh-CN" dirty="0">
                    <a:solidFill>
                      <a:schemeClr val="bg1"/>
                    </a:solidFill>
                    <a:latin typeface="Arial" panose="020B0604020202020204" pitchFamily="34" charset="0"/>
                    <a:ea typeface="Cambria Math" panose="02040503050406030204" pitchFamily="18" charset="0"/>
                    <a:cs typeface="Arial" panose="020B0604020202020204" pitchFamily="34" charset="0"/>
                  </a:rPr>
                  <a:t>Now we have</a:t>
                </a:r>
                <a:endParaRPr kumimoji="1" lang="en-US" altLang="zh-CN" b="0" i="0" dirty="0">
                  <a:solidFill>
                    <a:schemeClr val="bg1"/>
                  </a:solidFill>
                  <a:latin typeface="Arial" panose="020B0604020202020204" pitchFamily="34" charset="0"/>
                  <a:ea typeface="Cambria Math" panose="02040503050406030204" pitchFamily="18"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𝐽</m:t>
                      </m:r>
                      <m:d>
                        <m:d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e>
                      </m:d>
                      <m:r>
                        <a:rPr kumimoji="1" lang="en-US" altLang="zh-CN"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𝑚</m:t>
                          </m:r>
                        </m:den>
                      </m:f>
                      <m:nary>
                        <m:naryPr>
                          <m:chr m:val="∑"/>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m:t>
                          </m:r>
                        </m:sub>
                        <m:sup>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𝑚</m:t>
                          </m:r>
                        </m:sup>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𝐺</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𝜏</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sub>
                          </m:s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func>
                            <m:func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1" lang="en-US" altLang="zh-CN">
                                  <a:solidFill>
                                    <a:schemeClr val="bg1"/>
                                  </a:solidFill>
                                  <a:latin typeface="Cambria Math" panose="02040503050406030204" pitchFamily="18" charset="0"/>
                                  <a:ea typeface="Cambria Math" panose="02040503050406030204" pitchFamily="18" charset="0"/>
                                  <a:cs typeface="Arial" panose="020B0604020202020204" pitchFamily="34" charset="0"/>
                                </a:rPr>
                                <m:t>log</m:t>
                              </m:r>
                            </m:fName>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𝑃</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𝜏</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func>
                        </m:e>
                      </m:nary>
                    </m:oMath>
                  </m:oMathPara>
                </a14:m>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Decompose </a:t>
                </a:r>
                <a14:m>
                  <m:oMath xmlns:m="http://schemas.openxmlformats.org/officeDocument/2006/math">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func>
                      <m:func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1" lang="en-US" altLang="zh-CN">
                            <a:solidFill>
                              <a:schemeClr val="bg1"/>
                            </a:solidFill>
                            <a:latin typeface="Cambria Math" panose="02040503050406030204" pitchFamily="18" charset="0"/>
                            <a:ea typeface="Cambria Math" panose="02040503050406030204" pitchFamily="18" charset="0"/>
                            <a:cs typeface="Arial" panose="020B0604020202020204" pitchFamily="34" charset="0"/>
                          </a:rPr>
                          <m:t>log</m:t>
                        </m:r>
                      </m:fName>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𝑃</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func>
                  </m:oMath>
                </a14:m>
                <a:endParaRPr kumimoji="1" lang="en-US" altLang="zh-CN"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func>
                        <m:func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1" lang="en-US" altLang="zh-CN">
                              <a:solidFill>
                                <a:schemeClr val="bg1"/>
                              </a:solidFill>
                              <a:latin typeface="Cambria Math" panose="02040503050406030204" pitchFamily="18" charset="0"/>
                              <a:ea typeface="Cambria Math" panose="02040503050406030204" pitchFamily="18" charset="0"/>
                              <a:cs typeface="Arial" panose="020B0604020202020204" pitchFamily="34" charset="0"/>
                            </a:rPr>
                            <m:t>log</m:t>
                          </m:r>
                        </m:fName>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𝑃</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𝜏</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func>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func>
                        <m:func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1" lang="en-US" altLang="zh-CN">
                              <a:solidFill>
                                <a:schemeClr val="bg1"/>
                              </a:solidFill>
                              <a:latin typeface="Cambria Math" panose="02040503050406030204" pitchFamily="18" charset="0"/>
                              <a:ea typeface="Cambria Math" panose="02040503050406030204" pitchFamily="18" charset="0"/>
                              <a:cs typeface="Arial" panose="020B0604020202020204" pitchFamily="34" charset="0"/>
                            </a:rPr>
                            <m:t>log</m:t>
                          </m:r>
                        </m:fName>
                        <m:e>
                          <m:d>
                            <m:dPr>
                              <m:begChr m:val="["/>
                              <m:endChr m:val="]"/>
                              <m:ctrlPr>
                                <a:rPr kumimoji="1" lang="en-US" altLang="zh-CN"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cs typeface="Arial" panose="020B0604020202020204" pitchFamily="34" charset="0"/>
                                </a:rPr>
                                <m:t>𝜇</m:t>
                              </m:r>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cs typeface="Arial" panose="020B0604020202020204" pitchFamily="34" charset="0"/>
                                    </a:rPr>
                                    <m:t>0</m:t>
                                  </m:r>
                                </m:sub>
                              </m:sSub>
                              <m:r>
                                <a:rPr kumimoji="1" lang="en-US" altLang="zh-CN" i="1">
                                  <a:solidFill>
                                    <a:schemeClr val="bg1"/>
                                  </a:solidFill>
                                  <a:latin typeface="Cambria Math" panose="02040503050406030204" pitchFamily="18" charset="0"/>
                                  <a:cs typeface="Arial" panose="020B0604020202020204" pitchFamily="34" charset="0"/>
                                </a:rPr>
                                <m:t>)</m:t>
                              </m:r>
                              <m:nary>
                                <m:naryPr>
                                  <m:chr m:val="∏"/>
                                  <m:limLoc m:val="subSup"/>
                                  <m:ctrlPr>
                                    <a:rPr kumimoji="1" lang="en-US" altLang="zh-CN" i="1">
                                      <a:solidFill>
                                        <a:schemeClr val="bg1"/>
                                      </a:solidFill>
                                      <a:latin typeface="Cambria Math" panose="02040503050406030204" pitchFamily="18" charset="0"/>
                                      <a:cs typeface="Arial" panose="020B0604020202020204" pitchFamily="34" charset="0"/>
                                    </a:rPr>
                                  </m:ctrlPr>
                                </m:naryPr>
                                <m:sub>
                                  <m:r>
                                    <m:rPr>
                                      <m:brk m:alnAt="25"/>
                                    </m:rPr>
                                    <a:rPr kumimoji="1" lang="en-US" altLang="zh-CN" i="1">
                                      <a:solidFill>
                                        <a:schemeClr val="bg1"/>
                                      </a:solidFill>
                                      <a:latin typeface="Cambria Math" panose="02040503050406030204" pitchFamily="18" charset="0"/>
                                      <a:cs typeface="Arial" panose="020B0604020202020204" pitchFamily="34" charset="0"/>
                                    </a:rPr>
                                    <m:t>𝑡</m:t>
                                  </m:r>
                                  <m:r>
                                    <a:rPr kumimoji="1" lang="en-US" altLang="zh-CN" i="1">
                                      <a:solidFill>
                                        <a:schemeClr val="bg1"/>
                                      </a:solidFill>
                                      <a:latin typeface="Cambria Math" panose="02040503050406030204" pitchFamily="18" charset="0"/>
                                      <a:cs typeface="Arial" panose="020B0604020202020204" pitchFamily="34" charset="0"/>
                                    </a:rPr>
                                    <m:t>=0</m:t>
                                  </m:r>
                                </m:sub>
                                <m:sup>
                                  <m:r>
                                    <a:rPr kumimoji="1" lang="en-US" altLang="zh-CN" i="1">
                                      <a:solidFill>
                                        <a:schemeClr val="bg1"/>
                                      </a:solidFill>
                                      <a:latin typeface="Cambria Math" panose="02040503050406030204" pitchFamily="18" charset="0"/>
                                      <a:cs typeface="Arial" panose="020B0604020202020204" pitchFamily="34" charset="0"/>
                                    </a:rPr>
                                    <m:t>𝑇</m:t>
                                  </m:r>
                                  <m:r>
                                    <a:rPr kumimoji="1" lang="en-US" altLang="zh-CN" i="1">
                                      <a:solidFill>
                                        <a:schemeClr val="bg1"/>
                                      </a:solidFill>
                                      <a:latin typeface="Cambria Math" panose="02040503050406030204" pitchFamily="18" charset="0"/>
                                      <a:cs typeface="Arial" panose="020B0604020202020204" pitchFamily="34" charset="0"/>
                                    </a:rPr>
                                    <m:t>−1</m:t>
                                  </m:r>
                                </m:sup>
                                <m:e>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cs typeface="Arial" panose="020B0604020202020204" pitchFamily="34" charset="0"/>
                                        </a:rPr>
                                        <m:t>𝜃</m:t>
                                      </m:r>
                                    </m:sub>
                                  </m:sSub>
                                  <m:d>
                                    <m:dPr>
                                      <m:ctrlPr>
                                        <a:rPr kumimoji="1" lang="en-US" altLang="zh-CN" i="1">
                                          <a:solidFill>
                                            <a:schemeClr val="bg1"/>
                                          </a:solidFill>
                                          <a:latin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cs typeface="Arial" panose="020B0604020202020204" pitchFamily="34" charset="0"/>
                                            </a:rPr>
                                            <m:t>𝑡</m:t>
                                          </m:r>
                                        </m:sub>
                                      </m:sSub>
                                    </m:e>
                                    <m:e>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cs typeface="Arial" panose="020B0604020202020204" pitchFamily="34" charset="0"/>
                                            </a:rPr>
                                            <m:t>𝑡</m:t>
                                          </m:r>
                                        </m:sub>
                                      </m:sSub>
                                    </m:e>
                                  </m:d>
                                  <m:r>
                                    <a:rPr kumimoji="1" lang="en-US" altLang="zh-CN" i="1">
                                      <a:solidFill>
                                        <a:schemeClr val="bg1"/>
                                      </a:solidFill>
                                      <a:latin typeface="Cambria Math" panose="02040503050406030204" pitchFamily="18" charset="0"/>
                                      <a:cs typeface="Arial" panose="020B0604020202020204" pitchFamily="34" charset="0"/>
                                    </a:rPr>
                                    <m:t>𝑝</m:t>
                                  </m:r>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cs typeface="Arial" panose="020B0604020202020204" pitchFamily="34" charset="0"/>
                                        </a:rPr>
                                        <m:t>𝑡</m:t>
                                      </m:r>
                                      <m:r>
                                        <a:rPr kumimoji="1" lang="en-US" altLang="zh-CN" i="1">
                                          <a:solidFill>
                                            <a:schemeClr val="bg1"/>
                                          </a:solidFill>
                                          <a:latin typeface="Cambria Math" panose="02040503050406030204" pitchFamily="18" charset="0"/>
                                          <a:cs typeface="Arial" panose="020B0604020202020204" pitchFamily="34" charset="0"/>
                                        </a:rPr>
                                        <m:t>+1</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e>
                              </m:nary>
                            </m:e>
                          </m:d>
                        </m:e>
                      </m:func>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nary>
                        <m:naryPr>
                          <m:chr m:val="∑"/>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=0</m:t>
                          </m:r>
                        </m:sub>
                        <m:sup>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𝑇</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m:t>
                          </m:r>
                        </m:sup>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func>
                            <m:func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1" lang="en-US" altLang="zh-CN">
                                  <a:solidFill>
                                    <a:schemeClr val="bg1"/>
                                  </a:solidFill>
                                  <a:latin typeface="Cambria Math" panose="02040503050406030204" pitchFamily="18" charset="0"/>
                                  <a:ea typeface="Cambria Math" panose="02040503050406030204" pitchFamily="18" charset="0"/>
                                  <a:cs typeface="Arial" panose="020B0604020202020204" pitchFamily="34" charset="0"/>
                                </a:rPr>
                                <m:t>log</m:t>
                              </m:r>
                            </m:fName>
                            <m:e>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e>
                          </m:func>
                        </m:e>
                      </m:nary>
                    </m:oMath>
                  </m:oMathPara>
                </a14:m>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Thus</a:t>
                </a:r>
              </a:p>
              <a:p>
                <a:pPr/>
                <a14:m>
                  <m:oMathPara xmlns:m="http://schemas.openxmlformats.org/officeDocument/2006/math">
                    <m:oMathParaPr>
                      <m:jc m:val="centerGroup"/>
                    </m:oMathParaPr>
                    <m:oMath xmlns:m="http://schemas.openxmlformats.org/officeDocument/2006/math">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𝐽</m:t>
                      </m:r>
                      <m:d>
                        <m:d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e>
                      </m:d>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𝑚</m:t>
                          </m:r>
                        </m:den>
                      </m:f>
                      <m:nary>
                        <m:naryPr>
                          <m:chr m:val="∑"/>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𝑚</m:t>
                          </m:r>
                        </m:sup>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𝐺</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𝜏</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nary>
                            <m:naryPr>
                              <m:chr m:val="∑"/>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=0</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𝑇</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sup>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func>
                                <m:func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1" lang="en-US" altLang="zh-CN">
                                      <a:solidFill>
                                        <a:schemeClr val="bg1"/>
                                      </a:solidFill>
                                      <a:latin typeface="Cambria Math" panose="02040503050406030204" pitchFamily="18" charset="0"/>
                                      <a:ea typeface="Cambria Math" panose="02040503050406030204" pitchFamily="18" charset="0"/>
                                      <a:cs typeface="Arial" panose="020B0604020202020204" pitchFamily="34" charset="0"/>
                                    </a:rPr>
                                    <m:t>log</m:t>
                                  </m:r>
                                </m:fName>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Sup>
                                    <m:sSubSup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Sup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up>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sup>
                                  </m:sSub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Sup>
                                    <m:sSubSup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Sup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up>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sup>
                                  </m:sSub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func>
                            </m:e>
                          </m:nary>
                        </m:e>
                      </m:nary>
                    </m:oMath>
                  </m:oMathPara>
                </a14:m>
                <a:endParaRPr kumimoji="1" lang="en-US" altLang="zh-CN" dirty="0">
                  <a:solidFill>
                    <a:schemeClr val="bg1"/>
                  </a:solidFill>
                  <a:latin typeface="Arial" panose="020B0604020202020204" pitchFamily="34" charset="0"/>
                  <a:cs typeface="Arial" panose="020B0604020202020204" pitchFamily="34" charset="0"/>
                </a:endParaRPr>
              </a:p>
            </p:txBody>
          </p:sp>
        </mc:Choice>
        <mc:Fallback xmlns="">
          <p:sp>
            <p:nvSpPr>
              <p:cNvPr id="2" name="矩形 1">
                <a:extLst>
                  <a:ext uri="{FF2B5EF4-FFF2-40B4-BE49-F238E27FC236}">
                    <a16:creationId xmlns:a16="http://schemas.microsoft.com/office/drawing/2014/main" id="{0EACCC36-CA48-1D4A-916F-08592BBD6440}"/>
                  </a:ext>
                </a:extLst>
              </p:cNvPr>
              <p:cNvSpPr>
                <a:spLocks noRot="1" noChangeAspect="1" noMove="1" noResize="1" noEditPoints="1" noAdjustHandles="1" noChangeArrowheads="1" noChangeShapeType="1" noTextEdit="1"/>
              </p:cNvSpPr>
              <p:nvPr/>
            </p:nvSpPr>
            <p:spPr>
              <a:xfrm>
                <a:off x="540323" y="1235999"/>
                <a:ext cx="11252283" cy="4068806"/>
              </a:xfrm>
              <a:prstGeom prst="rect">
                <a:avLst/>
              </a:prstGeom>
              <a:blipFill>
                <a:blip r:embed="rId3"/>
                <a:stretch>
                  <a:fillRect l="-451" t="-13975" b="-31366"/>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8D208708-4320-4E22-B76C-2E325C68D5C0}"/>
              </a:ext>
            </a:extLst>
          </p:cNvPr>
          <p:cNvSpPr/>
          <p:nvPr/>
        </p:nvSpPr>
        <p:spPr>
          <a:xfrm>
            <a:off x="3748993" y="5622001"/>
            <a:ext cx="4961145" cy="646331"/>
          </a:xfrm>
          <a:prstGeom prst="rect">
            <a:avLst/>
          </a:prstGeom>
        </p:spPr>
        <p:txBody>
          <a:bodyPr wrap="square">
            <a:spAutoFit/>
          </a:bodyPr>
          <a:lstStyle/>
          <a:p>
            <a:pPr algn="ctr"/>
            <a:r>
              <a:rPr kumimoji="1" lang="en-US" altLang="zh-CN" dirty="0">
                <a:solidFill>
                  <a:srgbClr val="42F7FF"/>
                </a:solidFill>
                <a:latin typeface="Arial" panose="020B0604020202020204" pitchFamily="34" charset="0"/>
                <a:ea typeface="Cambria Math" panose="02040503050406030204" pitchFamily="18" charset="0"/>
                <a:cs typeface="Arial" panose="020B0604020202020204" pitchFamily="34" charset="0"/>
              </a:rPr>
              <a:t>We do not need to know the transition model !</a:t>
            </a:r>
          </a:p>
          <a:p>
            <a:pPr algn="ctr"/>
            <a:r>
              <a:rPr kumimoji="1" lang="en-US" altLang="zh-CN" dirty="0">
                <a:solidFill>
                  <a:srgbClr val="42F7FF"/>
                </a:solidFill>
                <a:latin typeface="Arial" panose="020B0604020202020204" pitchFamily="34" charset="0"/>
                <a:ea typeface="Cambria Math" panose="02040503050406030204" pitchFamily="18" charset="0"/>
                <a:cs typeface="Arial" panose="020B0604020202020204" pitchFamily="34" charset="0"/>
              </a:rPr>
              <a:t>Policy gradient is model-free</a:t>
            </a:r>
            <a:endParaRPr lang="zh-CN" altLang="en-US" dirty="0">
              <a:solidFill>
                <a:srgbClr val="42F7FF"/>
              </a:solidFill>
            </a:endParaRPr>
          </a:p>
        </p:txBody>
      </p:sp>
    </p:spTree>
    <p:extLst>
      <p:ext uri="{BB962C8B-B14F-4D97-AF65-F5344CB8AC3E}">
        <p14:creationId xmlns:p14="http://schemas.microsoft.com/office/powerpoint/2010/main" val="21493185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3535957" y="486096"/>
            <a:ext cx="5120312"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Problem of MC Policy Gradient</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1977501"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654855"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0EACCC36-CA48-1D4A-916F-08592BBD6440}"/>
                  </a:ext>
                </a:extLst>
              </p:cNvPr>
              <p:cNvSpPr/>
              <p:nvPr/>
            </p:nvSpPr>
            <p:spPr>
              <a:xfrm>
                <a:off x="469858" y="1277171"/>
                <a:ext cx="11252283" cy="4472443"/>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𝐽</m:t>
                      </m:r>
                      <m:d>
                        <m:d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e>
                      </m:d>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𝑚</m:t>
                          </m:r>
                        </m:den>
                      </m:f>
                      <m:nary>
                        <m:naryPr>
                          <m:chr m:val="∑"/>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𝑚</m:t>
                          </m:r>
                        </m:sup>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𝐺</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𝜏</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nary>
                            <m:naryPr>
                              <m:chr m:val="∑"/>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=0</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𝑇</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sup>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func>
                                <m:func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1" lang="en-US" altLang="zh-CN">
                                      <a:solidFill>
                                        <a:schemeClr val="bg1"/>
                                      </a:solidFill>
                                      <a:latin typeface="Cambria Math" panose="02040503050406030204" pitchFamily="18" charset="0"/>
                                      <a:ea typeface="Cambria Math" panose="02040503050406030204" pitchFamily="18" charset="0"/>
                                      <a:cs typeface="Arial" panose="020B0604020202020204" pitchFamily="34" charset="0"/>
                                    </a:rPr>
                                    <m:t>log</m:t>
                                  </m:r>
                                </m:fName>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Sup>
                                    <m:sSubSup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Sup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sup>
                                  </m:sSub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Sup>
                                    <m:sSubSup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Sup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sup>
                                  </m:sSub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func>
                            </m:e>
                          </m:nary>
                        </m:e>
                      </m:nary>
                    </m:oMath>
                  </m:oMathPara>
                </a14:m>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Because </a:t>
                </a:r>
                <a14:m>
                  <m:oMath xmlns:m="http://schemas.openxmlformats.org/officeDocument/2006/math">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𝐺</m:t>
                    </m:r>
                    <m:d>
                      <m:d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𝜏</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sub>
                        </m:sSub>
                      </m:e>
                    </m:d>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nary>
                      <m:naryPr>
                        <m:chr m:val="∑"/>
                        <m:limLoc m:val="subSup"/>
                        <m:supHide m:val="on"/>
                        <m:ctrlPr>
                          <a:rPr kumimoji="1" lang="en-US" altLang="zh-CN" i="1">
                            <a:solidFill>
                              <a:schemeClr val="bg1"/>
                            </a:solidFill>
                            <a:latin typeface="Cambria Math" panose="02040503050406030204" pitchFamily="18" charset="0"/>
                            <a:cs typeface="Arial" panose="020B0604020202020204" pitchFamily="34" charset="0"/>
                          </a:rPr>
                        </m:ctrlPr>
                      </m:naryPr>
                      <m:sub>
                        <m:r>
                          <m:rPr>
                            <m:brk m:alnAt="9"/>
                          </m:rPr>
                          <a:rPr kumimoji="1" lang="en-US" altLang="zh-CN" i="1">
                            <a:solidFill>
                              <a:schemeClr val="bg1"/>
                            </a:solidFill>
                            <a:latin typeface="Cambria Math" panose="02040503050406030204" pitchFamily="18" charset="0"/>
                            <a:cs typeface="Arial" panose="020B0604020202020204" pitchFamily="34" charset="0"/>
                          </a:rPr>
                          <m:t>𝑡</m:t>
                        </m:r>
                      </m:sub>
                      <m:sup/>
                      <m:e>
                        <m:sSup>
                          <m:sSupPr>
                            <m:ctrlPr>
                              <a:rPr kumimoji="1" lang="en-US" altLang="zh-CN" i="1">
                                <a:solidFill>
                                  <a:schemeClr val="bg1"/>
                                </a:solidFill>
                                <a:latin typeface="Cambria Math" panose="02040503050406030204" pitchFamily="18" charset="0"/>
                                <a:cs typeface="Arial" panose="020B0604020202020204" pitchFamily="34" charset="0"/>
                              </a:rPr>
                            </m:ctrlPr>
                          </m:sSupPr>
                          <m:e>
                            <m:r>
                              <a:rPr kumimoji="1" lang="en-US" altLang="zh-CN" i="1">
                                <a:solidFill>
                                  <a:schemeClr val="bg1"/>
                                </a:solidFill>
                                <a:latin typeface="Cambria Math" panose="02040503050406030204" pitchFamily="18" charset="0"/>
                                <a:cs typeface="Arial" panose="020B0604020202020204" pitchFamily="34" charset="0"/>
                              </a:rPr>
                              <m:t>𝛾</m:t>
                            </m:r>
                          </m:e>
                          <m:sup>
                            <m:r>
                              <a:rPr kumimoji="1" lang="en-US" altLang="zh-CN" i="1">
                                <a:solidFill>
                                  <a:schemeClr val="bg1"/>
                                </a:solidFill>
                                <a:latin typeface="Cambria Math" panose="02040503050406030204" pitchFamily="18" charset="0"/>
                                <a:cs typeface="Arial" panose="020B0604020202020204" pitchFamily="34" charset="0"/>
                              </a:rPr>
                              <m:t>𝑡</m:t>
                            </m:r>
                          </m:sup>
                        </m:sSup>
                        <m:r>
                          <a:rPr kumimoji="1" lang="en-US" altLang="zh-CN" i="1">
                            <a:solidFill>
                              <a:schemeClr val="bg1"/>
                            </a:solidFill>
                            <a:latin typeface="Cambria Math" panose="02040503050406030204" pitchFamily="18" charset="0"/>
                            <a:cs typeface="Arial" panose="020B0604020202020204" pitchFamily="34" charset="0"/>
                          </a:rPr>
                          <m:t>𝑅</m:t>
                        </m:r>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e>
                    </m:nary>
                  </m:oMath>
                </a14:m>
                <a:endParaRPr kumimoji="1" lang="en-US" altLang="zh-C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unbiased but has large variance</a:t>
                </a:r>
              </a:p>
              <a:p>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ways to address the problem:</a:t>
                </a:r>
              </a:p>
              <a:p>
                <a:pPr marL="285750"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use temporal causality</a:t>
                </a:r>
              </a:p>
              <a:p>
                <a:pPr marL="285750"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include a baseline (talk about it later)</a:t>
                </a:r>
              </a:p>
              <a:p>
                <a:pPr marL="285750" indent="-285750">
                  <a:buFont typeface="Arial" panose="020B0604020202020204" pitchFamily="34" charset="0"/>
                  <a:buChar char="•"/>
                </a:pPr>
                <a:r>
                  <a:rPr kumimoji="1" lang="en-US" altLang="zh-CN" dirty="0">
                    <a:solidFill>
                      <a:schemeClr val="bg1"/>
                    </a:solidFill>
                    <a:latin typeface="Arial" panose="020B0604020202020204" pitchFamily="34" charset="0"/>
                    <a:cs typeface="Arial" panose="020B0604020202020204" pitchFamily="34" charset="0"/>
                  </a:rPr>
                  <a:t>use critic (talk about it later)</a:t>
                </a:r>
              </a:p>
              <a:p>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p:txBody>
          </p:sp>
        </mc:Choice>
        <mc:Fallback xmlns="">
          <p:sp>
            <p:nvSpPr>
              <p:cNvPr id="2" name="矩形 1">
                <a:extLst>
                  <a:ext uri="{FF2B5EF4-FFF2-40B4-BE49-F238E27FC236}">
                    <a16:creationId xmlns:a16="http://schemas.microsoft.com/office/drawing/2014/main" id="{0EACCC36-CA48-1D4A-916F-08592BBD6440}"/>
                  </a:ext>
                </a:extLst>
              </p:cNvPr>
              <p:cNvSpPr>
                <a:spLocks noRot="1" noChangeAspect="1" noMove="1" noResize="1" noEditPoints="1" noAdjustHandles="1" noChangeArrowheads="1" noChangeShapeType="1" noTextEdit="1"/>
              </p:cNvSpPr>
              <p:nvPr/>
            </p:nvSpPr>
            <p:spPr>
              <a:xfrm>
                <a:off x="469858" y="1277171"/>
                <a:ext cx="11252283" cy="4472443"/>
              </a:xfrm>
              <a:prstGeom prst="rect">
                <a:avLst/>
              </a:prstGeom>
              <a:blipFill>
                <a:blip r:embed="rId3"/>
                <a:stretch>
                  <a:fillRect l="-338" t="-184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2E918873-7E4F-4878-BC85-48ED2B6B0E07}"/>
                  </a:ext>
                </a:extLst>
              </p:cNvPr>
              <p:cNvSpPr/>
              <p:nvPr/>
            </p:nvSpPr>
            <p:spPr>
              <a:xfrm>
                <a:off x="4797224" y="2710097"/>
                <a:ext cx="7394776" cy="369332"/>
              </a:xfrm>
              <a:prstGeom prst="rect">
                <a:avLst/>
              </a:prstGeom>
            </p:spPr>
            <p:txBody>
              <a:bodyPr wrap="square">
                <a:spAutoFit/>
              </a:bodyPr>
              <a:lstStyle/>
              <a:p>
                <a:r>
                  <a:rPr lang="en-US" altLang="zh-CN" dirty="0">
                    <a:solidFill>
                      <a:srgbClr val="42F7FF"/>
                    </a:solidFill>
                    <a:latin typeface="Arial" panose="020B0604020202020204" pitchFamily="34" charset="0"/>
                    <a:cs typeface="Arial" panose="020B0604020202020204" pitchFamily="34" charset="0"/>
                  </a:rPr>
                  <a:t>Causality: policy at time </a:t>
                </a:r>
                <a14:m>
                  <m:oMath xmlns:m="http://schemas.openxmlformats.org/officeDocument/2006/math">
                    <m:r>
                      <a:rPr lang="en-US" altLang="zh-CN" b="0" i="1" smtClean="0">
                        <a:solidFill>
                          <a:srgbClr val="42F7FF"/>
                        </a:solidFill>
                        <a:latin typeface="Cambria Math" panose="02040503050406030204" pitchFamily="18" charset="0"/>
                        <a:cs typeface="Arial" panose="020B0604020202020204" pitchFamily="34" charset="0"/>
                      </a:rPr>
                      <m:t>𝑡</m:t>
                    </m:r>
                    <m:r>
                      <a:rPr lang="en-US" altLang="zh-CN" b="0" i="1" smtClean="0">
                        <a:solidFill>
                          <a:srgbClr val="42F7FF"/>
                        </a:solidFill>
                        <a:latin typeface="Cambria Math" panose="02040503050406030204" pitchFamily="18" charset="0"/>
                        <a:cs typeface="Arial" panose="020B0604020202020204" pitchFamily="34" charset="0"/>
                      </a:rPr>
                      <m:t>′</m:t>
                    </m:r>
                  </m:oMath>
                </a14:m>
                <a:r>
                  <a:rPr lang="en-US" altLang="zh-CN" dirty="0">
                    <a:solidFill>
                      <a:srgbClr val="42F7FF"/>
                    </a:solidFill>
                    <a:latin typeface="Arial" panose="020B0604020202020204" pitchFamily="34" charset="0"/>
                    <a:cs typeface="Arial" panose="020B0604020202020204" pitchFamily="34" charset="0"/>
                  </a:rPr>
                  <a:t> cannot affect reward at time </a:t>
                </a:r>
                <a14:m>
                  <m:oMath xmlns:m="http://schemas.openxmlformats.org/officeDocument/2006/math">
                    <m:r>
                      <a:rPr lang="en-US" altLang="zh-CN" b="0" i="1" smtClean="0">
                        <a:solidFill>
                          <a:srgbClr val="42F7FF"/>
                        </a:solidFill>
                        <a:latin typeface="Cambria Math" panose="02040503050406030204" pitchFamily="18" charset="0"/>
                        <a:cs typeface="Arial" panose="020B0604020202020204" pitchFamily="34" charset="0"/>
                      </a:rPr>
                      <m:t>𝑡</m:t>
                    </m:r>
                  </m:oMath>
                </a14:m>
                <a:r>
                  <a:rPr lang="en-US" altLang="zh-CN" dirty="0">
                    <a:solidFill>
                      <a:srgbClr val="42F7FF"/>
                    </a:solidFill>
                    <a:latin typeface="Arial" panose="020B0604020202020204" pitchFamily="34" charset="0"/>
                    <a:cs typeface="Arial" panose="020B0604020202020204" pitchFamily="34" charset="0"/>
                  </a:rPr>
                  <a:t> when </a:t>
                </a:r>
                <a14:m>
                  <m:oMath xmlns:m="http://schemas.openxmlformats.org/officeDocument/2006/math">
                    <m:r>
                      <a:rPr lang="en-US" altLang="zh-CN" b="0" i="1" smtClean="0">
                        <a:solidFill>
                          <a:srgbClr val="42F7FF"/>
                        </a:solidFill>
                        <a:latin typeface="Cambria Math" panose="02040503050406030204" pitchFamily="18" charset="0"/>
                        <a:cs typeface="Arial" panose="020B0604020202020204" pitchFamily="34" charset="0"/>
                      </a:rPr>
                      <m:t>𝑡</m:t>
                    </m:r>
                    <m:r>
                      <a:rPr lang="en-US" altLang="zh-CN" b="0" i="1" smtClean="0">
                        <a:solidFill>
                          <a:srgbClr val="42F7FF"/>
                        </a:solidFill>
                        <a:latin typeface="Cambria Math" panose="02040503050406030204" pitchFamily="18" charset="0"/>
                        <a:cs typeface="Arial" panose="020B0604020202020204" pitchFamily="34" charset="0"/>
                      </a:rPr>
                      <m:t>&lt;</m:t>
                    </m:r>
                    <m:r>
                      <a:rPr lang="en-US" altLang="zh-CN" b="0" i="1" smtClean="0">
                        <a:solidFill>
                          <a:srgbClr val="42F7FF"/>
                        </a:solidFill>
                        <a:latin typeface="Cambria Math" panose="02040503050406030204" pitchFamily="18" charset="0"/>
                        <a:cs typeface="Arial" panose="020B0604020202020204" pitchFamily="34" charset="0"/>
                      </a:rPr>
                      <m:t>𝑡</m:t>
                    </m:r>
                    <m:r>
                      <a:rPr lang="en-US" altLang="zh-CN" b="0" i="1" smtClean="0">
                        <a:solidFill>
                          <a:srgbClr val="42F7FF"/>
                        </a:solidFill>
                        <a:latin typeface="Cambria Math" panose="02040503050406030204" pitchFamily="18" charset="0"/>
                        <a:cs typeface="Arial" panose="020B0604020202020204" pitchFamily="34" charset="0"/>
                      </a:rPr>
                      <m:t>′</m:t>
                    </m:r>
                  </m:oMath>
                </a14:m>
                <a:endParaRPr lang="zh-CN" altLang="en-US" dirty="0">
                  <a:solidFill>
                    <a:srgbClr val="42F7FF"/>
                  </a:solidFill>
                  <a:latin typeface="Arial" panose="020B0604020202020204" pitchFamily="34" charset="0"/>
                  <a:cs typeface="Arial" panose="020B0604020202020204" pitchFamily="34" charset="0"/>
                </a:endParaRPr>
              </a:p>
            </p:txBody>
          </p:sp>
        </mc:Choice>
        <mc:Fallback xmlns="">
          <p:sp>
            <p:nvSpPr>
              <p:cNvPr id="4" name="矩形 3">
                <a:extLst>
                  <a:ext uri="{FF2B5EF4-FFF2-40B4-BE49-F238E27FC236}">
                    <a16:creationId xmlns:a16="http://schemas.microsoft.com/office/drawing/2014/main" id="{2E918873-7E4F-4878-BC85-48ED2B6B0E07}"/>
                  </a:ext>
                </a:extLst>
              </p:cNvPr>
              <p:cNvSpPr>
                <a:spLocks noRot="1" noChangeAspect="1" noMove="1" noResize="1" noEditPoints="1" noAdjustHandles="1" noChangeArrowheads="1" noChangeShapeType="1" noTextEdit="1"/>
              </p:cNvSpPr>
              <p:nvPr/>
            </p:nvSpPr>
            <p:spPr>
              <a:xfrm>
                <a:off x="4797224" y="2710097"/>
                <a:ext cx="7394776" cy="369332"/>
              </a:xfrm>
              <a:prstGeom prst="rect">
                <a:avLst/>
              </a:prstGeom>
              <a:blipFill>
                <a:blip r:embed="rId4"/>
                <a:stretch>
                  <a:fillRect l="-742" t="-10000" b="-26667"/>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821F2043-DA93-C54D-9505-A71632899423}"/>
              </a:ext>
            </a:extLst>
          </p:cNvPr>
          <p:cNvGrpSpPr/>
          <p:nvPr/>
        </p:nvGrpSpPr>
        <p:grpSpPr>
          <a:xfrm>
            <a:off x="4984652" y="3256604"/>
            <a:ext cx="5974081" cy="2768900"/>
            <a:chOff x="4984652" y="3144060"/>
            <a:chExt cx="5974081" cy="2768900"/>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78D8629-2F7F-864E-9644-F91A74B721DD}"/>
                    </a:ext>
                  </a:extLst>
                </p:cNvPr>
                <p:cNvSpPr/>
                <p:nvPr/>
              </p:nvSpPr>
              <p:spPr>
                <a:xfrm>
                  <a:off x="5258426" y="3144060"/>
                  <a:ext cx="5329215" cy="8806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𝐽</m:t>
                        </m:r>
                        <m:d>
                          <m:d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e>
                        </m:d>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f>
                          <m:f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𝑚</m:t>
                            </m:r>
                          </m:den>
                        </m:f>
                        <m:nary>
                          <m:naryPr>
                            <m:chr m:val="∑"/>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𝑚</m:t>
                            </m:r>
                          </m:sup>
                          <m:e>
                            <m:nary>
                              <m:naryPr>
                                <m:chr m:val="∑"/>
                                <m:ctrlPr>
                                  <a:rPr kumimoji="1" lang="en-US" altLang="zh-CN"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naryPr>
                              <m:sub>
                                <m:sSup>
                                  <m:sSup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pPr>
                                  <m:e>
                                    <m:r>
                                      <m:rPr>
                                        <m:brk m:alnAt="23"/>
                                      </m:r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e>
                                  <m:sup>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up>
                                </m:sSup>
                                <m:r>
                                  <m:rPr>
                                    <m:brk m:alnAt="23"/>
                                  </m:r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0</m:t>
                                </m:r>
                              </m:sub>
                              <m:sup>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𝑇</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m:t>
                                </m:r>
                              </m:sup>
                              <m:e>
                                <m:sSup>
                                  <m:sSup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p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𝛾</m:t>
                                    </m:r>
                                  </m:e>
                                  <m:sup>
                                    <m:sSup>
                                      <m:sSup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p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e>
                                      <m:sup>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up>
                                    </m:sSup>
                                  </m:sup>
                                </m:sSup>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𝑅</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Sup>
                                  <m:sSubSup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Sup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up>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sup>
                                </m:sSubSup>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Sup>
                                  <m:sSubSup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Sup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up>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sup>
                                </m:sSubSup>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e>
                            </m:nary>
                            <m:nary>
                              <m:naryPr>
                                <m:chr m:val="∑"/>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=0</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𝑇</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sup>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func>
                                  <m:func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1" lang="en-US" altLang="zh-CN">
                                        <a:solidFill>
                                          <a:schemeClr val="bg1"/>
                                        </a:solidFill>
                                        <a:latin typeface="Cambria Math" panose="02040503050406030204" pitchFamily="18" charset="0"/>
                                        <a:ea typeface="Cambria Math" panose="02040503050406030204" pitchFamily="18" charset="0"/>
                                        <a:cs typeface="Arial" panose="020B0604020202020204" pitchFamily="34" charset="0"/>
                                      </a:rPr>
                                      <m:t>log</m:t>
                                    </m:r>
                                  </m:fName>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Sup>
                                      <m:sSubSup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Sup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up>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sup>
                                    </m:sSub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Sup>
                                      <m:sSubSup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Sup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up>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sup>
                                    </m:sSub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func>
                              </m:e>
                            </m:nary>
                          </m:e>
                        </m:nary>
                      </m:oMath>
                    </m:oMathPara>
                  </a14:m>
                  <a:endParaRPr lang="zh-CN" altLang="en-US" dirty="0"/>
                </a:p>
              </p:txBody>
            </p:sp>
          </mc:Choice>
          <mc:Fallback xmlns="">
            <p:sp>
              <p:nvSpPr>
                <p:cNvPr id="5" name="矩形 4">
                  <a:extLst>
                    <a:ext uri="{FF2B5EF4-FFF2-40B4-BE49-F238E27FC236}">
                      <a16:creationId xmlns:a16="http://schemas.microsoft.com/office/drawing/2014/main" id="{678D8629-2F7F-864E-9644-F91A74B721DD}"/>
                    </a:ext>
                  </a:extLst>
                </p:cNvPr>
                <p:cNvSpPr>
                  <a:spLocks noRot="1" noChangeAspect="1" noMove="1" noResize="1" noEditPoints="1" noAdjustHandles="1" noChangeArrowheads="1" noChangeShapeType="1" noTextEdit="1"/>
                </p:cNvSpPr>
                <p:nvPr/>
              </p:nvSpPr>
              <p:spPr>
                <a:xfrm>
                  <a:off x="5258426" y="3144060"/>
                  <a:ext cx="5329215" cy="880690"/>
                </a:xfrm>
                <a:prstGeom prst="rect">
                  <a:avLst/>
                </a:prstGeom>
                <a:blipFill>
                  <a:blip r:embed="rId5"/>
                  <a:stretch>
                    <a:fillRect t="-91549" b="-1450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880808D-CE14-7146-BA4D-E2B7B37AD9E6}"/>
                    </a:ext>
                  </a:extLst>
                </p:cNvPr>
                <p:cNvSpPr txBox="1"/>
                <p:nvPr/>
              </p:nvSpPr>
              <p:spPr>
                <a:xfrm>
                  <a:off x="5603631" y="4095090"/>
                  <a:ext cx="5355102" cy="8806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chemeClr val="bg1"/>
                            </a:solidFill>
                            <a:latin typeface="Cambria Math" panose="02040503050406030204" pitchFamily="18" charset="0"/>
                          </a:rPr>
                          <m:t>=</m:t>
                        </m:r>
                        <m:f>
                          <m:f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𝑚</m:t>
                            </m:r>
                          </m:den>
                        </m:f>
                        <m:nary>
                          <m:naryPr>
                            <m:chr m:val="∑"/>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𝑚</m:t>
                            </m:r>
                          </m:sup>
                          <m:e>
                            <m:nary>
                              <m:naryPr>
                                <m:chr m:val="∑"/>
                                <m:ctrlPr>
                                  <a:rPr kumimoji="1" lang="en-US" altLang="zh-CN"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naryPr>
                              <m:sub>
                                <m:sSup>
                                  <m:sSupPr>
                                    <m:ctrlPr>
                                      <a:rPr kumimoji="1" lang="en-US" altLang="zh-CN" i="1" smtClean="0">
                                        <a:solidFill>
                                          <a:srgbClr val="42F7FF"/>
                                        </a:solidFill>
                                        <a:latin typeface="Cambria Math" panose="02040503050406030204" pitchFamily="18" charset="0"/>
                                        <a:ea typeface="Cambria Math" panose="02040503050406030204" pitchFamily="18" charset="0"/>
                                        <a:cs typeface="Arial" panose="020B0604020202020204" pitchFamily="34" charset="0"/>
                                      </a:rPr>
                                    </m:ctrlPr>
                                  </m:sSupPr>
                                  <m:e>
                                    <m:r>
                                      <m:rPr>
                                        <m:brk m:alnAt="23"/>
                                      </m:rPr>
                                      <a:rPr kumimoji="1" lang="en-US" altLang="zh-CN" i="1">
                                        <a:solidFill>
                                          <a:srgbClr val="42F7FF"/>
                                        </a:solidFill>
                                        <a:latin typeface="Cambria Math" panose="02040503050406030204" pitchFamily="18" charset="0"/>
                                        <a:ea typeface="Cambria Math" panose="02040503050406030204" pitchFamily="18" charset="0"/>
                                        <a:cs typeface="Arial" panose="020B0604020202020204" pitchFamily="34" charset="0"/>
                                      </a:rPr>
                                      <m:t>𝑡</m:t>
                                    </m:r>
                                  </m:e>
                                  <m:sup>
                                    <m:r>
                                      <a:rPr kumimoji="1" lang="en-US" altLang="zh-CN" i="1">
                                        <a:solidFill>
                                          <a:srgbClr val="42F7FF"/>
                                        </a:solidFill>
                                        <a:latin typeface="Cambria Math" panose="02040503050406030204" pitchFamily="18" charset="0"/>
                                        <a:ea typeface="Cambria Math" panose="02040503050406030204" pitchFamily="18" charset="0"/>
                                        <a:cs typeface="Arial" panose="020B0604020202020204" pitchFamily="34" charset="0"/>
                                      </a:rPr>
                                      <m:t>′</m:t>
                                    </m:r>
                                  </m:sup>
                                </m:sSup>
                                <m:r>
                                  <m:rPr>
                                    <m:brk m:alnAt="23"/>
                                  </m:rPr>
                                  <a:rPr kumimoji="1" lang="en-US" altLang="zh-CN" i="1">
                                    <a:solidFill>
                                      <a:srgbClr val="42F7FF"/>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zh-CN" b="0" i="1" smtClean="0">
                                    <a:solidFill>
                                      <a:srgbClr val="42F7FF"/>
                                    </a:solidFill>
                                    <a:latin typeface="Cambria Math" panose="02040503050406030204" pitchFamily="18" charset="0"/>
                                    <a:ea typeface="Cambria Math" panose="02040503050406030204" pitchFamily="18" charset="0"/>
                                    <a:cs typeface="Arial" panose="020B0604020202020204" pitchFamily="34" charset="0"/>
                                  </a:rPr>
                                  <m:t>𝑡</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𝑇</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sup>
                              <m:e>
                                <m:sSup>
                                  <m:sSup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p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𝛾</m:t>
                                    </m:r>
                                  </m:e>
                                  <m:sup>
                                    <m:sSup>
                                      <m:sSup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p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e>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up>
                                    </m:sSup>
                                  </m:sup>
                                </m:s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𝑅</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Sup>
                                  <m:sSubSup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Sup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sup>
                                </m:sSub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Sup>
                                  <m:sSubSup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Sup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sup>
                                </m:sSub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nary>
                            <m:nary>
                              <m:naryPr>
                                <m:chr m:val="∑"/>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=0</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𝑇</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sup>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func>
                                  <m:func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1" lang="en-US" altLang="zh-CN">
                                        <a:solidFill>
                                          <a:schemeClr val="bg1"/>
                                        </a:solidFill>
                                        <a:latin typeface="Cambria Math" panose="02040503050406030204" pitchFamily="18" charset="0"/>
                                        <a:ea typeface="Cambria Math" panose="02040503050406030204" pitchFamily="18" charset="0"/>
                                        <a:cs typeface="Arial" panose="020B0604020202020204" pitchFamily="34" charset="0"/>
                                      </a:rPr>
                                      <m:t>log</m:t>
                                    </m:r>
                                  </m:fName>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Sup>
                                      <m:sSubSup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Sup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sup>
                                    </m:sSub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Sup>
                                      <m:sSubSup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Sup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sup>
                                    </m:sSub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func>
                              </m:e>
                            </m:nary>
                          </m:e>
                        </m:nary>
                      </m:oMath>
                    </m:oMathPara>
                  </a14:m>
                  <a:endParaRPr kumimoji="1" lang="zh-CN" altLang="en-US" dirty="0">
                    <a:solidFill>
                      <a:schemeClr val="bg1"/>
                    </a:solidFill>
                  </a:endParaRPr>
                </a:p>
              </p:txBody>
            </p:sp>
          </mc:Choice>
          <mc:Fallback xmlns="">
            <p:sp>
              <p:nvSpPr>
                <p:cNvPr id="6" name="文本框 5">
                  <a:extLst>
                    <a:ext uri="{FF2B5EF4-FFF2-40B4-BE49-F238E27FC236}">
                      <a16:creationId xmlns:a16="http://schemas.microsoft.com/office/drawing/2014/main" id="{9880808D-CE14-7146-BA4D-E2B7B37AD9E6}"/>
                    </a:ext>
                  </a:extLst>
                </p:cNvPr>
                <p:cNvSpPr txBox="1">
                  <a:spLocks noRot="1" noChangeAspect="1" noMove="1" noResize="1" noEditPoints="1" noAdjustHandles="1" noChangeArrowheads="1" noChangeShapeType="1" noTextEdit="1"/>
                </p:cNvSpPr>
                <p:nvPr/>
              </p:nvSpPr>
              <p:spPr>
                <a:xfrm>
                  <a:off x="5603631" y="4095090"/>
                  <a:ext cx="5355102" cy="880690"/>
                </a:xfrm>
                <a:prstGeom prst="rect">
                  <a:avLst/>
                </a:prstGeom>
                <a:blipFill>
                  <a:blip r:embed="rId6"/>
                  <a:stretch>
                    <a:fillRect t="-91549" b="-14507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ABC18353-55D4-4949-A645-A63F6F526594}"/>
                    </a:ext>
                  </a:extLst>
                </p:cNvPr>
                <p:cNvSpPr txBox="1"/>
                <p:nvPr/>
              </p:nvSpPr>
              <p:spPr>
                <a:xfrm>
                  <a:off x="4984652" y="5032270"/>
                  <a:ext cx="5355102" cy="88069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solidFill>
                              <a:schemeClr val="bg1"/>
                            </a:solidFill>
                            <a:latin typeface="Cambria Math" panose="02040503050406030204" pitchFamily="18" charset="0"/>
                          </a:rPr>
                          <m:t>=</m:t>
                        </m:r>
                        <m:f>
                          <m:f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Pr>
                          <m:num>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num>
                          <m:den>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𝑚</m:t>
                            </m:r>
                          </m:den>
                        </m:f>
                        <m:nary>
                          <m:naryPr>
                            <m:chr m:val="∑"/>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𝑚</m:t>
                            </m:r>
                          </m:sup>
                          <m:e>
                            <m:nary>
                              <m:naryPr>
                                <m:chr m:val="∑"/>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=0</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𝑇</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sup>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sSubSup>
                                      <m:sSubSupPr>
                                        <m:ctrlPr>
                                          <a:rPr kumimoji="1" lang="en-US" altLang="zh-CN" i="1">
                                            <a:solidFill>
                                              <a:srgbClr val="42F7FF"/>
                                            </a:solidFill>
                                            <a:latin typeface="Cambria Math" panose="02040503050406030204" pitchFamily="18" charset="0"/>
                                            <a:ea typeface="Cambria Math" panose="02040503050406030204" pitchFamily="18" charset="0"/>
                                            <a:cs typeface="Arial" panose="020B0604020202020204" pitchFamily="34" charset="0"/>
                                          </a:rPr>
                                        </m:ctrlPr>
                                      </m:sSubSupPr>
                                      <m:e>
                                        <m:r>
                                          <a:rPr kumimoji="1" lang="en-US" altLang="zh-CN" i="1">
                                            <a:solidFill>
                                              <a:srgbClr val="42F7FF"/>
                                            </a:solidFill>
                                            <a:latin typeface="Cambria Math" panose="02040503050406030204" pitchFamily="18" charset="0"/>
                                            <a:ea typeface="Cambria Math" panose="02040503050406030204" pitchFamily="18" charset="0"/>
                                            <a:cs typeface="Arial" panose="020B0604020202020204" pitchFamily="34" charset="0"/>
                                          </a:rPr>
                                          <m:t>𝐺</m:t>
                                        </m:r>
                                      </m:e>
                                      <m:sub>
                                        <m:r>
                                          <a:rPr kumimoji="1" lang="en-US" altLang="zh-CN" i="1">
                                            <a:solidFill>
                                              <a:srgbClr val="42F7FF"/>
                                            </a:solidFill>
                                            <a:latin typeface="Cambria Math" panose="02040503050406030204" pitchFamily="18" charset="0"/>
                                            <a:ea typeface="Cambria Math" panose="02040503050406030204" pitchFamily="18" charset="0"/>
                                            <a:cs typeface="Arial" panose="020B0604020202020204" pitchFamily="34" charset="0"/>
                                          </a:rPr>
                                          <m:t>𝑡</m:t>
                                        </m:r>
                                      </m:sub>
                                      <m:sup>
                                        <m:r>
                                          <a:rPr kumimoji="1" lang="en-US" altLang="zh-CN" i="1">
                                            <a:solidFill>
                                              <a:srgbClr val="42F7FF"/>
                                            </a:solidFill>
                                            <a:latin typeface="Cambria Math" panose="02040503050406030204" pitchFamily="18" charset="0"/>
                                            <a:ea typeface="Cambria Math" panose="02040503050406030204" pitchFamily="18" charset="0"/>
                                            <a:cs typeface="Arial" panose="020B0604020202020204" pitchFamily="34" charset="0"/>
                                          </a:rPr>
                                          <m:t>𝑖</m:t>
                                        </m:r>
                                      </m:sup>
                                    </m:sSubSup>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func>
                                  <m:func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1" lang="en-US" altLang="zh-CN">
                                        <a:solidFill>
                                          <a:schemeClr val="bg1"/>
                                        </a:solidFill>
                                        <a:latin typeface="Cambria Math" panose="02040503050406030204" pitchFamily="18" charset="0"/>
                                        <a:ea typeface="Cambria Math" panose="02040503050406030204" pitchFamily="18" charset="0"/>
                                        <a:cs typeface="Arial" panose="020B0604020202020204" pitchFamily="34" charset="0"/>
                                      </a:rPr>
                                      <m:t>log</m:t>
                                    </m:r>
                                  </m:fName>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Sup>
                                      <m:sSubSup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Sup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sup>
                                    </m:sSub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Sup>
                                      <m:sSubSup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Sup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𝑖</m:t>
                                        </m:r>
                                      </m:sup>
                                    </m:sSub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func>
                              </m:e>
                            </m:nary>
                          </m:e>
                        </m:nary>
                      </m:oMath>
                    </m:oMathPara>
                  </a14:m>
                  <a:endParaRPr kumimoji="1" lang="zh-CN" altLang="en-US" dirty="0">
                    <a:solidFill>
                      <a:schemeClr val="bg1"/>
                    </a:solidFill>
                  </a:endParaRPr>
                </a:p>
              </p:txBody>
            </p:sp>
          </mc:Choice>
          <mc:Fallback xmlns="">
            <p:sp>
              <p:nvSpPr>
                <p:cNvPr id="16" name="文本框 15">
                  <a:extLst>
                    <a:ext uri="{FF2B5EF4-FFF2-40B4-BE49-F238E27FC236}">
                      <a16:creationId xmlns:a16="http://schemas.microsoft.com/office/drawing/2014/main" id="{ABC18353-55D4-4949-A645-A63F6F526594}"/>
                    </a:ext>
                  </a:extLst>
                </p:cNvPr>
                <p:cNvSpPr txBox="1">
                  <a:spLocks noRot="1" noChangeAspect="1" noMove="1" noResize="1" noEditPoints="1" noAdjustHandles="1" noChangeArrowheads="1" noChangeShapeType="1" noTextEdit="1"/>
                </p:cNvSpPr>
                <p:nvPr/>
              </p:nvSpPr>
              <p:spPr>
                <a:xfrm>
                  <a:off x="4984652" y="5032270"/>
                  <a:ext cx="5355102" cy="880690"/>
                </a:xfrm>
                <a:prstGeom prst="rect">
                  <a:avLst/>
                </a:prstGeom>
                <a:blipFill>
                  <a:blip r:embed="rId7"/>
                  <a:stretch>
                    <a:fillRect t="-92857" b="-14714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010613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946601" y="486096"/>
            <a:ext cx="2299027"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REINFORCE</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1977501"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654855"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pic>
        <p:nvPicPr>
          <p:cNvPr id="3" name="图片 2">
            <a:extLst>
              <a:ext uri="{FF2B5EF4-FFF2-40B4-BE49-F238E27FC236}">
                <a16:creationId xmlns:a16="http://schemas.microsoft.com/office/drawing/2014/main" id="{A585ED5C-7F89-F34B-ADA0-41B18B901377}"/>
              </a:ext>
            </a:extLst>
          </p:cNvPr>
          <p:cNvPicPr>
            <a:picLocks noChangeAspect="1"/>
          </p:cNvPicPr>
          <p:nvPr/>
        </p:nvPicPr>
        <p:blipFill rotWithShape="1">
          <a:blip r:embed="rId3"/>
          <a:srcRect l="1158" t="4751" r="24341" b="5434"/>
          <a:stretch/>
        </p:blipFill>
        <p:spPr>
          <a:xfrm>
            <a:off x="1638922" y="1762988"/>
            <a:ext cx="8914156" cy="3105587"/>
          </a:xfrm>
          <a:prstGeom prst="rect">
            <a:avLst/>
          </a:prstGeom>
        </p:spPr>
      </p:pic>
    </p:spTree>
    <p:extLst>
      <p:ext uri="{BB962C8B-B14F-4D97-AF65-F5344CB8AC3E}">
        <p14:creationId xmlns:p14="http://schemas.microsoft.com/office/powerpoint/2010/main" val="13803349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533830" y="486096"/>
            <a:ext cx="3124573"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Include a Baseline</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1977501"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654855"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DA9BC85-C74A-3940-B6ED-323FCC2C65AD}"/>
                  </a:ext>
                </a:extLst>
              </p:cNvPr>
              <p:cNvSpPr/>
              <p:nvPr/>
            </p:nvSpPr>
            <p:spPr>
              <a:xfrm>
                <a:off x="2581714" y="1281123"/>
                <a:ext cx="6096000" cy="871457"/>
              </a:xfrm>
              <a:prstGeom prst="rect">
                <a:avLst/>
              </a:prstGeom>
            </p:spPr>
            <p:txBody>
              <a:bodyPr>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𝐽</m:t>
                      </m:r>
                      <m:d>
                        <m:d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e>
                      </m:d>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𝐸</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𝜏</m:t>
                          </m:r>
                        </m:sub>
                      </m:sSub>
                      <m:d>
                        <m:dPr>
                          <m:begChr m:val="["/>
                          <m:endChr m:val="]"/>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=0</m:t>
                              </m:r>
                            </m:sub>
                            <m:sup>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𝑇</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−1</m:t>
                              </m:r>
                            </m:sup>
                            <m:e>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𝐺</m:t>
                                  </m:r>
                                </m:e>
                                <m:sub>
                                  <m:r>
                                    <a:rPr kumimoji="1" lang="en-US" altLang="zh-CN" i="1">
                                      <a:solidFill>
                                        <a:schemeClr val="bg1"/>
                                      </a:solidFill>
                                      <a:latin typeface="Cambria Math" panose="02040503050406030204" pitchFamily="18" charset="0"/>
                                      <a:cs typeface="Arial" panose="020B0604020202020204" pitchFamily="34" charset="0"/>
                                    </a:rPr>
                                    <m:t>𝑡</m:t>
                                  </m:r>
                                </m:sub>
                              </m:sSub>
                            </m:e>
                          </m:nary>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func>
                            <m:func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1" lang="en-US" altLang="zh-CN">
                                  <a:solidFill>
                                    <a:schemeClr val="bg1"/>
                                  </a:solidFill>
                                  <a:latin typeface="Cambria Math" panose="02040503050406030204" pitchFamily="18" charset="0"/>
                                  <a:ea typeface="Cambria Math" panose="02040503050406030204" pitchFamily="18" charset="0"/>
                                  <a:cs typeface="Arial" panose="020B0604020202020204" pitchFamily="34" charset="0"/>
                                </a:rPr>
                                <m:t>log</m:t>
                              </m:r>
                            </m:fName>
                            <m:e>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e>
                          </m:func>
                        </m:e>
                      </m:d>
                    </m:oMath>
                  </m:oMathPara>
                </a14:m>
                <a:endParaRPr lang="zh-CN" altLang="en-US" dirty="0"/>
              </a:p>
            </p:txBody>
          </p:sp>
        </mc:Choice>
        <mc:Fallback xmlns="">
          <p:sp>
            <p:nvSpPr>
              <p:cNvPr id="2" name="矩形 1">
                <a:extLst>
                  <a:ext uri="{FF2B5EF4-FFF2-40B4-BE49-F238E27FC236}">
                    <a16:creationId xmlns:a16="http://schemas.microsoft.com/office/drawing/2014/main" id="{CDA9BC85-C74A-3940-B6ED-323FCC2C65AD}"/>
                  </a:ext>
                </a:extLst>
              </p:cNvPr>
              <p:cNvSpPr>
                <a:spLocks noRot="1" noChangeAspect="1" noMove="1" noResize="1" noEditPoints="1" noAdjustHandles="1" noChangeArrowheads="1" noChangeShapeType="1" noTextEdit="1"/>
              </p:cNvSpPr>
              <p:nvPr/>
            </p:nvSpPr>
            <p:spPr>
              <a:xfrm>
                <a:off x="2581714" y="1281123"/>
                <a:ext cx="6096000" cy="871457"/>
              </a:xfrm>
              <a:prstGeom prst="rect">
                <a:avLst/>
              </a:prstGeom>
              <a:blipFill>
                <a:blip r:embed="rId3"/>
                <a:stretch>
                  <a:fillRect t="-94203" b="-1507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3E2DDAF-6CDD-9149-986A-1349C3AD1B79}"/>
                  </a:ext>
                </a:extLst>
              </p:cNvPr>
              <p:cNvSpPr/>
              <p:nvPr/>
            </p:nvSpPr>
            <p:spPr>
              <a:xfrm>
                <a:off x="663818" y="2263947"/>
                <a:ext cx="11359370" cy="4195444"/>
              </a:xfrm>
              <a:prstGeom prst="rect">
                <a:avLst/>
              </a:prstGeom>
            </p:spPr>
            <p:txBody>
              <a:bodyPr wrap="square">
                <a:spAutoFit/>
              </a:bodyPr>
              <a:lstStyle/>
              <a:p>
                <a:r>
                  <a:rPr lang="en" altLang="zh-CN" dirty="0">
                    <a:solidFill>
                      <a:schemeClr val="bg1"/>
                    </a:solidFill>
                    <a:latin typeface="Arial" panose="020B0604020202020204" pitchFamily="34" charset="0"/>
                    <a:cs typeface="Arial" panose="020B0604020202020204" pitchFamily="34" charset="0"/>
                  </a:rPr>
                  <a:t>We subtract a baseline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𝑏</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𝑠</m:t>
                    </m:r>
                    <m:r>
                      <a:rPr lang="en-US" altLang="zh-CN" b="0" i="1" smtClean="0">
                        <a:solidFill>
                          <a:schemeClr val="bg1"/>
                        </a:solidFill>
                        <a:latin typeface="Cambria Math" panose="02040503050406030204" pitchFamily="18" charset="0"/>
                        <a:cs typeface="Arial" panose="020B0604020202020204" pitchFamily="34" charset="0"/>
                      </a:rPr>
                      <m:t>)</m:t>
                    </m:r>
                  </m:oMath>
                </a14:m>
                <a:r>
                  <a:rPr lang="en" altLang="zh-CN" dirty="0">
                    <a:solidFill>
                      <a:schemeClr val="bg1"/>
                    </a:solidFill>
                    <a:latin typeface="Arial" panose="020B0604020202020204" pitchFamily="34" charset="0"/>
                    <a:cs typeface="Arial" panose="020B0604020202020204" pitchFamily="34" charset="0"/>
                  </a:rPr>
                  <a:t> from the policy gradient to reduce variance</a:t>
                </a:r>
              </a:p>
              <a:p>
                <a:pPr/>
                <a14:m>
                  <m:oMathPara xmlns:m="http://schemas.openxmlformats.org/officeDocument/2006/math">
                    <m:oMathParaPr>
                      <m:jc m:val="centerGroup"/>
                    </m:oMathParaPr>
                    <m:oMath xmlns:m="http://schemas.openxmlformats.org/officeDocument/2006/math">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𝐽</m:t>
                      </m:r>
                      <m:d>
                        <m:d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e>
                      </m:d>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𝐸</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𝜏</m:t>
                          </m:r>
                        </m:sub>
                      </m:sSub>
                      <m:d>
                        <m:dPr>
                          <m:begChr m:val="["/>
                          <m:endChr m:val="]"/>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=0</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𝑇</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sup>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d>
                                    <m:dPr>
                                      <m:ctrlPr>
                                        <a:rPr kumimoji="1" lang="en-US" altLang="zh-CN"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kumimoji="1" lang="en-US" altLang="zh-CN" b="0" i="1" smtClean="0">
                                              <a:solidFill>
                                                <a:srgbClr val="42F7FF"/>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b="0" i="1" smtClean="0">
                                              <a:solidFill>
                                                <a:srgbClr val="42F7FF"/>
                                              </a:solidFill>
                                              <a:latin typeface="Cambria Math" panose="02040503050406030204" pitchFamily="18" charset="0"/>
                                              <a:ea typeface="Cambria Math" panose="02040503050406030204" pitchFamily="18" charset="0"/>
                                              <a:cs typeface="Arial" panose="020B0604020202020204" pitchFamily="34" charset="0"/>
                                            </a:rPr>
                                            <m:t>𝐺</m:t>
                                          </m:r>
                                        </m:e>
                                        <m:sub>
                                          <m:r>
                                            <a:rPr kumimoji="1" lang="en-US" altLang="zh-CN" b="0" i="1" smtClean="0">
                                              <a:solidFill>
                                                <a:srgbClr val="42F7FF"/>
                                              </a:solidFill>
                                              <a:latin typeface="Cambria Math" panose="02040503050406030204" pitchFamily="18" charset="0"/>
                                              <a:ea typeface="Cambria Math" panose="02040503050406030204" pitchFamily="18" charset="0"/>
                                              <a:cs typeface="Arial" panose="020B0604020202020204" pitchFamily="34" charset="0"/>
                                            </a:rPr>
                                            <m:t>𝑡</m:t>
                                          </m:r>
                                        </m:sub>
                                      </m:sSub>
                                      <m:r>
                                        <a:rPr kumimoji="1" lang="en-US" altLang="zh-CN" b="0" i="1" smtClean="0">
                                          <a:solidFill>
                                            <a:srgbClr val="42F7FF"/>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zh-CN" b="0" i="1" smtClean="0">
                                          <a:solidFill>
                                            <a:srgbClr val="42F7FF"/>
                                          </a:solidFill>
                                          <a:latin typeface="Cambria Math" panose="02040503050406030204" pitchFamily="18" charset="0"/>
                                          <a:ea typeface="Cambria Math" panose="02040503050406030204" pitchFamily="18" charset="0"/>
                                          <a:cs typeface="Arial" panose="020B0604020202020204" pitchFamily="34" charset="0"/>
                                        </a:rPr>
                                        <m:t>𝑏</m:t>
                                      </m:r>
                                      <m:r>
                                        <a:rPr kumimoji="1" lang="en-US" altLang="zh-CN" b="0" i="1" smtClean="0">
                                          <a:solidFill>
                                            <a:srgbClr val="42F7FF"/>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b="0" i="1" smtClean="0">
                                              <a:solidFill>
                                                <a:srgbClr val="42F7FF"/>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b="0" i="1" smtClean="0">
                                              <a:solidFill>
                                                <a:srgbClr val="42F7FF"/>
                                              </a:solidFill>
                                              <a:latin typeface="Cambria Math" panose="02040503050406030204" pitchFamily="18" charset="0"/>
                                              <a:ea typeface="Cambria Math" panose="02040503050406030204" pitchFamily="18" charset="0"/>
                                              <a:cs typeface="Arial" panose="020B0604020202020204" pitchFamily="34" charset="0"/>
                                            </a:rPr>
                                            <m:t>𝑠</m:t>
                                          </m:r>
                                        </m:e>
                                        <m:sub>
                                          <m:r>
                                            <a:rPr kumimoji="1" lang="en-US" altLang="zh-CN" b="0" i="1" smtClean="0">
                                              <a:solidFill>
                                                <a:srgbClr val="42F7FF"/>
                                              </a:solidFill>
                                              <a:latin typeface="Cambria Math" panose="02040503050406030204" pitchFamily="18" charset="0"/>
                                              <a:ea typeface="Cambria Math" panose="02040503050406030204" pitchFamily="18" charset="0"/>
                                              <a:cs typeface="Arial" panose="020B0604020202020204" pitchFamily="34" charset="0"/>
                                            </a:rPr>
                                            <m:t>𝑡</m:t>
                                          </m:r>
                                        </m:sub>
                                      </m:sSub>
                                      <m:r>
                                        <a:rPr kumimoji="1" lang="en-US" altLang="zh-CN" b="0" i="1" smtClean="0">
                                          <a:solidFill>
                                            <a:srgbClr val="42F7FF"/>
                                          </a:solidFill>
                                          <a:latin typeface="Cambria Math" panose="02040503050406030204" pitchFamily="18" charset="0"/>
                                          <a:ea typeface="Cambria Math" panose="02040503050406030204" pitchFamily="18" charset="0"/>
                                          <a:cs typeface="Arial" panose="020B0604020202020204" pitchFamily="34" charset="0"/>
                                        </a:rPr>
                                        <m:t>)</m:t>
                                      </m:r>
                                    </m:e>
                                  </m:d>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func>
                                <m:func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1" lang="en-US" altLang="zh-CN">
                                      <a:solidFill>
                                        <a:schemeClr val="bg1"/>
                                      </a:solidFill>
                                      <a:latin typeface="Cambria Math" panose="02040503050406030204" pitchFamily="18" charset="0"/>
                                      <a:ea typeface="Cambria Math" panose="02040503050406030204" pitchFamily="18" charset="0"/>
                                      <a:cs typeface="Arial" panose="020B0604020202020204" pitchFamily="34" charset="0"/>
                                    </a:rPr>
                                    <m:t>log</m:t>
                                  </m:r>
                                </m:fName>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func>
                            </m:e>
                          </m:nary>
                        </m:e>
                      </m:d>
                    </m:oMath>
                  </m:oMathPara>
                </a14:m>
                <a:endParaRPr lang="en" altLang="zh-CN" dirty="0">
                  <a:solidFill>
                    <a:schemeClr val="bg1"/>
                  </a:solidFill>
                  <a:effectLst/>
                  <a:latin typeface="Arial" panose="020B0604020202020204" pitchFamily="34" charset="0"/>
                  <a:cs typeface="Arial" panose="020B0604020202020204" pitchFamily="34" charset="0"/>
                </a:endParaRPr>
              </a:p>
              <a:p>
                <a:endParaRPr lang="en" altLang="zh-CN" dirty="0">
                  <a:solidFill>
                    <a:schemeClr val="bg1"/>
                  </a:solidFill>
                  <a:latin typeface="Arial" panose="020B0604020202020204" pitchFamily="34" charset="0"/>
                  <a:cs typeface="Arial" panose="020B0604020202020204" pitchFamily="34" charset="0"/>
                </a:endParaRPr>
              </a:p>
              <a:p>
                <a:endParaRPr lang="en" altLang="zh-CN" dirty="0">
                  <a:solidFill>
                    <a:schemeClr val="bg1"/>
                  </a:solidFill>
                  <a:latin typeface="Arial" panose="020B0604020202020204" pitchFamily="34" charset="0"/>
                  <a:cs typeface="Arial" panose="020B0604020202020204" pitchFamily="34" charset="0"/>
                </a:endParaRPr>
              </a:p>
              <a:p>
                <a:r>
                  <a:rPr lang="en" altLang="zh-CN" dirty="0">
                    <a:solidFill>
                      <a:schemeClr val="bg1"/>
                    </a:solidFill>
                    <a:effectLst/>
                    <a:latin typeface="Arial" panose="020B0604020202020204" pitchFamily="34" charset="0"/>
                    <a:cs typeface="Arial" panose="020B0604020202020204" pitchFamily="34" charset="0"/>
                  </a:rPr>
                  <a:t>A good baseline is the expected return</a:t>
                </a:r>
              </a:p>
              <a:p>
                <a:pPr/>
                <a14:m>
                  <m:oMathPara xmlns:m="http://schemas.openxmlformats.org/officeDocument/2006/math">
                    <m:oMathParaPr>
                      <m:jc m:val="centerGroup"/>
                    </m:oMathParaPr>
                    <m:oMath xmlns:m="http://schemas.openxmlformats.org/officeDocument/2006/math">
                      <m:r>
                        <a:rPr lang="en-US" altLang="zh-CN" b="0" i="1" smtClean="0">
                          <a:solidFill>
                            <a:schemeClr val="bg1"/>
                          </a:solidFill>
                          <a:effectLst/>
                          <a:latin typeface="Cambria Math" panose="02040503050406030204" pitchFamily="18" charset="0"/>
                          <a:cs typeface="Arial" panose="020B0604020202020204" pitchFamily="34" charset="0"/>
                        </a:rPr>
                        <m:t>𝑏</m:t>
                      </m:r>
                      <m:d>
                        <m:dPr>
                          <m:ctrlPr>
                            <a:rPr lang="en-US" altLang="zh-CN" b="0" i="1" smtClean="0">
                              <a:solidFill>
                                <a:schemeClr val="bg1"/>
                              </a:solidFill>
                              <a:effectLst/>
                              <a:latin typeface="Cambria Math" panose="02040503050406030204" pitchFamily="18" charset="0"/>
                              <a:cs typeface="Arial" panose="020B0604020202020204" pitchFamily="34" charset="0"/>
                            </a:rPr>
                          </m:ctrlPr>
                        </m:dPr>
                        <m:e>
                          <m:sSub>
                            <m:sSubPr>
                              <m:ctrlPr>
                                <a:rPr lang="en-US" altLang="zh-CN" b="0" i="1" smtClean="0">
                                  <a:solidFill>
                                    <a:schemeClr val="bg1"/>
                                  </a:solidFill>
                                  <a:effectLst/>
                                  <a:latin typeface="Cambria Math" panose="02040503050406030204" pitchFamily="18" charset="0"/>
                                  <a:cs typeface="Arial" panose="020B0604020202020204" pitchFamily="34" charset="0"/>
                                </a:rPr>
                              </m:ctrlPr>
                            </m:sSubPr>
                            <m:e>
                              <m:r>
                                <a:rPr lang="en-US" altLang="zh-CN" b="0" i="1" smtClean="0">
                                  <a:solidFill>
                                    <a:schemeClr val="bg1"/>
                                  </a:solidFill>
                                  <a:effectLst/>
                                  <a:latin typeface="Cambria Math" panose="02040503050406030204" pitchFamily="18" charset="0"/>
                                  <a:cs typeface="Arial" panose="020B0604020202020204" pitchFamily="34" charset="0"/>
                                </a:rPr>
                                <m:t>𝑠</m:t>
                              </m:r>
                            </m:e>
                            <m:sub>
                              <m:r>
                                <a:rPr lang="en-US" altLang="zh-CN" b="0" i="1" smtClean="0">
                                  <a:solidFill>
                                    <a:schemeClr val="bg1"/>
                                  </a:solidFill>
                                  <a:effectLst/>
                                  <a:latin typeface="Cambria Math" panose="02040503050406030204" pitchFamily="18" charset="0"/>
                                  <a:cs typeface="Arial" panose="020B0604020202020204" pitchFamily="34" charset="0"/>
                                </a:rPr>
                                <m:t>𝑡</m:t>
                              </m:r>
                            </m:sub>
                          </m:sSub>
                        </m:e>
                      </m:d>
                      <m:r>
                        <a:rPr lang="en-US" altLang="zh-CN" b="0" i="1" smtClean="0">
                          <a:solidFill>
                            <a:schemeClr val="bg1"/>
                          </a:solidFill>
                          <a:effectLst/>
                          <a:latin typeface="Cambria Math" panose="02040503050406030204" pitchFamily="18" charset="0"/>
                          <a:cs typeface="Arial" panose="020B0604020202020204" pitchFamily="34" charset="0"/>
                        </a:rPr>
                        <m:t>=</m:t>
                      </m:r>
                      <m:r>
                        <a:rPr lang="en-US" altLang="zh-CN" b="0" i="1" smtClean="0">
                          <a:solidFill>
                            <a:schemeClr val="bg1"/>
                          </a:solidFill>
                          <a:effectLst/>
                          <a:latin typeface="Cambria Math" panose="02040503050406030204" pitchFamily="18" charset="0"/>
                          <a:cs typeface="Arial" panose="020B0604020202020204" pitchFamily="34" charset="0"/>
                        </a:rPr>
                        <m:t>𝐸</m:t>
                      </m:r>
                      <m:d>
                        <m:dPr>
                          <m:begChr m:val="["/>
                          <m:endChr m:val="]"/>
                          <m:ctrlPr>
                            <a:rPr lang="en-US" altLang="zh-CN" b="0" i="1" smtClean="0">
                              <a:solidFill>
                                <a:schemeClr val="bg1"/>
                              </a:solidFill>
                              <a:effectLst/>
                              <a:latin typeface="Cambria Math" panose="02040503050406030204" pitchFamily="18" charset="0"/>
                              <a:cs typeface="Arial" panose="020B0604020202020204" pitchFamily="34" charset="0"/>
                            </a:rPr>
                          </m:ctrlPr>
                        </m:dPr>
                        <m:e>
                          <m:sSub>
                            <m:sSubPr>
                              <m:ctrlPr>
                                <a:rPr lang="en-US" altLang="zh-CN" b="0" i="1" smtClean="0">
                                  <a:solidFill>
                                    <a:schemeClr val="bg1"/>
                                  </a:solidFill>
                                  <a:effectLst/>
                                  <a:latin typeface="Cambria Math" panose="02040503050406030204" pitchFamily="18" charset="0"/>
                                  <a:cs typeface="Arial" panose="020B0604020202020204" pitchFamily="34" charset="0"/>
                                </a:rPr>
                              </m:ctrlPr>
                            </m:sSubPr>
                            <m:e>
                              <m:r>
                                <a:rPr lang="en-US" altLang="zh-CN" b="0" i="1" smtClean="0">
                                  <a:solidFill>
                                    <a:schemeClr val="bg1"/>
                                  </a:solidFill>
                                  <a:effectLst/>
                                  <a:latin typeface="Cambria Math" panose="02040503050406030204" pitchFamily="18" charset="0"/>
                                  <a:cs typeface="Arial" panose="020B0604020202020204" pitchFamily="34" charset="0"/>
                                </a:rPr>
                                <m:t>𝑅</m:t>
                              </m:r>
                            </m:e>
                            <m:sub>
                              <m:r>
                                <a:rPr lang="en-US" altLang="zh-CN" b="0" i="1" smtClean="0">
                                  <a:solidFill>
                                    <a:schemeClr val="bg1"/>
                                  </a:solidFill>
                                  <a:effectLst/>
                                  <a:latin typeface="Cambria Math" panose="02040503050406030204" pitchFamily="18" charset="0"/>
                                  <a:cs typeface="Arial" panose="020B0604020202020204" pitchFamily="34" charset="0"/>
                                </a:rPr>
                                <m:t>𝑡</m:t>
                              </m:r>
                            </m:sub>
                          </m:sSub>
                          <m:r>
                            <a:rPr lang="en-US" altLang="zh-CN" b="0" i="1" smtClean="0">
                              <a:solidFill>
                                <a:schemeClr val="bg1"/>
                              </a:solidFill>
                              <a:effectLst/>
                              <a:latin typeface="Cambria Math" panose="02040503050406030204" pitchFamily="18" charset="0"/>
                              <a:cs typeface="Arial" panose="020B0604020202020204" pitchFamily="34" charset="0"/>
                            </a:rPr>
                            <m:t>+</m:t>
                          </m:r>
                          <m:r>
                            <a:rPr lang="en-US" altLang="zh-CN" b="0" i="1" smtClean="0">
                              <a:solidFill>
                                <a:schemeClr val="bg1"/>
                              </a:solidFill>
                              <a:effectLst/>
                              <a:latin typeface="Cambria Math" panose="02040503050406030204" pitchFamily="18" charset="0"/>
                              <a:cs typeface="Arial" panose="020B0604020202020204" pitchFamily="34" charset="0"/>
                            </a:rPr>
                            <m:t>𝛾</m:t>
                          </m:r>
                          <m:sSub>
                            <m:sSubPr>
                              <m:ctrlPr>
                                <a:rPr lang="en-US" altLang="zh-CN" b="0" i="1" smtClean="0">
                                  <a:solidFill>
                                    <a:schemeClr val="bg1"/>
                                  </a:solidFill>
                                  <a:effectLst/>
                                  <a:latin typeface="Cambria Math" panose="02040503050406030204" pitchFamily="18" charset="0"/>
                                  <a:cs typeface="Arial" panose="020B0604020202020204" pitchFamily="34" charset="0"/>
                                </a:rPr>
                              </m:ctrlPr>
                            </m:sSubPr>
                            <m:e>
                              <m:r>
                                <a:rPr lang="en-US" altLang="zh-CN" b="0" i="1" smtClean="0">
                                  <a:solidFill>
                                    <a:schemeClr val="bg1"/>
                                  </a:solidFill>
                                  <a:effectLst/>
                                  <a:latin typeface="Cambria Math" panose="02040503050406030204" pitchFamily="18" charset="0"/>
                                  <a:cs typeface="Arial" panose="020B0604020202020204" pitchFamily="34" charset="0"/>
                                </a:rPr>
                                <m:t>𝑅</m:t>
                              </m:r>
                            </m:e>
                            <m:sub>
                              <m:r>
                                <a:rPr lang="en-US" altLang="zh-CN" b="0" i="1" smtClean="0">
                                  <a:solidFill>
                                    <a:schemeClr val="bg1"/>
                                  </a:solidFill>
                                  <a:effectLst/>
                                  <a:latin typeface="Cambria Math" panose="02040503050406030204" pitchFamily="18" charset="0"/>
                                  <a:cs typeface="Arial" panose="020B0604020202020204" pitchFamily="34" charset="0"/>
                                </a:rPr>
                                <m:t>𝑡</m:t>
                              </m:r>
                              <m:r>
                                <a:rPr lang="en-US" altLang="zh-CN" b="0" i="1" smtClean="0">
                                  <a:solidFill>
                                    <a:schemeClr val="bg1"/>
                                  </a:solidFill>
                                  <a:effectLst/>
                                  <a:latin typeface="Cambria Math" panose="02040503050406030204" pitchFamily="18" charset="0"/>
                                  <a:cs typeface="Arial" panose="020B0604020202020204" pitchFamily="34" charset="0"/>
                                </a:rPr>
                                <m:t>+1</m:t>
                              </m:r>
                            </m:sub>
                          </m:sSub>
                          <m:r>
                            <a:rPr lang="en-US" altLang="zh-CN" b="0" i="1" smtClean="0">
                              <a:solidFill>
                                <a:schemeClr val="bg1"/>
                              </a:solidFill>
                              <a:effectLst/>
                              <a:latin typeface="Cambria Math" panose="02040503050406030204" pitchFamily="18" charset="0"/>
                              <a:cs typeface="Arial" panose="020B0604020202020204" pitchFamily="34" charset="0"/>
                            </a:rPr>
                            <m:t>+…+</m:t>
                          </m:r>
                          <m:sSup>
                            <m:sSupPr>
                              <m:ctrlPr>
                                <a:rPr lang="en-US" altLang="zh-CN" b="0" i="1" smtClean="0">
                                  <a:solidFill>
                                    <a:schemeClr val="bg1"/>
                                  </a:solidFill>
                                  <a:effectLst/>
                                  <a:latin typeface="Cambria Math" panose="02040503050406030204" pitchFamily="18" charset="0"/>
                                  <a:cs typeface="Arial" panose="020B0604020202020204" pitchFamily="34" charset="0"/>
                                </a:rPr>
                              </m:ctrlPr>
                            </m:sSupPr>
                            <m:e>
                              <m:r>
                                <a:rPr lang="en-US" altLang="zh-CN" b="0" i="1" smtClean="0">
                                  <a:solidFill>
                                    <a:schemeClr val="bg1"/>
                                  </a:solidFill>
                                  <a:effectLst/>
                                  <a:latin typeface="Cambria Math" panose="02040503050406030204" pitchFamily="18" charset="0"/>
                                  <a:cs typeface="Arial" panose="020B0604020202020204" pitchFamily="34" charset="0"/>
                                </a:rPr>
                                <m:t>𝛾</m:t>
                              </m:r>
                            </m:e>
                            <m:sup>
                              <m:r>
                                <a:rPr lang="en-US" altLang="zh-CN" b="0" i="1" smtClean="0">
                                  <a:solidFill>
                                    <a:schemeClr val="bg1"/>
                                  </a:solidFill>
                                  <a:effectLst/>
                                  <a:latin typeface="Cambria Math" panose="02040503050406030204" pitchFamily="18" charset="0"/>
                                  <a:cs typeface="Arial" panose="020B0604020202020204" pitchFamily="34" charset="0"/>
                                </a:rPr>
                                <m:t>𝑇</m:t>
                              </m:r>
                              <m:r>
                                <a:rPr lang="en-US" altLang="zh-CN" b="0" i="1" smtClean="0">
                                  <a:solidFill>
                                    <a:schemeClr val="bg1"/>
                                  </a:solidFill>
                                  <a:effectLst/>
                                  <a:latin typeface="Cambria Math" panose="02040503050406030204" pitchFamily="18" charset="0"/>
                                  <a:cs typeface="Arial" panose="020B0604020202020204" pitchFamily="34" charset="0"/>
                                </a:rPr>
                                <m:t>−1−</m:t>
                              </m:r>
                              <m:r>
                                <a:rPr lang="en-US" altLang="zh-CN" b="0" i="1" smtClean="0">
                                  <a:solidFill>
                                    <a:schemeClr val="bg1"/>
                                  </a:solidFill>
                                  <a:effectLst/>
                                  <a:latin typeface="Cambria Math" panose="02040503050406030204" pitchFamily="18" charset="0"/>
                                  <a:cs typeface="Arial" panose="020B0604020202020204" pitchFamily="34" charset="0"/>
                                </a:rPr>
                                <m:t>𝑡</m:t>
                              </m:r>
                            </m:sup>
                          </m:sSup>
                          <m:sSub>
                            <m:sSubPr>
                              <m:ctrlPr>
                                <a:rPr lang="en-US" altLang="zh-CN" b="0" i="1" smtClean="0">
                                  <a:solidFill>
                                    <a:schemeClr val="bg1"/>
                                  </a:solidFill>
                                  <a:effectLst/>
                                  <a:latin typeface="Cambria Math" panose="02040503050406030204" pitchFamily="18" charset="0"/>
                                  <a:cs typeface="Arial" panose="020B0604020202020204" pitchFamily="34" charset="0"/>
                                </a:rPr>
                              </m:ctrlPr>
                            </m:sSubPr>
                            <m:e>
                              <m:r>
                                <a:rPr lang="en-US" altLang="zh-CN" b="0" i="1" smtClean="0">
                                  <a:solidFill>
                                    <a:schemeClr val="bg1"/>
                                  </a:solidFill>
                                  <a:effectLst/>
                                  <a:latin typeface="Cambria Math" panose="02040503050406030204" pitchFamily="18" charset="0"/>
                                  <a:cs typeface="Arial" panose="020B0604020202020204" pitchFamily="34" charset="0"/>
                                </a:rPr>
                                <m:t>𝑅</m:t>
                              </m:r>
                            </m:e>
                            <m:sub>
                              <m:r>
                                <a:rPr lang="en-US" altLang="zh-CN" b="0" i="1" smtClean="0">
                                  <a:solidFill>
                                    <a:schemeClr val="bg1"/>
                                  </a:solidFill>
                                  <a:effectLst/>
                                  <a:latin typeface="Cambria Math" panose="02040503050406030204" pitchFamily="18" charset="0"/>
                                  <a:cs typeface="Arial" panose="020B0604020202020204" pitchFamily="34" charset="0"/>
                                </a:rPr>
                                <m:t>𝑇</m:t>
                              </m:r>
                              <m:r>
                                <a:rPr lang="en-US" altLang="zh-CN" b="0" i="1" smtClean="0">
                                  <a:solidFill>
                                    <a:schemeClr val="bg1"/>
                                  </a:solidFill>
                                  <a:effectLst/>
                                  <a:latin typeface="Cambria Math" panose="02040503050406030204" pitchFamily="18" charset="0"/>
                                  <a:cs typeface="Arial" panose="020B0604020202020204" pitchFamily="34" charset="0"/>
                                </a:rPr>
                                <m:t>−1</m:t>
                              </m:r>
                            </m:sub>
                          </m:sSub>
                        </m:e>
                      </m:d>
                    </m:oMath>
                  </m:oMathPara>
                </a14:m>
                <a:endParaRPr lang="en" altLang="zh-CN" dirty="0">
                  <a:solidFill>
                    <a:schemeClr val="bg1"/>
                  </a:solidFill>
                  <a:effectLst/>
                  <a:latin typeface="Arial" panose="020B0604020202020204" pitchFamily="34" charset="0"/>
                  <a:cs typeface="Arial" panose="020B0604020202020204" pitchFamily="34" charset="0"/>
                </a:endParaRPr>
              </a:p>
              <a:p>
                <a:endParaRPr lang="en" altLang="zh-CN" dirty="0">
                  <a:solidFill>
                    <a:schemeClr val="bg1"/>
                  </a:solidFill>
                  <a:latin typeface="Arial" panose="020B0604020202020204" pitchFamily="34" charset="0"/>
                  <a:cs typeface="Arial" panose="020B0604020202020204" pitchFamily="34" charset="0"/>
                </a:endParaRPr>
              </a:p>
              <a:p>
                <a:endParaRPr lang="en" altLang="zh-CN" dirty="0">
                  <a:solidFill>
                    <a:schemeClr val="bg1"/>
                  </a:solidFill>
                  <a:latin typeface="Arial" panose="020B0604020202020204" pitchFamily="34" charset="0"/>
                  <a:cs typeface="Arial" panose="020B0604020202020204" pitchFamily="34" charset="0"/>
                </a:endParaRPr>
              </a:p>
              <a:p>
                <a:r>
                  <a:rPr lang="en" altLang="zh-CN" dirty="0">
                    <a:solidFill>
                      <a:schemeClr val="bg1"/>
                    </a:solidFill>
                    <a:effectLst/>
                    <a:latin typeface="Arial" panose="020B0604020202020204" pitchFamily="34" charset="0"/>
                    <a:cs typeface="Arial" panose="020B0604020202020204" pitchFamily="34" charset="0"/>
                  </a:rPr>
                  <a:t>We have</a:t>
                </a:r>
              </a:p>
              <a:p>
                <a:pPr/>
                <a14:m>
                  <m:oMathPara xmlns:m="http://schemas.openxmlformats.org/officeDocument/2006/math">
                    <m:oMathParaPr>
                      <m:jc m:val="centerGroup"/>
                    </m:oMathParaPr>
                    <m:oMath xmlns:m="http://schemas.openxmlformats.org/officeDocument/2006/math">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𝐸</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𝜏</m:t>
                          </m:r>
                        </m:sub>
                      </m:sSub>
                      <m:d>
                        <m:dPr>
                          <m:begChr m:val="["/>
                          <m:endChr m:val="]"/>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func>
                            <m:func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1" lang="en-US" altLang="zh-CN">
                                  <a:solidFill>
                                    <a:schemeClr val="bg1"/>
                                  </a:solidFill>
                                  <a:latin typeface="Cambria Math" panose="02040503050406030204" pitchFamily="18" charset="0"/>
                                  <a:ea typeface="Cambria Math" panose="02040503050406030204" pitchFamily="18" charset="0"/>
                                  <a:cs typeface="Arial" panose="020B0604020202020204" pitchFamily="34" charset="0"/>
                                </a:rPr>
                                <m:t>log</m:t>
                              </m:r>
                            </m:fName>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d>
                                <m:d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Sub>
                                </m:e>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Sub>
                                </m:e>
                              </m:d>
                            </m:e>
                          </m:func>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𝑏</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e>
                      </m:d>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=0</m:t>
                      </m:r>
                    </m:oMath>
                  </m:oMathPara>
                </a14:m>
                <a:endParaRPr kumimoji="1" lang="en-US" altLang="zh-CN" b="0" dirty="0">
                  <a:solidFill>
                    <a:schemeClr val="bg1"/>
                  </a:solidFill>
                  <a:latin typeface="Arial" panose="020B0604020202020204" pitchFamily="34" charset="0"/>
                  <a:ea typeface="Cambria Math" panose="02040503050406030204" pitchFamily="18" charset="0"/>
                  <a:cs typeface="Arial" panose="020B0604020202020204" pitchFamily="34" charset="0"/>
                </a:endParaRPr>
              </a:p>
              <a:p>
                <a:endParaRPr lang="en" altLang="zh-CN" dirty="0">
                  <a:solidFill>
                    <a:schemeClr val="bg1"/>
                  </a:solidFill>
                  <a:effectLst/>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altLang="zh-CN" b="0" i="1" smtClean="0">
                          <a:solidFill>
                            <a:schemeClr val="bg1"/>
                          </a:solidFill>
                          <a:effectLst/>
                          <a:latin typeface="Cambria Math" panose="02040503050406030204" pitchFamily="18" charset="0"/>
                          <a:cs typeface="Arial" panose="020B0604020202020204" pitchFamily="34" charset="0"/>
                        </a:rPr>
                        <m:t>𝑉𝑎</m:t>
                      </m:r>
                      <m:sSub>
                        <m:sSubPr>
                          <m:ctrlPr>
                            <a:rPr lang="en-US" altLang="zh-CN" b="0" i="1" smtClean="0">
                              <a:solidFill>
                                <a:schemeClr val="bg1"/>
                              </a:solidFill>
                              <a:effectLst/>
                              <a:latin typeface="Cambria Math" panose="02040503050406030204" pitchFamily="18" charset="0"/>
                              <a:cs typeface="Arial" panose="020B0604020202020204" pitchFamily="34" charset="0"/>
                            </a:rPr>
                          </m:ctrlPr>
                        </m:sSubPr>
                        <m:e>
                          <m:r>
                            <a:rPr lang="en-US" altLang="zh-CN" b="0" i="1" smtClean="0">
                              <a:solidFill>
                                <a:schemeClr val="bg1"/>
                              </a:solidFill>
                              <a:effectLst/>
                              <a:latin typeface="Cambria Math" panose="02040503050406030204" pitchFamily="18" charset="0"/>
                              <a:cs typeface="Arial" panose="020B0604020202020204" pitchFamily="34" charset="0"/>
                            </a:rPr>
                            <m:t>𝑟</m:t>
                          </m:r>
                        </m:e>
                        <m:sub>
                          <m:r>
                            <a:rPr lang="en-US" altLang="zh-CN" b="0" i="1" smtClean="0">
                              <a:solidFill>
                                <a:schemeClr val="bg1"/>
                              </a:solidFill>
                              <a:effectLst/>
                              <a:latin typeface="Cambria Math" panose="02040503050406030204" pitchFamily="18" charset="0"/>
                              <a:cs typeface="Arial" panose="020B0604020202020204" pitchFamily="34" charset="0"/>
                            </a:rPr>
                            <m:t>𝜏</m:t>
                          </m:r>
                        </m:sub>
                      </m:sSub>
                      <m:d>
                        <m:dPr>
                          <m:begChr m:val="["/>
                          <m:endChr m:val="]"/>
                          <m:ctrlPr>
                            <a:rPr lang="en-US" altLang="zh-CN" b="0" i="1" smtClean="0">
                              <a:solidFill>
                                <a:schemeClr val="bg1"/>
                              </a:solidFill>
                              <a:effectLst/>
                              <a:latin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func>
                            <m:func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1" lang="en-US" altLang="zh-CN">
                                  <a:solidFill>
                                    <a:schemeClr val="bg1"/>
                                  </a:solidFill>
                                  <a:latin typeface="Cambria Math" panose="02040503050406030204" pitchFamily="18" charset="0"/>
                                  <a:ea typeface="Cambria Math" panose="02040503050406030204" pitchFamily="18" charset="0"/>
                                  <a:cs typeface="Arial" panose="020B0604020202020204" pitchFamily="34" charset="0"/>
                                </a:rPr>
                                <m:t>log</m:t>
                              </m:r>
                            </m:fName>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d>
                                <m:d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Sub>
                                </m:e>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Sub>
                                </m:e>
                              </m:d>
                            </m:e>
                          </m:func>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𝐺</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𝑏</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e>
                      </m:d>
                      <m:r>
                        <a:rPr lang="en-US" altLang="zh-CN" b="0" i="1" smtClean="0">
                          <a:solidFill>
                            <a:schemeClr val="bg1"/>
                          </a:solidFill>
                          <a:effectLst/>
                          <a:latin typeface="Cambria Math" panose="02040503050406030204" pitchFamily="18" charset="0"/>
                          <a:cs typeface="Arial" panose="020B0604020202020204" pitchFamily="34" charset="0"/>
                        </a:rPr>
                        <m:t>&lt;</m:t>
                      </m:r>
                      <m:r>
                        <a:rPr lang="en-US" altLang="zh-CN" i="1">
                          <a:solidFill>
                            <a:schemeClr val="bg1"/>
                          </a:solidFill>
                          <a:latin typeface="Cambria Math" panose="02040503050406030204" pitchFamily="18" charset="0"/>
                          <a:cs typeface="Arial" panose="020B0604020202020204" pitchFamily="34" charset="0"/>
                        </a:rPr>
                        <m:t>𝑉𝑎</m:t>
                      </m:r>
                      <m:sSub>
                        <m:sSubPr>
                          <m:ctrlPr>
                            <a:rPr lang="en-US" altLang="zh-CN" i="1">
                              <a:solidFill>
                                <a:schemeClr val="bg1"/>
                              </a:solidFill>
                              <a:latin typeface="Cambria Math" panose="02040503050406030204" pitchFamily="18" charset="0"/>
                              <a:cs typeface="Arial" panose="020B0604020202020204" pitchFamily="34" charset="0"/>
                            </a:rPr>
                          </m:ctrlPr>
                        </m:sSubPr>
                        <m:e>
                          <m:r>
                            <a:rPr lang="en-US" altLang="zh-CN" i="1">
                              <a:solidFill>
                                <a:schemeClr val="bg1"/>
                              </a:solidFill>
                              <a:latin typeface="Cambria Math" panose="02040503050406030204" pitchFamily="18" charset="0"/>
                              <a:cs typeface="Arial" panose="020B0604020202020204" pitchFamily="34" charset="0"/>
                            </a:rPr>
                            <m:t>𝑟</m:t>
                          </m:r>
                        </m:e>
                        <m:sub>
                          <m:r>
                            <a:rPr lang="en-US" altLang="zh-CN" i="1">
                              <a:solidFill>
                                <a:schemeClr val="bg1"/>
                              </a:solidFill>
                              <a:latin typeface="Cambria Math" panose="02040503050406030204" pitchFamily="18" charset="0"/>
                              <a:cs typeface="Arial" panose="020B0604020202020204" pitchFamily="34" charset="0"/>
                            </a:rPr>
                            <m:t>𝜏</m:t>
                          </m:r>
                        </m:sub>
                      </m:sSub>
                      <m:d>
                        <m:dPr>
                          <m:begChr m:val="["/>
                          <m:endChr m:val="]"/>
                          <m:ctrlPr>
                            <a:rPr lang="en-US" altLang="zh-CN" i="1" smtClean="0">
                              <a:solidFill>
                                <a:schemeClr val="bg1"/>
                              </a:solidFill>
                              <a:latin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func>
                            <m:func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1" lang="en-US" altLang="zh-CN">
                                  <a:solidFill>
                                    <a:schemeClr val="bg1"/>
                                  </a:solidFill>
                                  <a:latin typeface="Cambria Math" panose="02040503050406030204" pitchFamily="18" charset="0"/>
                                  <a:ea typeface="Cambria Math" panose="02040503050406030204" pitchFamily="18" charset="0"/>
                                  <a:cs typeface="Arial" panose="020B0604020202020204" pitchFamily="34" charset="0"/>
                                </a:rPr>
                                <m:t>log</m:t>
                              </m:r>
                            </m:fName>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d>
                                <m:d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Sub>
                                </m:e>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Sub>
                                </m:e>
                              </m:d>
                            </m:e>
                          </m:func>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𝐺</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Sub>
                        </m:e>
                      </m:d>
                    </m:oMath>
                  </m:oMathPara>
                </a14:m>
                <a:endParaRPr lang="en" altLang="zh-CN" dirty="0">
                  <a:solidFill>
                    <a:schemeClr val="bg1"/>
                  </a:solidFill>
                  <a:effectLst/>
                  <a:latin typeface="Arial" panose="020B0604020202020204" pitchFamily="34" charset="0"/>
                  <a:cs typeface="Arial" panose="020B0604020202020204" pitchFamily="34" charset="0"/>
                </a:endParaRPr>
              </a:p>
              <a:p>
                <a:endParaRPr lang="en" altLang="zh-CN" dirty="0">
                  <a:solidFill>
                    <a:schemeClr val="bg1"/>
                  </a:solidFill>
                  <a:effectLst/>
                  <a:latin typeface="Arial" panose="020B0604020202020204" pitchFamily="34" charset="0"/>
                  <a:cs typeface="Arial" panose="020B0604020202020204" pitchFamily="34" charset="0"/>
                </a:endParaRPr>
              </a:p>
            </p:txBody>
          </p:sp>
        </mc:Choice>
        <mc:Fallback xmlns="">
          <p:sp>
            <p:nvSpPr>
              <p:cNvPr id="4" name="矩形 3">
                <a:extLst>
                  <a:ext uri="{FF2B5EF4-FFF2-40B4-BE49-F238E27FC236}">
                    <a16:creationId xmlns:a16="http://schemas.microsoft.com/office/drawing/2014/main" id="{73E2DDAF-6CDD-9149-986A-1349C3AD1B79}"/>
                  </a:ext>
                </a:extLst>
              </p:cNvPr>
              <p:cNvSpPr>
                <a:spLocks noRot="1" noChangeAspect="1" noMove="1" noResize="1" noEditPoints="1" noAdjustHandles="1" noChangeArrowheads="1" noChangeShapeType="1" noTextEdit="1"/>
              </p:cNvSpPr>
              <p:nvPr/>
            </p:nvSpPr>
            <p:spPr>
              <a:xfrm>
                <a:off x="663818" y="2263947"/>
                <a:ext cx="11359370" cy="4195444"/>
              </a:xfrm>
              <a:prstGeom prst="rect">
                <a:avLst/>
              </a:prstGeom>
              <a:blipFill>
                <a:blip r:embed="rId4"/>
                <a:stretch>
                  <a:fillRect l="-335" t="-1325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5213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567389" y="486096"/>
            <a:ext cx="3057247"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zh-CN" altLang="en-US" dirty="0">
                <a:latin typeface="Microsoft YaHei" panose="020B0503020204020204" pitchFamily="34" charset="-122"/>
                <a:ea typeface="Microsoft YaHei" panose="020B0503020204020204" pitchFamily="34" charset="-122"/>
              </a:rPr>
              <a:t>强化学习基本要素</a:t>
            </a:r>
            <a:endParaRPr lang="en-US" altLang="zh-CN" dirty="0">
              <a:latin typeface="Microsoft YaHei" panose="020B0503020204020204" pitchFamily="34" charset="-122"/>
              <a:ea typeface="Microsoft YaHei" panose="020B0503020204020204" pitchFamily="34" charset="-122"/>
            </a:endParaRPr>
          </a:p>
        </p:txBody>
      </p:sp>
      <p:grpSp>
        <p:nvGrpSpPr>
          <p:cNvPr id="4" name="组合 3">
            <a:extLst>
              <a:ext uri="{FF2B5EF4-FFF2-40B4-BE49-F238E27FC236}">
                <a16:creationId xmlns:a16="http://schemas.microsoft.com/office/drawing/2014/main" id="{FC28314C-6F06-4D8F-B027-EF1F5C9AFE27}"/>
              </a:ext>
            </a:extLst>
          </p:cNvPr>
          <p:cNvGrpSpPr/>
          <p:nvPr/>
        </p:nvGrpSpPr>
        <p:grpSpPr>
          <a:xfrm>
            <a:off x="2713492" y="753951"/>
            <a:ext cx="6765017" cy="45719"/>
            <a:chOff x="3121422" y="753951"/>
            <a:chExt cx="6765017" cy="45719"/>
          </a:xfrm>
        </p:grpSpPr>
        <p:grpSp>
          <p:nvGrpSpPr>
            <p:cNvPr id="89" name="组合 88">
              <a:extLst>
                <a:ext uri="{FF2B5EF4-FFF2-40B4-BE49-F238E27FC236}">
                  <a16:creationId xmlns:a16="http://schemas.microsoft.com/office/drawing/2014/main" id="{A7B288DF-EE68-4BD7-ABD8-C02B8DEE0D0F}"/>
                </a:ext>
              </a:extLst>
            </p:cNvPr>
            <p:cNvGrpSpPr/>
            <p:nvPr/>
          </p:nvGrpSpPr>
          <p:grpSpPr>
            <a:xfrm flipH="1">
              <a:off x="3121422"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328307"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5F23D62-E374-F345-93D4-F9DF3172AAC4}"/>
                  </a:ext>
                </a:extLst>
              </p:cNvPr>
              <p:cNvSpPr txBox="1"/>
              <p:nvPr/>
            </p:nvSpPr>
            <p:spPr>
              <a:xfrm>
                <a:off x="825190" y="1293541"/>
                <a:ext cx="8653318" cy="369332"/>
              </a:xfrm>
              <a:prstGeom prst="rect">
                <a:avLst/>
              </a:prstGeom>
              <a:noFill/>
            </p:spPr>
            <p:txBody>
              <a:bodyPr wrap="square" rtlCol="0">
                <a:spAutoFit/>
              </a:bodyPr>
              <a:lstStyle/>
              <a:p>
                <a:pPr marL="285750" indent="-285750">
                  <a:buFont typeface="Wingdings" pitchFamily="2" charset="2"/>
                  <a:buChar char="Ø"/>
                </a:pPr>
                <a:r>
                  <a:rPr kumimoji="1" lang="zh-CN" altLang="en-US" b="1" dirty="0">
                    <a:solidFill>
                      <a:srgbClr val="42F7FF"/>
                    </a:solidFill>
                    <a:latin typeface="Microsoft YaHei" panose="020B0503020204020204" pitchFamily="34" charset="-122"/>
                    <a:ea typeface="Microsoft YaHei" panose="020B0503020204020204" pitchFamily="34" charset="-122"/>
                  </a:rPr>
                  <a:t>历史</a:t>
                </a:r>
                <a:r>
                  <a:rPr kumimoji="1" lang="en-US" altLang="zh-CN" b="1" dirty="0">
                    <a:solidFill>
                      <a:srgbClr val="42F7FF"/>
                    </a:solidFill>
                    <a:latin typeface="Microsoft YaHei" panose="020B0503020204020204" pitchFamily="34" charset="-122"/>
                    <a:ea typeface="Microsoft YaHei" panose="020B0503020204020204" pitchFamily="34" charset="-122"/>
                  </a:rPr>
                  <a:t> (History)</a:t>
                </a:r>
                <a:r>
                  <a:rPr kumimoji="1" lang="zh-CN" altLang="en-US" b="1" dirty="0">
                    <a:solidFill>
                      <a:srgbClr val="42F7FF"/>
                    </a:solidFill>
                    <a:latin typeface="Microsoft YaHei" panose="020B0503020204020204" pitchFamily="34" charset="-122"/>
                    <a:ea typeface="Microsoft YaHei" panose="020B0503020204020204" pitchFamily="34" charset="-122"/>
                  </a:rPr>
                  <a:t> </a:t>
                </a:r>
                <a:r>
                  <a:rPr kumimoji="1" lang="zh-CN" altLang="en-US" dirty="0">
                    <a:solidFill>
                      <a:schemeClr val="bg1"/>
                    </a:solidFill>
                    <a:latin typeface="Microsoft YaHei" panose="020B0503020204020204" pitchFamily="34" charset="-122"/>
                    <a:ea typeface="Microsoft YaHei" panose="020B0503020204020204" pitchFamily="34" charset="-122"/>
                  </a:rPr>
                  <a:t>是观察、行动和奖励的序列，</a:t>
                </a:r>
                <a14:m>
                  <m:oMath xmlns:m="http://schemas.openxmlformats.org/officeDocument/2006/math">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𝐻</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𝑂</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𝑅</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𝐴</m:t>
                        </m:r>
                      </m:e>
                      <m:sub>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  </m:t>
                        </m:r>
                        <m:r>
                          <a:rPr kumimoji="1" lang="en-US" altLang="zh-CN" b="0" i="1" smtClean="0">
                            <a:solidFill>
                              <a:schemeClr val="bg1"/>
                            </a:solidFill>
                            <a:latin typeface="Cambria Math" panose="02040503050406030204" pitchFamily="18" charset="0"/>
                            <a:ea typeface="Microsoft YaHei" panose="020B0503020204020204" pitchFamily="34" charset="-122"/>
                          </a:rPr>
                          <m:t>𝑂</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𝑅</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𝐴</m:t>
                        </m:r>
                      </m:e>
                      <m:sub>
                        <m:r>
                          <a:rPr kumimoji="1" lang="en-US" altLang="zh-CN" b="0" i="1" smtClean="0">
                            <a:solidFill>
                              <a:schemeClr val="bg1"/>
                            </a:solidFill>
                            <a:latin typeface="Cambria Math" panose="02040503050406030204" pitchFamily="18" charset="0"/>
                            <a:ea typeface="Microsoft YaHei" panose="020B0503020204020204" pitchFamily="34" charset="-122"/>
                          </a:rPr>
                          <m:t>2</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  </m:t>
                        </m:r>
                        <m:r>
                          <a:rPr kumimoji="1" lang="en-US" altLang="zh-CN" b="0" i="1" smtClean="0">
                            <a:solidFill>
                              <a:schemeClr val="bg1"/>
                            </a:solidFill>
                            <a:latin typeface="Cambria Math" panose="02040503050406030204" pitchFamily="18" charset="0"/>
                            <a:ea typeface="Microsoft YaHei" panose="020B0503020204020204" pitchFamily="34" charset="-122"/>
                          </a:rPr>
                          <m:t>𝑂</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b="0" i="1" smtClean="0">
                        <a:solidFill>
                          <a:schemeClr val="bg1"/>
                        </a:solidFill>
                        <a:latin typeface="Cambria Math" panose="02040503050406030204" pitchFamily="18" charset="0"/>
                        <a:ea typeface="Microsoft YaHei" panose="020B0503020204020204" pitchFamily="34" charset="-122"/>
                      </a:rPr>
                      <m:t>, </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𝑅</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sub>
                    </m:sSub>
                  </m:oMath>
                </a14:m>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 name="文本框 1">
                <a:extLst>
                  <a:ext uri="{FF2B5EF4-FFF2-40B4-BE49-F238E27FC236}">
                    <a16:creationId xmlns:a16="http://schemas.microsoft.com/office/drawing/2014/main" id="{B5F23D62-E374-F345-93D4-F9DF3172AAC4}"/>
                  </a:ext>
                </a:extLst>
              </p:cNvPr>
              <p:cNvSpPr txBox="1">
                <a:spLocks noRot="1" noChangeAspect="1" noMove="1" noResize="1" noEditPoints="1" noAdjustHandles="1" noChangeArrowheads="1" noChangeShapeType="1" noTextEdit="1"/>
              </p:cNvSpPr>
              <p:nvPr/>
            </p:nvSpPr>
            <p:spPr>
              <a:xfrm>
                <a:off x="825190" y="1293541"/>
                <a:ext cx="8653318" cy="369332"/>
              </a:xfrm>
              <a:prstGeom prst="rect">
                <a:avLst/>
              </a:prstGeom>
              <a:blipFill>
                <a:blip r:embed="rId3"/>
                <a:stretch>
                  <a:fillRect l="-440" t="-6667"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8767AB54-9391-234B-9D92-BBD3353AA8BF}"/>
                  </a:ext>
                </a:extLst>
              </p:cNvPr>
              <p:cNvSpPr txBox="1"/>
              <p:nvPr/>
            </p:nvSpPr>
            <p:spPr>
              <a:xfrm>
                <a:off x="825188" y="2428951"/>
                <a:ext cx="8653319" cy="923330"/>
              </a:xfrm>
              <a:prstGeom prst="rect">
                <a:avLst/>
              </a:prstGeom>
              <a:noFill/>
            </p:spPr>
            <p:txBody>
              <a:bodyPr wrap="square" rtlCol="0">
                <a:spAutoFit/>
              </a:bodyPr>
              <a:lstStyle/>
              <a:p>
                <a:pPr marL="285750" indent="-285750">
                  <a:buFont typeface="Wingdings" pitchFamily="2" charset="2"/>
                  <a:buChar char="Ø"/>
                </a:pPr>
                <a:r>
                  <a:rPr kumimoji="1" lang="zh-CN" altLang="en-US" b="1" dirty="0">
                    <a:solidFill>
                      <a:srgbClr val="42F7FF"/>
                    </a:solidFill>
                    <a:latin typeface="Microsoft YaHei" panose="020B0503020204020204" pitchFamily="34" charset="-122"/>
                    <a:ea typeface="Microsoft YaHei" panose="020B0503020204020204" pitchFamily="34" charset="-122"/>
                  </a:rPr>
                  <a:t>状态</a:t>
                </a:r>
                <a:r>
                  <a:rPr kumimoji="1" lang="en-US" altLang="zh-CN" b="1" dirty="0">
                    <a:solidFill>
                      <a:srgbClr val="42F7FF"/>
                    </a:solidFill>
                    <a:latin typeface="Microsoft YaHei" panose="020B0503020204020204" pitchFamily="34" charset="-122"/>
                    <a:ea typeface="Microsoft YaHei" panose="020B0503020204020204" pitchFamily="34" charset="-122"/>
                  </a:rPr>
                  <a:t> (State) </a:t>
                </a:r>
                <a:r>
                  <a:rPr kumimoji="1" lang="zh-CN" altLang="en-US" dirty="0">
                    <a:solidFill>
                      <a:schemeClr val="bg1"/>
                    </a:solidFill>
                    <a:latin typeface="Microsoft YaHei" panose="020B0503020204020204" pitchFamily="34" charset="-122"/>
                    <a:ea typeface="Microsoft YaHei" panose="020B0503020204020204" pitchFamily="34" charset="-122"/>
                  </a:rPr>
                  <a:t>是关于历史函数，</a:t>
                </a:r>
                <a14:m>
                  <m:oMath xmlns:m="http://schemas.openxmlformats.org/officeDocument/2006/math">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i="1">
                            <a:solidFill>
                              <a:schemeClr val="bg1"/>
                            </a:solidFill>
                            <a:latin typeface="Cambria Math" panose="02040503050406030204" pitchFamily="18" charset="0"/>
                            <a:ea typeface="Microsoft YaHei" panose="020B0503020204020204" pitchFamily="34" charset="-122"/>
                          </a:rPr>
                          <m:t>S</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𝑓</m:t>
                    </m:r>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𝐻</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sub>
                        </m:sSub>
                      </m:e>
                    </m:d>
                  </m:oMath>
                </a14:m>
                <a:endParaRPr kumimoji="1" lang="en-US" altLang="zh-CN" b="0" dirty="0">
                  <a:solidFill>
                    <a:schemeClr val="bg1"/>
                  </a:solidFill>
                  <a:latin typeface="Microsoft YaHei" panose="020B0503020204020204" pitchFamily="34" charset="-122"/>
                  <a:ea typeface="Microsoft YaHei" panose="020B0503020204020204" pitchFamily="34" charset="-122"/>
                </a:endParaRPr>
              </a:p>
              <a:p>
                <a:endParaRPr kumimoji="1" lang="en-US" altLang="zh-CN" b="0" dirty="0">
                  <a:solidFill>
                    <a:schemeClr val="bg1"/>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当能 </a:t>
                </a:r>
                <a:r>
                  <a:rPr kumimoji="1" lang="en-US" altLang="zh-CN" dirty="0">
                    <a:solidFill>
                      <a:schemeClr val="bg1"/>
                    </a:solidFill>
                    <a:latin typeface="Microsoft YaHei" panose="020B0503020204020204" pitchFamily="34" charset="-122"/>
                    <a:ea typeface="Microsoft YaHei" panose="020B0503020204020204" pitchFamily="34" charset="-122"/>
                  </a:rPr>
                  <a:t>agent</a:t>
                </a:r>
                <a:r>
                  <a:rPr kumimoji="1" lang="zh-CN" altLang="en-US" dirty="0">
                    <a:solidFill>
                      <a:schemeClr val="bg1"/>
                    </a:solidFill>
                    <a:latin typeface="Microsoft YaHei" panose="020B0503020204020204" pitchFamily="34" charset="-122"/>
                    <a:ea typeface="Microsoft YaHei" panose="020B0503020204020204" pitchFamily="34" charset="-122"/>
                  </a:rPr>
                  <a:t> 能完全观测到环境时，</a:t>
                </a:r>
                <a:r>
                  <a:rPr kumimoji="1" lang="en-US" altLang="zh-CN" dirty="0">
                    <a:solidFill>
                      <a:schemeClr val="bg1"/>
                    </a:solidFill>
                    <a:ea typeface="Microsoft YaHei" panose="020B0503020204020204" pitchFamily="34" charset="-122"/>
                  </a:rPr>
                  <a:t> </a:t>
                </a:r>
                <a14:m>
                  <m:oMath xmlns:m="http://schemas.openxmlformats.org/officeDocument/2006/math">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i="1">
                            <a:solidFill>
                              <a:schemeClr val="bg1"/>
                            </a:solidFill>
                            <a:latin typeface="Cambria Math" panose="02040503050406030204" pitchFamily="18" charset="0"/>
                            <a:ea typeface="Microsoft YaHei" panose="020B0503020204020204" pitchFamily="34" charset="-122"/>
                          </a:rPr>
                          <m:t>S</m:t>
                        </m:r>
                      </m:e>
                      <m:sub>
                        <m:r>
                          <a:rPr kumimoji="1" lang="en-US" altLang="zh-CN" i="1">
                            <a:solidFill>
                              <a:schemeClr val="bg1"/>
                            </a:solidFill>
                            <a:latin typeface="Cambria Math" panose="02040503050406030204" pitchFamily="18" charset="0"/>
                            <a:ea typeface="Microsoft YaHei" panose="020B0503020204020204" pitchFamily="34" charset="-122"/>
                          </a:rPr>
                          <m:t>𝑡</m:t>
                        </m:r>
                      </m:sub>
                    </m:sSub>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m:rPr>
                            <m:sty m:val="p"/>
                          </m:rPr>
                          <a:rPr kumimoji="1" lang="en-US" altLang="zh-CN" i="1" smtClean="0">
                            <a:solidFill>
                              <a:schemeClr val="bg1"/>
                            </a:solidFill>
                            <a:latin typeface="Cambria Math" panose="02040503050406030204" pitchFamily="18" charset="0"/>
                            <a:ea typeface="Microsoft YaHei" panose="020B0503020204020204" pitchFamily="34" charset="-122"/>
                          </a:rPr>
                          <m:t>O</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sub>
                    </m:sSub>
                  </m:oMath>
                </a14:m>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3" name="文本框 12">
                <a:extLst>
                  <a:ext uri="{FF2B5EF4-FFF2-40B4-BE49-F238E27FC236}">
                    <a16:creationId xmlns:a16="http://schemas.microsoft.com/office/drawing/2014/main" id="{8767AB54-9391-234B-9D92-BBD3353AA8BF}"/>
                  </a:ext>
                </a:extLst>
              </p:cNvPr>
              <p:cNvSpPr txBox="1">
                <a:spLocks noRot="1" noChangeAspect="1" noMove="1" noResize="1" noEditPoints="1" noAdjustHandles="1" noChangeArrowheads="1" noChangeShapeType="1" noTextEdit="1"/>
              </p:cNvSpPr>
              <p:nvPr/>
            </p:nvSpPr>
            <p:spPr>
              <a:xfrm>
                <a:off x="825188" y="2428951"/>
                <a:ext cx="8653319" cy="923330"/>
              </a:xfrm>
              <a:prstGeom prst="rect">
                <a:avLst/>
              </a:prstGeom>
              <a:blipFill>
                <a:blip r:embed="rId4"/>
                <a:stretch>
                  <a:fillRect l="-440" t="-1351" b="-81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835C3C5-09C1-EA40-8F6E-900E64D33537}"/>
                  </a:ext>
                </a:extLst>
              </p:cNvPr>
              <p:cNvSpPr txBox="1"/>
              <p:nvPr/>
            </p:nvSpPr>
            <p:spPr>
              <a:xfrm>
                <a:off x="825188" y="4118359"/>
                <a:ext cx="8653319" cy="2031325"/>
              </a:xfrm>
              <a:prstGeom prst="rect">
                <a:avLst/>
              </a:prstGeom>
              <a:noFill/>
            </p:spPr>
            <p:txBody>
              <a:bodyPr wrap="square" rtlCol="0">
                <a:spAutoFit/>
              </a:bodyPr>
              <a:lstStyle/>
              <a:p>
                <a:pPr marL="285750" indent="-285750">
                  <a:buFont typeface="Wingdings" pitchFamily="2" charset="2"/>
                  <a:buChar char="Ø"/>
                </a:pPr>
                <a:r>
                  <a:rPr kumimoji="1" lang="zh-CN" altLang="en-US" b="1" dirty="0">
                    <a:solidFill>
                      <a:srgbClr val="42F7FF"/>
                    </a:solidFill>
                    <a:latin typeface="Microsoft YaHei" panose="020B0503020204020204" pitchFamily="34" charset="-122"/>
                    <a:ea typeface="Microsoft YaHei" panose="020B0503020204020204" pitchFamily="34" charset="-122"/>
                  </a:rPr>
                  <a:t>策略</a:t>
                </a:r>
                <a:r>
                  <a:rPr kumimoji="1" lang="en-US" altLang="zh-CN" b="1" dirty="0">
                    <a:solidFill>
                      <a:srgbClr val="42F7FF"/>
                    </a:solidFill>
                    <a:latin typeface="Microsoft YaHei" panose="020B0503020204020204" pitchFamily="34" charset="-122"/>
                    <a:ea typeface="Microsoft YaHei" panose="020B0503020204020204" pitchFamily="34" charset="-122"/>
                  </a:rPr>
                  <a:t> (Policy)</a:t>
                </a:r>
                <a:r>
                  <a:rPr kumimoji="1" lang="zh-CN" altLang="en-US" b="1" dirty="0">
                    <a:solidFill>
                      <a:srgbClr val="42F7FF"/>
                    </a:solidFill>
                    <a:latin typeface="Microsoft YaHei" panose="020B0503020204020204" pitchFamily="34" charset="-122"/>
                    <a:ea typeface="Microsoft YaHei" panose="020B0503020204020204" pitchFamily="34" charset="-122"/>
                  </a:rPr>
                  <a:t> </a:t>
                </a:r>
                <a:r>
                  <a:rPr kumimoji="1" lang="zh-CN" altLang="en-US" dirty="0">
                    <a:solidFill>
                      <a:schemeClr val="bg1"/>
                    </a:solidFill>
                    <a:latin typeface="Microsoft YaHei" panose="020B0503020204020204" pitchFamily="34" charset="-122"/>
                    <a:ea typeface="Microsoft YaHei" panose="020B0503020204020204" pitchFamily="34" charset="-122"/>
                  </a:rPr>
                  <a:t>是 </a:t>
                </a:r>
                <a:r>
                  <a:rPr kumimoji="1" lang="en-US" altLang="zh-CN" dirty="0">
                    <a:solidFill>
                      <a:schemeClr val="bg1"/>
                    </a:solidFill>
                    <a:latin typeface="Microsoft YaHei" panose="020B0503020204020204" pitchFamily="34" charset="-122"/>
                    <a:ea typeface="Microsoft YaHei" panose="020B0503020204020204" pitchFamily="34" charset="-122"/>
                  </a:rPr>
                  <a:t>agent</a:t>
                </a:r>
                <a:r>
                  <a:rPr kumimoji="1" lang="zh-CN" altLang="en-US" dirty="0">
                    <a:solidFill>
                      <a:schemeClr val="bg1"/>
                    </a:solidFill>
                    <a:latin typeface="Microsoft YaHei" panose="020B0503020204020204" pitchFamily="34" charset="-122"/>
                    <a:ea typeface="Microsoft YaHei" panose="020B0503020204020204" pitchFamily="34" charset="-122"/>
                  </a:rPr>
                  <a:t> 对于给定状态下的行为，是从状态到行动的映射</a:t>
                </a:r>
                <a:endParaRPr kumimoji="1" lang="en-US" altLang="zh-CN" dirty="0">
                  <a:solidFill>
                    <a:schemeClr val="bg1"/>
                  </a:solidFill>
                  <a:latin typeface="Microsoft YaHei" panose="020B0503020204020204" pitchFamily="34" charset="-122"/>
                  <a:ea typeface="Microsoft YaHei" panose="020B0503020204020204" pitchFamily="34" charset="-122"/>
                </a:endParaRPr>
              </a:p>
              <a:p>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确定性策略</a:t>
                </a:r>
                <a:r>
                  <a:rPr kumimoji="1" lang="en-US" altLang="zh-CN" dirty="0">
                    <a:solidFill>
                      <a:schemeClr val="bg1"/>
                    </a:solidFill>
                    <a:latin typeface="Microsoft YaHei" panose="020B0503020204020204" pitchFamily="34" charset="-122"/>
                    <a:ea typeface="Microsoft YaHei" panose="020B0503020204020204" pitchFamily="34" charset="-122"/>
                  </a:rPr>
                  <a:t> (Deterministic policy)</a:t>
                </a:r>
              </a:p>
              <a:p>
                <a:pPr/>
                <a14:m>
                  <m:oMathPara xmlns:m="http://schemas.openxmlformats.org/officeDocument/2006/math">
                    <m:oMathParaPr>
                      <m:jc m:val="centerGroup"/>
                    </m:oMathParaPr>
                    <m:oMath xmlns:m="http://schemas.openxmlformats.org/officeDocument/2006/math">
                      <m:r>
                        <a:rPr kumimoji="1" lang="en-US" altLang="zh-CN" b="0" i="1" smtClean="0">
                          <a:solidFill>
                            <a:schemeClr val="bg1"/>
                          </a:solidFill>
                          <a:latin typeface="Cambria Math" panose="02040503050406030204" pitchFamily="18" charset="0"/>
                          <a:ea typeface="Microsoft YaHei" panose="020B0503020204020204" pitchFamily="34" charset="-122"/>
                        </a:rPr>
                        <m:t>𝑎</m:t>
                      </m:r>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𝜋</m:t>
                      </m:r>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𝑠</m:t>
                          </m:r>
                        </m:e>
                      </m:d>
                    </m:oMath>
                  </m:oMathPara>
                </a14:m>
                <a:endParaRPr kumimoji="1" lang="en-US" altLang="zh-CN" b="0" dirty="0">
                  <a:solidFill>
                    <a:schemeClr val="bg1"/>
                  </a:solidFill>
                  <a:latin typeface="Microsoft YaHei" panose="020B0503020204020204" pitchFamily="34" charset="-122"/>
                  <a:ea typeface="Microsoft YaHei" panose="020B0503020204020204" pitchFamily="34" charset="-122"/>
                </a:endParaRPr>
              </a:p>
              <a:p>
                <a:endParaRPr kumimoji="1" lang="en-US" altLang="zh-CN" b="0" dirty="0">
                  <a:solidFill>
                    <a:schemeClr val="bg1"/>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随机策略 </a:t>
                </a:r>
                <a:r>
                  <a:rPr kumimoji="1" lang="en-US" altLang="zh-CN" dirty="0">
                    <a:solidFill>
                      <a:schemeClr val="bg1"/>
                    </a:solidFill>
                    <a:latin typeface="Microsoft YaHei" panose="020B0503020204020204" pitchFamily="34" charset="-122"/>
                    <a:ea typeface="Microsoft YaHei" panose="020B0503020204020204" pitchFamily="34" charset="-122"/>
                  </a:rPr>
                  <a:t>(Stochastic policy)</a:t>
                </a:r>
              </a:p>
              <a:p>
                <a:pPr/>
                <a14:m>
                  <m:oMathPara xmlns:m="http://schemas.openxmlformats.org/officeDocument/2006/math">
                    <m:oMathParaPr>
                      <m:jc m:val="centerGroup"/>
                    </m:oMathParaPr>
                    <m:oMath xmlns:m="http://schemas.openxmlformats.org/officeDocument/2006/math">
                      <m:r>
                        <a:rPr kumimoji="1" lang="en-US" altLang="zh-CN" b="0" i="1" smtClean="0">
                          <a:solidFill>
                            <a:schemeClr val="bg1"/>
                          </a:solidFill>
                          <a:latin typeface="Cambria Math" panose="02040503050406030204" pitchFamily="18" charset="0"/>
                          <a:ea typeface="Microsoft YaHei" panose="020B0503020204020204" pitchFamily="34" charset="-122"/>
                        </a:rPr>
                        <m:t>𝜋</m:t>
                      </m:r>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𝑎</m:t>
                          </m:r>
                        </m:e>
                        <m:e>
                          <m:r>
                            <a:rPr kumimoji="1" lang="en-US" altLang="zh-CN" b="0" i="1" smtClean="0">
                              <a:solidFill>
                                <a:schemeClr val="bg1"/>
                              </a:solidFill>
                              <a:latin typeface="Cambria Math" panose="02040503050406030204" pitchFamily="18" charset="0"/>
                              <a:ea typeface="Microsoft YaHei" panose="020B0503020204020204" pitchFamily="34" charset="-122"/>
                            </a:rPr>
                            <m:t>𝑠</m:t>
                          </m:r>
                        </m:e>
                      </m:d>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𝑃</m:t>
                      </m:r>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𝐴</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𝑎</m:t>
                      </m:r>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𝑆</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𝑠</m:t>
                      </m:r>
                      <m:r>
                        <a:rPr kumimoji="1" lang="en-US" altLang="zh-CN" b="0" i="1" smtClean="0">
                          <a:solidFill>
                            <a:schemeClr val="bg1"/>
                          </a:solidFill>
                          <a:latin typeface="Cambria Math" panose="02040503050406030204" pitchFamily="18" charset="0"/>
                          <a:ea typeface="Microsoft YaHei" panose="020B0503020204020204" pitchFamily="34" charset="-122"/>
                        </a:rPr>
                        <m:t>)</m:t>
                      </m:r>
                    </m:oMath>
                  </m:oMathPara>
                </a14:m>
                <a:endParaRPr kumimoji="1" lang="en-US" altLang="zh-CN"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D835C3C5-09C1-EA40-8F6E-900E64D33537}"/>
                  </a:ext>
                </a:extLst>
              </p:cNvPr>
              <p:cNvSpPr txBox="1">
                <a:spLocks noRot="1" noChangeAspect="1" noMove="1" noResize="1" noEditPoints="1" noAdjustHandles="1" noChangeArrowheads="1" noChangeShapeType="1" noTextEdit="1"/>
              </p:cNvSpPr>
              <p:nvPr/>
            </p:nvSpPr>
            <p:spPr>
              <a:xfrm>
                <a:off x="825188" y="4118359"/>
                <a:ext cx="8653319" cy="2031325"/>
              </a:xfrm>
              <a:prstGeom prst="rect">
                <a:avLst/>
              </a:prstGeom>
              <a:blipFill>
                <a:blip r:embed="rId5"/>
                <a:stretch>
                  <a:fillRect l="-440" t="-1250" b="-187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228175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2299242" y="486096"/>
            <a:ext cx="7593745"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Vanilla Policy Gradient Algorithm with Baseline</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777345"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9812155"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pic>
        <p:nvPicPr>
          <p:cNvPr id="2" name="图片 1">
            <a:extLst>
              <a:ext uri="{FF2B5EF4-FFF2-40B4-BE49-F238E27FC236}">
                <a16:creationId xmlns:a16="http://schemas.microsoft.com/office/drawing/2014/main" id="{3CF1802D-E5D0-F641-84BA-67448B56C101}"/>
              </a:ext>
            </a:extLst>
          </p:cNvPr>
          <p:cNvPicPr>
            <a:picLocks noChangeAspect="1"/>
          </p:cNvPicPr>
          <p:nvPr/>
        </p:nvPicPr>
        <p:blipFill>
          <a:blip r:embed="rId3"/>
          <a:stretch>
            <a:fillRect/>
          </a:stretch>
        </p:blipFill>
        <p:spPr>
          <a:xfrm>
            <a:off x="2367706" y="1323661"/>
            <a:ext cx="7456588" cy="4780388"/>
          </a:xfrm>
          <a:prstGeom prst="rect">
            <a:avLst/>
          </a:prstGeom>
        </p:spPr>
      </p:pic>
    </p:spTree>
    <p:extLst>
      <p:ext uri="{BB962C8B-B14F-4D97-AF65-F5344CB8AC3E}">
        <p14:creationId xmlns:p14="http://schemas.microsoft.com/office/powerpoint/2010/main" val="18810149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3468349" y="486096"/>
            <a:ext cx="5255542"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Using Critic to Reduce Variance</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1977501"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654855"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3AC52FA-A812-0941-A00E-3DAFF9FEE733}"/>
                  </a:ext>
                </a:extLst>
              </p:cNvPr>
              <p:cNvSpPr/>
              <p:nvPr/>
            </p:nvSpPr>
            <p:spPr>
              <a:xfrm>
                <a:off x="3913542" y="1164472"/>
                <a:ext cx="3879139"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𝐽</m:t>
                      </m:r>
                      <m:d>
                        <m:d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e>
                      </m:d>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𝐸</m:t>
                          </m:r>
                        </m:e>
                        <m:sub>
                          <m:r>
                            <a:rPr kumimoji="1" lang="en-US" altLang="zh-CN"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𝜏</m:t>
                          </m:r>
                        </m:sub>
                      </m:sSub>
                      <m:d>
                        <m:dPr>
                          <m:begChr m:val="["/>
                          <m:endChr m:val="]"/>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=0</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𝑇</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sup>
                            <m:e>
                              <m:sSub>
                                <m:sSubPr>
                                  <m:ctrlPr>
                                    <a:rPr kumimoji="1" lang="en-US" altLang="zh-CN" i="1" smtClean="0">
                                      <a:solidFill>
                                        <a:srgbClr val="42F7FF"/>
                                      </a:solidFill>
                                      <a:latin typeface="Cambria Math" panose="02040503050406030204" pitchFamily="18" charset="0"/>
                                      <a:cs typeface="Arial" panose="020B0604020202020204" pitchFamily="34" charset="0"/>
                                    </a:rPr>
                                  </m:ctrlPr>
                                </m:sSubPr>
                                <m:e>
                                  <m:r>
                                    <a:rPr kumimoji="1" lang="en-US" altLang="zh-CN" i="1">
                                      <a:solidFill>
                                        <a:srgbClr val="42F7FF"/>
                                      </a:solidFill>
                                      <a:latin typeface="Cambria Math" panose="02040503050406030204" pitchFamily="18" charset="0"/>
                                      <a:cs typeface="Arial" panose="020B0604020202020204" pitchFamily="34" charset="0"/>
                                    </a:rPr>
                                    <m:t>𝐺</m:t>
                                  </m:r>
                                </m:e>
                                <m:sub>
                                  <m:r>
                                    <a:rPr kumimoji="1" lang="en-US" altLang="zh-CN" i="1">
                                      <a:solidFill>
                                        <a:srgbClr val="42F7FF"/>
                                      </a:solidFill>
                                      <a:latin typeface="Cambria Math" panose="02040503050406030204" pitchFamily="18" charset="0"/>
                                      <a:cs typeface="Arial" panose="020B0604020202020204" pitchFamily="34" charset="0"/>
                                    </a:rPr>
                                    <m:t>𝑡</m:t>
                                  </m:r>
                                </m:sub>
                              </m:sSub>
                            </m:e>
                          </m:nary>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func>
                            <m:func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1" lang="en-US" altLang="zh-CN">
                                  <a:solidFill>
                                    <a:schemeClr val="bg1"/>
                                  </a:solidFill>
                                  <a:latin typeface="Cambria Math" panose="02040503050406030204" pitchFamily="18" charset="0"/>
                                  <a:ea typeface="Cambria Math" panose="02040503050406030204" pitchFamily="18" charset="0"/>
                                  <a:cs typeface="Arial" panose="020B0604020202020204" pitchFamily="34" charset="0"/>
                                </a:rPr>
                                <m:t>log</m:t>
                              </m:r>
                            </m:fName>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func>
                        </m:e>
                      </m:d>
                    </m:oMath>
                  </m:oMathPara>
                </a14:m>
                <a:endParaRPr lang="zh-CN" altLang="en-US" dirty="0"/>
              </a:p>
            </p:txBody>
          </p:sp>
        </mc:Choice>
        <mc:Fallback xmlns="">
          <p:sp>
            <p:nvSpPr>
              <p:cNvPr id="2" name="矩形 1">
                <a:extLst>
                  <a:ext uri="{FF2B5EF4-FFF2-40B4-BE49-F238E27FC236}">
                    <a16:creationId xmlns:a16="http://schemas.microsoft.com/office/drawing/2014/main" id="{F3AC52FA-A812-0941-A00E-3DAFF9FEE733}"/>
                  </a:ext>
                </a:extLst>
              </p:cNvPr>
              <p:cNvSpPr>
                <a:spLocks noRot="1" noChangeAspect="1" noMove="1" noResize="1" noEditPoints="1" noAdjustHandles="1" noChangeArrowheads="1" noChangeShapeType="1" noTextEdit="1"/>
              </p:cNvSpPr>
              <p:nvPr/>
            </p:nvSpPr>
            <p:spPr>
              <a:xfrm>
                <a:off x="3913542" y="1164472"/>
                <a:ext cx="3879139" cy="871457"/>
              </a:xfrm>
              <a:prstGeom prst="rect">
                <a:avLst/>
              </a:prstGeom>
              <a:blipFill>
                <a:blip r:embed="rId3"/>
                <a:stretch>
                  <a:fillRect t="-95652" b="-1507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F3A89C6-225C-E346-8041-F3B864385D44}"/>
                  </a:ext>
                </a:extLst>
              </p:cNvPr>
              <p:cNvSpPr/>
              <p:nvPr/>
            </p:nvSpPr>
            <p:spPr>
              <a:xfrm>
                <a:off x="1085008" y="2069605"/>
                <a:ext cx="10021983" cy="4195444"/>
              </a:xfrm>
              <a:prstGeom prst="rect">
                <a:avLst/>
              </a:prstGeom>
            </p:spPr>
            <p:txBody>
              <a:bodyPr wrap="square">
                <a:spAutoFit/>
              </a:bodyPr>
              <a:lstStyle/>
              <a:p>
                <a14:m>
                  <m:oMath xmlns:m="http://schemas.openxmlformats.org/officeDocument/2006/math">
                    <m:sSub>
                      <m:sSubPr>
                        <m:ctrlPr>
                          <a:rPr kumimoji="1" lang="en-US" altLang="zh-CN" i="1" smtClean="0">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𝐺</m:t>
                        </m:r>
                      </m:e>
                      <m:sub>
                        <m:r>
                          <a:rPr kumimoji="1" lang="en-US" altLang="zh-CN" i="1">
                            <a:solidFill>
                              <a:schemeClr val="bg1"/>
                            </a:solidFill>
                            <a:latin typeface="Cambria Math" panose="02040503050406030204" pitchFamily="18" charset="0"/>
                            <a:cs typeface="Arial" panose="020B0604020202020204" pitchFamily="34" charset="0"/>
                          </a:rPr>
                          <m:t>𝑡</m:t>
                        </m:r>
                      </m:sub>
                    </m:sSub>
                  </m:oMath>
                </a14:m>
                <a:r>
                  <a:rPr kumimoji="1" lang="en-US" altLang="zh-CN" dirty="0">
                    <a:solidFill>
                      <a:schemeClr val="bg1"/>
                    </a:solidFill>
                    <a:latin typeface="Arial" panose="020B0604020202020204" pitchFamily="34" charset="0"/>
                    <a:cs typeface="Arial" panose="020B0604020202020204" pitchFamily="34" charset="0"/>
                  </a:rPr>
                  <a:t> is actually a unbiased but noisy estimate of </a:t>
                </a:r>
                <a14:m>
                  <m:oMath xmlns:m="http://schemas.openxmlformats.org/officeDocument/2006/math">
                    <m:sSup>
                      <m:sSupPr>
                        <m:ctrlPr>
                          <a:rPr kumimoji="1" lang="en-US" altLang="zh-CN" b="0" i="1" smtClean="0">
                            <a:solidFill>
                              <a:schemeClr val="bg1"/>
                            </a:solidFill>
                            <a:latin typeface="Cambria Math" panose="02040503050406030204" pitchFamily="18" charset="0"/>
                            <a:cs typeface="Arial" panose="020B0604020202020204" pitchFamily="34" charset="0"/>
                          </a:rPr>
                        </m:ctrlPr>
                      </m:sSupPr>
                      <m:e>
                        <m:r>
                          <a:rPr kumimoji="1" lang="en-US" altLang="zh-CN" b="0" i="1" smtClean="0">
                            <a:solidFill>
                              <a:schemeClr val="bg1"/>
                            </a:solidFill>
                            <a:latin typeface="Cambria Math" panose="02040503050406030204" pitchFamily="18" charset="0"/>
                            <a:cs typeface="Arial" panose="020B0604020202020204" pitchFamily="34" charset="0"/>
                          </a:rPr>
                          <m:t>𝑄</m:t>
                        </m:r>
                      </m:e>
                      <m:sup>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𝜋</m:t>
                            </m:r>
                          </m:e>
                          <m:sub>
                            <m:r>
                              <a:rPr kumimoji="1" lang="en-US" altLang="zh-CN" b="0" i="1" smtClean="0">
                                <a:solidFill>
                                  <a:schemeClr val="bg1"/>
                                </a:solidFill>
                                <a:latin typeface="Cambria Math" panose="02040503050406030204" pitchFamily="18" charset="0"/>
                                <a:cs typeface="Arial" panose="020B0604020202020204" pitchFamily="34" charset="0"/>
                              </a:rPr>
                              <m:t>𝜃</m:t>
                            </m:r>
                          </m:sub>
                        </m:sSub>
                      </m:sup>
                    </m:sSup>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𝑠</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𝑎</m:t>
                        </m:r>
                      </m:e>
                      <m:sub>
                        <m:r>
                          <a:rPr kumimoji="1" lang="en-US" altLang="zh-CN" b="0" i="1" smtClean="0">
                            <a:solidFill>
                              <a:schemeClr val="bg1"/>
                            </a:solidFill>
                            <a:latin typeface="Cambria Math" panose="02040503050406030204" pitchFamily="18" charset="0"/>
                            <a:cs typeface="Arial" panose="020B0604020202020204" pitchFamily="34" charset="0"/>
                          </a:rPr>
                          <m:t>𝑡</m:t>
                        </m:r>
                      </m:sub>
                    </m:sSub>
                    <m:r>
                      <a:rPr kumimoji="1" lang="en-US" altLang="zh-CN" b="0" i="1" smtClean="0">
                        <a:solidFill>
                          <a:schemeClr val="bg1"/>
                        </a:solidFill>
                        <a:latin typeface="Cambria Math" panose="02040503050406030204" pitchFamily="18" charset="0"/>
                        <a:cs typeface="Arial" panose="020B0604020202020204" pitchFamily="34" charset="0"/>
                      </a:rPr>
                      <m:t>)</m:t>
                    </m:r>
                  </m:oMath>
                </a14:m>
                <a:r>
                  <a:rPr kumimoji="1" lang="en-US" altLang="zh-CN" dirty="0">
                    <a:solidFill>
                      <a:schemeClr val="bg1"/>
                    </a:solidFill>
                    <a:latin typeface="Arial" panose="020B0604020202020204" pitchFamily="34" charset="0"/>
                    <a:cs typeface="Arial" panose="020B0604020202020204" pitchFamily="34" charset="0"/>
                  </a:rPr>
                  <a:t> from Monte Carlo method.</a:t>
                </a: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we can use the idea from value-based RL and use a </a:t>
                </a:r>
                <a:r>
                  <a:rPr kumimoji="1" lang="en-US" altLang="zh-CN" dirty="0">
                    <a:solidFill>
                      <a:srgbClr val="42F7FF"/>
                    </a:solidFill>
                    <a:latin typeface="Arial" panose="020B0604020202020204" pitchFamily="34" charset="0"/>
                    <a:cs typeface="Arial" panose="020B0604020202020204" pitchFamily="34" charset="0"/>
                  </a:rPr>
                  <a:t>critic</a:t>
                </a:r>
                <a:r>
                  <a:rPr kumimoji="1" lang="en-US" altLang="zh-CN" dirty="0">
                    <a:solidFill>
                      <a:schemeClr val="bg1"/>
                    </a:solidFill>
                    <a:latin typeface="Arial" panose="020B0604020202020204" pitchFamily="34" charset="0"/>
                    <a:cs typeface="Arial" panose="020B0604020202020204" pitchFamily="34" charset="0"/>
                  </a:rPr>
                  <a:t> to estimate</a:t>
                </a:r>
                <a14:m>
                  <m:oMath xmlns:m="http://schemas.openxmlformats.org/officeDocument/2006/math">
                    <m:sSup>
                      <m:sSupPr>
                        <m:ctrlPr>
                          <a:rPr kumimoji="1" lang="en-US" altLang="zh-CN" i="1">
                            <a:solidFill>
                              <a:schemeClr val="bg1"/>
                            </a:solidFill>
                            <a:latin typeface="Cambria Math" panose="02040503050406030204" pitchFamily="18" charset="0"/>
                            <a:cs typeface="Arial" panose="020B0604020202020204" pitchFamily="34" charset="0"/>
                          </a:rPr>
                        </m:ctrlPr>
                      </m:sSupPr>
                      <m:e>
                        <m:r>
                          <a:rPr kumimoji="1" lang="en-US" altLang="zh-CN" i="1">
                            <a:solidFill>
                              <a:schemeClr val="bg1"/>
                            </a:solidFill>
                            <a:latin typeface="Cambria Math" panose="02040503050406030204" pitchFamily="18" charset="0"/>
                            <a:cs typeface="Arial" panose="020B0604020202020204" pitchFamily="34" charset="0"/>
                          </a:rPr>
                          <m:t>𝑄</m:t>
                        </m:r>
                      </m:e>
                      <m:sup>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cs typeface="Arial" panose="020B0604020202020204" pitchFamily="34" charset="0"/>
                              </a:rPr>
                              <m:t>𝜃</m:t>
                            </m:r>
                          </m:sub>
                        </m:sSub>
                      </m:sup>
                    </m:sSup>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cs typeface="Arial" panose="020B0604020202020204" pitchFamily="34" charset="0"/>
                      </a:rPr>
                      <m:t>)</m:t>
                    </m:r>
                  </m:oMath>
                </a14:m>
                <a:endParaRPr kumimoji="1" lang="en-US" altLang="zh-CN"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p>
                        <m:sSupPr>
                          <m:ctrlPr>
                            <a:rPr kumimoji="1" lang="en-US" altLang="zh-CN" i="1">
                              <a:solidFill>
                                <a:schemeClr val="bg1"/>
                              </a:solidFill>
                              <a:latin typeface="Cambria Math" panose="02040503050406030204" pitchFamily="18" charset="0"/>
                              <a:cs typeface="Arial" panose="020B0604020202020204" pitchFamily="34" charset="0"/>
                            </a:rPr>
                          </m:ctrlPr>
                        </m:sSupPr>
                        <m:e>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𝑄</m:t>
                              </m:r>
                            </m:e>
                            <m:sub>
                              <m:r>
                                <a:rPr kumimoji="1" lang="en-US" altLang="zh-CN" b="0" i="1" smtClean="0">
                                  <a:solidFill>
                                    <a:schemeClr val="bg1"/>
                                  </a:solidFill>
                                  <a:latin typeface="Cambria Math" panose="02040503050406030204" pitchFamily="18" charset="0"/>
                                  <a:cs typeface="Arial" panose="020B0604020202020204" pitchFamily="34" charset="0"/>
                                </a:rPr>
                                <m:t>𝑤</m:t>
                              </m:r>
                            </m:sub>
                          </m:sSub>
                          <m:r>
                            <a:rPr kumimoji="1" lang="en-US" altLang="zh-CN" i="1" smtClean="0">
                              <a:solidFill>
                                <a:schemeClr val="bg1"/>
                              </a:solidFill>
                              <a:latin typeface="Cambria Math" panose="02040503050406030204" pitchFamily="18" charset="0"/>
                              <a:cs typeface="Arial" panose="020B0604020202020204" pitchFamily="34" charset="0"/>
                            </a:rPr>
                            <m:t> </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𝑠</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𝑎</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𝑄</m:t>
                          </m:r>
                        </m:e>
                        <m:sup>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cs typeface="Arial" panose="020B0604020202020204" pitchFamily="34" charset="0"/>
                                </a:rPr>
                                <m:t>𝜃</m:t>
                              </m:r>
                            </m:sub>
                          </m:sSub>
                        </m:sup>
                      </m:sSup>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𝑠</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𝑎</m:t>
                      </m:r>
                      <m:r>
                        <a:rPr kumimoji="1" lang="en-US" altLang="zh-CN" i="1">
                          <a:solidFill>
                            <a:schemeClr val="bg1"/>
                          </a:solidFill>
                          <a:latin typeface="Cambria Math" panose="02040503050406030204" pitchFamily="18" charset="0"/>
                          <a:cs typeface="Arial" panose="020B0604020202020204" pitchFamily="34" charset="0"/>
                        </a:rPr>
                        <m:t>)</m:t>
                      </m:r>
                    </m:oMath>
                  </m:oMathPara>
                </a14:m>
                <a:endParaRPr lang="en-US" altLang="zh-CN" dirty="0">
                  <a:solidFill>
                    <a:schemeClr val="bg1"/>
                  </a:solidFill>
                  <a:latin typeface="Arial" panose="020B0604020202020204" pitchFamily="34" charset="0"/>
                  <a:cs typeface="Arial" panose="020B0604020202020204" pitchFamily="34" charset="0"/>
                </a:endParaRPr>
              </a:p>
              <a:p>
                <a:endParaRPr lang="en-US" altLang="zh-CN" dirty="0">
                  <a:solidFill>
                    <a:schemeClr val="bg1"/>
                  </a:solidFill>
                  <a:latin typeface="Arial" panose="020B0604020202020204" pitchFamily="34" charset="0"/>
                  <a:cs typeface="Arial" panose="020B0604020202020204" pitchFamily="34" charset="0"/>
                </a:endParaRPr>
              </a:p>
              <a:p>
                <a:r>
                  <a:rPr lang="en-US" altLang="zh-CN" dirty="0">
                    <a:solidFill>
                      <a:schemeClr val="bg1"/>
                    </a:solidFill>
                    <a:latin typeface="Arial" panose="020B0604020202020204" pitchFamily="34" charset="0"/>
                    <a:cs typeface="Arial" panose="020B0604020202020204" pitchFamily="34" charset="0"/>
                  </a:rPr>
                  <a:t>Therefore, the update becomes</a:t>
                </a:r>
              </a:p>
              <a:p>
                <a:pPr/>
                <a14:m>
                  <m:oMathPara xmlns:m="http://schemas.openxmlformats.org/officeDocument/2006/math">
                    <m:oMathParaPr>
                      <m:jc m:val="centerGroup"/>
                    </m:oMathParaPr>
                    <m:oMath xmlns:m="http://schemas.openxmlformats.org/officeDocument/2006/math">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𝐽</m:t>
                      </m:r>
                      <m:d>
                        <m:d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e>
                      </m:d>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𝐸</m:t>
                          </m:r>
                        </m:e>
                        <m:sub>
                          <m:sSub>
                            <m:sSubPr>
                              <m:ctrlP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sub>
                      </m:sSub>
                      <m:d>
                        <m:dPr>
                          <m:begChr m:val="["/>
                          <m:endChr m:val="]"/>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=0</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𝑇</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sup>
                            <m:e>
                              <m:sSub>
                                <m:sSubPr>
                                  <m:ctrlPr>
                                    <a:rPr kumimoji="1" lang="en-US" altLang="zh-CN" i="1" smtClean="0">
                                      <a:solidFill>
                                        <a:srgbClr val="42F7FF"/>
                                      </a:solidFill>
                                      <a:latin typeface="Cambria Math" panose="02040503050406030204" pitchFamily="18" charset="0"/>
                                      <a:cs typeface="Arial" panose="020B0604020202020204" pitchFamily="34" charset="0"/>
                                    </a:rPr>
                                  </m:ctrlPr>
                                </m:sSubPr>
                                <m:e>
                                  <m:r>
                                    <a:rPr kumimoji="1" lang="en-US" altLang="zh-CN" i="1">
                                      <a:solidFill>
                                        <a:srgbClr val="42F7FF"/>
                                      </a:solidFill>
                                      <a:latin typeface="Cambria Math" panose="02040503050406030204" pitchFamily="18" charset="0"/>
                                      <a:cs typeface="Arial" panose="020B0604020202020204" pitchFamily="34" charset="0"/>
                                    </a:rPr>
                                    <m:t>𝑄</m:t>
                                  </m:r>
                                </m:e>
                                <m:sub>
                                  <m:r>
                                    <a:rPr kumimoji="1" lang="en-US" altLang="zh-CN" i="1">
                                      <a:solidFill>
                                        <a:srgbClr val="42F7FF"/>
                                      </a:solidFill>
                                      <a:latin typeface="Cambria Math" panose="02040503050406030204" pitchFamily="18" charset="0"/>
                                      <a:cs typeface="Arial" panose="020B0604020202020204" pitchFamily="34" charset="0"/>
                                    </a:rPr>
                                    <m:t>𝑤</m:t>
                                  </m:r>
                                </m:sub>
                              </m:sSub>
                              <m:r>
                                <a:rPr kumimoji="1" lang="en-US" altLang="zh-CN" i="1">
                                  <a:solidFill>
                                    <a:srgbClr val="42F7FF"/>
                                  </a:solidFill>
                                  <a:latin typeface="Cambria Math" panose="02040503050406030204" pitchFamily="18" charset="0"/>
                                  <a:cs typeface="Arial" panose="020B0604020202020204" pitchFamily="34" charset="0"/>
                                </a:rPr>
                                <m:t> (</m:t>
                              </m:r>
                              <m:sSub>
                                <m:sSubPr>
                                  <m:ctrlPr>
                                    <a:rPr kumimoji="1" lang="en-US" altLang="zh-CN" b="0" i="1" smtClean="0">
                                      <a:solidFill>
                                        <a:srgbClr val="42F7FF"/>
                                      </a:solidFill>
                                      <a:latin typeface="Cambria Math" panose="02040503050406030204" pitchFamily="18" charset="0"/>
                                      <a:cs typeface="Arial" panose="020B0604020202020204" pitchFamily="34" charset="0"/>
                                    </a:rPr>
                                  </m:ctrlPr>
                                </m:sSubPr>
                                <m:e>
                                  <m:r>
                                    <a:rPr kumimoji="1" lang="en-US" altLang="zh-CN" i="1">
                                      <a:solidFill>
                                        <a:srgbClr val="42F7FF"/>
                                      </a:solidFill>
                                      <a:latin typeface="Cambria Math" panose="02040503050406030204" pitchFamily="18" charset="0"/>
                                      <a:cs typeface="Arial" panose="020B0604020202020204" pitchFamily="34" charset="0"/>
                                    </a:rPr>
                                    <m:t>𝑠</m:t>
                                  </m:r>
                                </m:e>
                                <m:sub>
                                  <m:r>
                                    <a:rPr kumimoji="1" lang="en-US" altLang="zh-CN" b="0" i="1" smtClean="0">
                                      <a:solidFill>
                                        <a:srgbClr val="42F7FF"/>
                                      </a:solidFill>
                                      <a:latin typeface="Cambria Math" panose="02040503050406030204" pitchFamily="18" charset="0"/>
                                      <a:cs typeface="Arial" panose="020B0604020202020204" pitchFamily="34" charset="0"/>
                                    </a:rPr>
                                    <m:t>𝑡</m:t>
                                  </m:r>
                                </m:sub>
                              </m:sSub>
                              <m:r>
                                <a:rPr kumimoji="1" lang="en-US" altLang="zh-CN" i="1">
                                  <a:solidFill>
                                    <a:srgbClr val="42F7FF"/>
                                  </a:solidFill>
                                  <a:latin typeface="Cambria Math" panose="02040503050406030204" pitchFamily="18" charset="0"/>
                                  <a:cs typeface="Arial" panose="020B0604020202020204" pitchFamily="34" charset="0"/>
                                </a:rPr>
                                <m:t>,</m:t>
                              </m:r>
                              <m:sSub>
                                <m:sSubPr>
                                  <m:ctrlPr>
                                    <a:rPr kumimoji="1" lang="en-US" altLang="zh-CN" b="0" i="1" smtClean="0">
                                      <a:solidFill>
                                        <a:srgbClr val="42F7FF"/>
                                      </a:solidFill>
                                      <a:latin typeface="Cambria Math" panose="02040503050406030204" pitchFamily="18" charset="0"/>
                                      <a:cs typeface="Arial" panose="020B0604020202020204" pitchFamily="34" charset="0"/>
                                    </a:rPr>
                                  </m:ctrlPr>
                                </m:sSubPr>
                                <m:e>
                                  <m:r>
                                    <a:rPr kumimoji="1" lang="en-US" altLang="zh-CN" i="1">
                                      <a:solidFill>
                                        <a:srgbClr val="42F7FF"/>
                                      </a:solidFill>
                                      <a:latin typeface="Cambria Math" panose="02040503050406030204" pitchFamily="18" charset="0"/>
                                      <a:cs typeface="Arial" panose="020B0604020202020204" pitchFamily="34" charset="0"/>
                                    </a:rPr>
                                    <m:t>𝑎</m:t>
                                  </m:r>
                                </m:e>
                                <m:sub>
                                  <m:r>
                                    <a:rPr kumimoji="1" lang="en-US" altLang="zh-CN" b="0" i="1" smtClean="0">
                                      <a:solidFill>
                                        <a:srgbClr val="42F7FF"/>
                                      </a:solidFill>
                                      <a:latin typeface="Cambria Math" panose="02040503050406030204" pitchFamily="18" charset="0"/>
                                      <a:cs typeface="Arial" panose="020B0604020202020204" pitchFamily="34" charset="0"/>
                                    </a:rPr>
                                    <m:t>𝑡</m:t>
                                  </m:r>
                                </m:sub>
                              </m:sSub>
                              <m:r>
                                <a:rPr kumimoji="1" lang="en-US" altLang="zh-CN" i="1" smtClean="0">
                                  <a:solidFill>
                                    <a:srgbClr val="42F7FF"/>
                                  </a:solidFill>
                                  <a:latin typeface="Cambria Math" panose="02040503050406030204" pitchFamily="18" charset="0"/>
                                  <a:cs typeface="Arial" panose="020B0604020202020204" pitchFamily="34" charset="0"/>
                                </a:rPr>
                                <m:t>)</m:t>
                              </m:r>
                            </m:e>
                          </m:nary>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func>
                            <m:func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1" lang="en-US" altLang="zh-CN">
                                  <a:solidFill>
                                    <a:schemeClr val="bg1"/>
                                  </a:solidFill>
                                  <a:latin typeface="Cambria Math" panose="02040503050406030204" pitchFamily="18" charset="0"/>
                                  <a:ea typeface="Cambria Math" panose="02040503050406030204" pitchFamily="18" charset="0"/>
                                  <a:cs typeface="Arial" panose="020B0604020202020204" pitchFamily="34" charset="0"/>
                                </a:rPr>
                                <m:t>log</m:t>
                              </m:r>
                            </m:fName>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func>
                        </m:e>
                      </m:d>
                    </m:oMath>
                  </m:oMathPara>
                </a14:m>
                <a:endParaRPr lang="en-US" altLang="zh-CN" dirty="0">
                  <a:solidFill>
                    <a:schemeClr val="bg1"/>
                  </a:solidFill>
                  <a:latin typeface="Arial" panose="020B0604020202020204" pitchFamily="34" charset="0"/>
                  <a:cs typeface="Arial" panose="020B0604020202020204" pitchFamily="34" charset="0"/>
                </a:endParaRPr>
              </a:p>
              <a:p>
                <a:endParaRPr lang="en-US" altLang="zh-CN" dirty="0">
                  <a:solidFill>
                    <a:schemeClr val="bg1"/>
                  </a:solidFill>
                  <a:latin typeface="Arial" panose="020B0604020202020204" pitchFamily="34" charset="0"/>
                  <a:cs typeface="Arial" panose="020B0604020202020204" pitchFamily="34" charset="0"/>
                </a:endParaRPr>
              </a:p>
              <a:p>
                <a:endParaRPr lang="en-US" altLang="zh-CN" dirty="0">
                  <a:solidFill>
                    <a:schemeClr val="bg1"/>
                  </a:solidFill>
                  <a:latin typeface="Arial" panose="020B0604020202020204" pitchFamily="34" charset="0"/>
                  <a:cs typeface="Arial" panose="020B0604020202020204" pitchFamily="34" charset="0"/>
                </a:endParaRPr>
              </a:p>
              <a:p>
                <a:r>
                  <a:rPr lang="en-US" altLang="zh-CN" dirty="0">
                    <a:solidFill>
                      <a:srgbClr val="42F7FF"/>
                    </a:solidFill>
                    <a:latin typeface="Arial" panose="020B0604020202020204" pitchFamily="34" charset="0"/>
                    <a:cs typeface="Arial" panose="020B0604020202020204" pitchFamily="34" charset="0"/>
                  </a:rPr>
                  <a:t>Actor</a:t>
                </a:r>
                <a:r>
                  <a:rPr lang="en-US" altLang="zh-CN" dirty="0">
                    <a:solidFill>
                      <a:schemeClr val="bg1"/>
                    </a:solidFill>
                    <a:latin typeface="Arial" panose="020B0604020202020204" pitchFamily="34" charset="0"/>
                    <a:cs typeface="Arial" panose="020B0604020202020204" pitchFamily="34" charset="0"/>
                  </a:rPr>
                  <a:t>: policy function with parameters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𝜃</m:t>
                    </m:r>
                  </m:oMath>
                </a14:m>
                <a:endParaRPr lang="en-US" altLang="zh-CN" dirty="0">
                  <a:solidFill>
                    <a:schemeClr val="bg1"/>
                  </a:solidFill>
                  <a:latin typeface="Arial" panose="020B0604020202020204" pitchFamily="34" charset="0"/>
                  <a:cs typeface="Arial" panose="020B0604020202020204" pitchFamily="34" charset="0"/>
                </a:endParaRPr>
              </a:p>
              <a:p>
                <a:endParaRPr lang="en-US" altLang="zh-CN" dirty="0">
                  <a:solidFill>
                    <a:schemeClr val="bg1"/>
                  </a:solidFill>
                  <a:latin typeface="Arial" panose="020B0604020202020204" pitchFamily="34" charset="0"/>
                  <a:cs typeface="Arial" panose="020B0604020202020204" pitchFamily="34" charset="0"/>
                </a:endParaRPr>
              </a:p>
              <a:p>
                <a:r>
                  <a:rPr lang="en-US" altLang="zh-CN" dirty="0">
                    <a:solidFill>
                      <a:srgbClr val="42F7FF"/>
                    </a:solidFill>
                    <a:latin typeface="Arial" panose="020B0604020202020204" pitchFamily="34" charset="0"/>
                    <a:cs typeface="Arial" panose="020B0604020202020204" pitchFamily="34" charset="0"/>
                  </a:rPr>
                  <a:t>Critic</a:t>
                </a:r>
                <a:r>
                  <a:rPr lang="en-US" altLang="zh-CN" dirty="0">
                    <a:solidFill>
                      <a:schemeClr val="bg1"/>
                    </a:solidFill>
                    <a:latin typeface="Arial" panose="020B0604020202020204" pitchFamily="34" charset="0"/>
                    <a:cs typeface="Arial" panose="020B0604020202020204" pitchFamily="34" charset="0"/>
                  </a:rPr>
                  <a:t>: state-action value function with parameters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𝑤</m:t>
                    </m:r>
                  </m:oMath>
                </a14:m>
                <a:r>
                  <a:rPr lang="en-US" altLang="zh-CN" dirty="0">
                    <a:solidFill>
                      <a:schemeClr val="bg1"/>
                    </a:solidFill>
                    <a:latin typeface="Arial" panose="020B0604020202020204" pitchFamily="34" charset="0"/>
                    <a:cs typeface="Arial" panose="020B0604020202020204" pitchFamily="34" charset="0"/>
                  </a:rPr>
                  <a:t>, </a:t>
                </a:r>
              </a:p>
              <a:p>
                <a:r>
                  <a:rPr lang="en-US" altLang="zh-CN" dirty="0">
                    <a:solidFill>
                      <a:schemeClr val="bg1"/>
                    </a:solidFill>
                    <a:latin typeface="Arial" panose="020B0604020202020204" pitchFamily="34" charset="0"/>
                    <a:cs typeface="Arial" panose="020B0604020202020204" pitchFamily="34" charset="0"/>
                  </a:rPr>
                  <a:t>and it is actually solving policy evaluation, so previous methods can be used: MC, TD</a:t>
                </a:r>
              </a:p>
            </p:txBody>
          </p:sp>
        </mc:Choice>
        <mc:Fallback xmlns="">
          <p:sp>
            <p:nvSpPr>
              <p:cNvPr id="4" name="矩形 3">
                <a:extLst>
                  <a:ext uri="{FF2B5EF4-FFF2-40B4-BE49-F238E27FC236}">
                    <a16:creationId xmlns:a16="http://schemas.microsoft.com/office/drawing/2014/main" id="{0F3A89C6-225C-E346-8041-F3B864385D44}"/>
                  </a:ext>
                </a:extLst>
              </p:cNvPr>
              <p:cNvSpPr>
                <a:spLocks noRot="1" noChangeAspect="1" noMove="1" noResize="1" noEditPoints="1" noAdjustHandles="1" noChangeArrowheads="1" noChangeShapeType="1" noTextEdit="1"/>
              </p:cNvSpPr>
              <p:nvPr/>
            </p:nvSpPr>
            <p:spPr>
              <a:xfrm>
                <a:off x="1085008" y="2069605"/>
                <a:ext cx="10021983" cy="4195444"/>
              </a:xfrm>
              <a:prstGeom prst="rect">
                <a:avLst/>
              </a:prstGeom>
              <a:blipFill>
                <a:blip r:embed="rId4"/>
                <a:stretch>
                  <a:fillRect l="-379" t="-604" b="-12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11275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005641" y="486096"/>
            <a:ext cx="4180953"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Actor-Critic with Baseline</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406135"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226228"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62000327-4F70-BB42-A5CC-C8878554EC36}"/>
                  </a:ext>
                </a:extLst>
              </p:cNvPr>
              <p:cNvSpPr/>
              <p:nvPr/>
            </p:nvSpPr>
            <p:spPr>
              <a:xfrm>
                <a:off x="3620495" y="1032175"/>
                <a:ext cx="4811510" cy="87145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𝐽</m:t>
                      </m:r>
                      <m:d>
                        <m:d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e>
                      </m:d>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𝐸</m:t>
                          </m:r>
                        </m:e>
                        <m:sub>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sub>
                      </m:sSub>
                      <m:d>
                        <m:dPr>
                          <m:begChr m:val="["/>
                          <m:endChr m:val="]"/>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nary>
                            <m:naryPr>
                              <m:chr m:val="∑"/>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naryPr>
                            <m:sub>
                              <m:r>
                                <m:rPr>
                                  <m:brk m:alnAt="23"/>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=0</m:t>
                              </m:r>
                            </m:sub>
                            <m:sup>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𝑇</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−1</m:t>
                              </m:r>
                            </m:sup>
                            <m:e>
                              <m:sSub>
                                <m:sSubPr>
                                  <m:ctrlPr>
                                    <a:rPr kumimoji="1" lang="en-US" altLang="zh-CN" i="1">
                                      <a:solidFill>
                                        <a:srgbClr val="42F7FF"/>
                                      </a:solidFill>
                                      <a:latin typeface="Cambria Math" panose="02040503050406030204" pitchFamily="18" charset="0"/>
                                      <a:cs typeface="Arial" panose="020B0604020202020204" pitchFamily="34" charset="0"/>
                                    </a:rPr>
                                  </m:ctrlPr>
                                </m:sSubPr>
                                <m:e>
                                  <m:r>
                                    <a:rPr kumimoji="1" lang="en-US" altLang="zh-CN" i="1">
                                      <a:solidFill>
                                        <a:srgbClr val="42F7FF"/>
                                      </a:solidFill>
                                      <a:latin typeface="Cambria Math" panose="02040503050406030204" pitchFamily="18" charset="0"/>
                                      <a:cs typeface="Arial" panose="020B0604020202020204" pitchFamily="34" charset="0"/>
                                    </a:rPr>
                                    <m:t>𝑄</m:t>
                                  </m:r>
                                </m:e>
                                <m:sub>
                                  <m:r>
                                    <a:rPr kumimoji="1" lang="en-US" altLang="zh-CN" i="1">
                                      <a:solidFill>
                                        <a:srgbClr val="42F7FF"/>
                                      </a:solidFill>
                                      <a:latin typeface="Cambria Math" panose="02040503050406030204" pitchFamily="18" charset="0"/>
                                      <a:cs typeface="Arial" panose="020B0604020202020204" pitchFamily="34" charset="0"/>
                                    </a:rPr>
                                    <m:t>𝑤</m:t>
                                  </m:r>
                                </m:sub>
                              </m:sSub>
                              <m:r>
                                <a:rPr kumimoji="1" lang="en-US" altLang="zh-CN" i="1">
                                  <a:solidFill>
                                    <a:srgbClr val="42F7FF"/>
                                  </a:solidFill>
                                  <a:latin typeface="Cambria Math" panose="02040503050406030204" pitchFamily="18" charset="0"/>
                                  <a:cs typeface="Arial" panose="020B0604020202020204" pitchFamily="34" charset="0"/>
                                </a:rPr>
                                <m:t> (</m:t>
                              </m:r>
                              <m:sSub>
                                <m:sSubPr>
                                  <m:ctrlPr>
                                    <a:rPr kumimoji="1" lang="en-US" altLang="zh-CN" i="1">
                                      <a:solidFill>
                                        <a:srgbClr val="42F7FF"/>
                                      </a:solidFill>
                                      <a:latin typeface="Cambria Math" panose="02040503050406030204" pitchFamily="18" charset="0"/>
                                      <a:cs typeface="Arial" panose="020B0604020202020204" pitchFamily="34" charset="0"/>
                                    </a:rPr>
                                  </m:ctrlPr>
                                </m:sSubPr>
                                <m:e>
                                  <m:r>
                                    <a:rPr kumimoji="1" lang="en-US" altLang="zh-CN" i="1">
                                      <a:solidFill>
                                        <a:srgbClr val="42F7FF"/>
                                      </a:solidFill>
                                      <a:latin typeface="Cambria Math" panose="02040503050406030204" pitchFamily="18" charset="0"/>
                                      <a:cs typeface="Arial" panose="020B0604020202020204" pitchFamily="34" charset="0"/>
                                    </a:rPr>
                                    <m:t>𝑠</m:t>
                                  </m:r>
                                </m:e>
                                <m:sub>
                                  <m:r>
                                    <a:rPr kumimoji="1" lang="en-US" altLang="zh-CN" i="1">
                                      <a:solidFill>
                                        <a:srgbClr val="42F7FF"/>
                                      </a:solidFill>
                                      <a:latin typeface="Cambria Math" panose="02040503050406030204" pitchFamily="18" charset="0"/>
                                      <a:cs typeface="Arial" panose="020B0604020202020204" pitchFamily="34" charset="0"/>
                                    </a:rPr>
                                    <m:t>𝑡</m:t>
                                  </m:r>
                                </m:sub>
                              </m:sSub>
                              <m:r>
                                <a:rPr kumimoji="1" lang="en-US" altLang="zh-CN" i="1">
                                  <a:solidFill>
                                    <a:srgbClr val="42F7FF"/>
                                  </a:solidFill>
                                  <a:latin typeface="Cambria Math" panose="02040503050406030204" pitchFamily="18" charset="0"/>
                                  <a:cs typeface="Arial" panose="020B0604020202020204" pitchFamily="34" charset="0"/>
                                </a:rPr>
                                <m:t>,</m:t>
                              </m:r>
                              <m:sSub>
                                <m:sSubPr>
                                  <m:ctrlPr>
                                    <a:rPr kumimoji="1" lang="en-US" altLang="zh-CN" i="1">
                                      <a:solidFill>
                                        <a:srgbClr val="42F7FF"/>
                                      </a:solidFill>
                                      <a:latin typeface="Cambria Math" panose="02040503050406030204" pitchFamily="18" charset="0"/>
                                      <a:cs typeface="Arial" panose="020B0604020202020204" pitchFamily="34" charset="0"/>
                                    </a:rPr>
                                  </m:ctrlPr>
                                </m:sSubPr>
                                <m:e>
                                  <m:r>
                                    <a:rPr kumimoji="1" lang="en-US" altLang="zh-CN" i="1">
                                      <a:solidFill>
                                        <a:srgbClr val="42F7FF"/>
                                      </a:solidFill>
                                      <a:latin typeface="Cambria Math" panose="02040503050406030204" pitchFamily="18" charset="0"/>
                                      <a:cs typeface="Arial" panose="020B0604020202020204" pitchFamily="34" charset="0"/>
                                    </a:rPr>
                                    <m:t>𝑎</m:t>
                                  </m:r>
                                </m:e>
                                <m:sub>
                                  <m:r>
                                    <a:rPr kumimoji="1" lang="en-US" altLang="zh-CN" i="1">
                                      <a:solidFill>
                                        <a:srgbClr val="42F7FF"/>
                                      </a:solidFill>
                                      <a:latin typeface="Cambria Math" panose="02040503050406030204" pitchFamily="18" charset="0"/>
                                      <a:cs typeface="Arial" panose="020B0604020202020204" pitchFamily="34" charset="0"/>
                                    </a:rPr>
                                    <m:t>𝑡</m:t>
                                  </m:r>
                                </m:sub>
                              </m:sSub>
                              <m:r>
                                <a:rPr kumimoji="1" lang="en-US" altLang="zh-CN" i="1">
                                  <a:solidFill>
                                    <a:srgbClr val="42F7FF"/>
                                  </a:solidFill>
                                  <a:latin typeface="Cambria Math" panose="02040503050406030204" pitchFamily="18" charset="0"/>
                                  <a:cs typeface="Arial" panose="020B0604020202020204" pitchFamily="34" charset="0"/>
                                </a:rPr>
                                <m:t>)</m:t>
                              </m:r>
                            </m:e>
                          </m:nary>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func>
                            <m:func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1" lang="en-US" altLang="zh-CN">
                                  <a:solidFill>
                                    <a:schemeClr val="bg1"/>
                                  </a:solidFill>
                                  <a:latin typeface="Cambria Math" panose="02040503050406030204" pitchFamily="18" charset="0"/>
                                  <a:ea typeface="Cambria Math" panose="02040503050406030204" pitchFamily="18" charset="0"/>
                                  <a:cs typeface="Arial" panose="020B0604020202020204" pitchFamily="34" charset="0"/>
                                </a:rPr>
                                <m:t>log</m:t>
                              </m:r>
                            </m:fName>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𝑡</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func>
                        </m:e>
                      </m:d>
                    </m:oMath>
                  </m:oMathPara>
                </a14:m>
                <a:endParaRPr lang="zh-CN" altLang="en-US" dirty="0"/>
              </a:p>
            </p:txBody>
          </p:sp>
        </mc:Choice>
        <mc:Fallback xmlns="">
          <p:sp>
            <p:nvSpPr>
              <p:cNvPr id="3" name="矩形 2">
                <a:extLst>
                  <a:ext uri="{FF2B5EF4-FFF2-40B4-BE49-F238E27FC236}">
                    <a16:creationId xmlns:a16="http://schemas.microsoft.com/office/drawing/2014/main" id="{62000327-4F70-BB42-A5CC-C8878554EC36}"/>
                  </a:ext>
                </a:extLst>
              </p:cNvPr>
              <p:cNvSpPr>
                <a:spLocks noRot="1" noChangeAspect="1" noMove="1" noResize="1" noEditPoints="1" noAdjustHandles="1" noChangeArrowheads="1" noChangeShapeType="1" noTextEdit="1"/>
              </p:cNvSpPr>
              <p:nvPr/>
            </p:nvSpPr>
            <p:spPr>
              <a:xfrm>
                <a:off x="3620495" y="1032175"/>
                <a:ext cx="4811510" cy="871457"/>
              </a:xfrm>
              <a:prstGeom prst="rect">
                <a:avLst/>
              </a:prstGeom>
              <a:blipFill>
                <a:blip r:embed="rId3"/>
                <a:stretch>
                  <a:fillRect t="-92857" b="-14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9F5EDEE7-7994-F54F-82FC-E3303810080E}"/>
                  </a:ext>
                </a:extLst>
              </p:cNvPr>
              <p:cNvSpPr/>
              <p:nvPr/>
            </p:nvSpPr>
            <p:spPr>
              <a:xfrm>
                <a:off x="740844" y="1944173"/>
                <a:ext cx="10580299" cy="4311886"/>
              </a:xfrm>
              <a:prstGeom prst="rect">
                <a:avLst/>
              </a:prstGeom>
            </p:spPr>
            <p:txBody>
              <a:bodyPr wrap="square">
                <a:spAutoFit/>
              </a:bodyPr>
              <a:lstStyle/>
              <a:p>
                <a:r>
                  <a:rPr kumimoji="1" lang="en-US" altLang="zh-CN" dirty="0">
                    <a:solidFill>
                      <a:schemeClr val="bg1"/>
                    </a:solidFill>
                    <a:latin typeface="Arial" panose="020B0604020202020204" pitchFamily="34" charset="0"/>
                    <a:cs typeface="Arial" panose="020B0604020202020204" pitchFamily="34" charset="0"/>
                  </a:rPr>
                  <a:t>Recall the definition of Q-function and V-function, we can find that value function can naturally be a great baseline as </a:t>
                </a:r>
                <a14:m>
                  <m:oMath xmlns:m="http://schemas.openxmlformats.org/officeDocument/2006/math">
                    <m:sSup>
                      <m:sSupPr>
                        <m:ctrlPr>
                          <a:rPr kumimoji="1" lang="en-US" altLang="zh-CN" b="0" i="1" smtClean="0">
                            <a:solidFill>
                              <a:schemeClr val="bg1"/>
                            </a:solidFill>
                            <a:latin typeface="Cambria Math" panose="02040503050406030204" pitchFamily="18" charset="0"/>
                            <a:cs typeface="Arial" panose="020B0604020202020204" pitchFamily="34" charset="0"/>
                          </a:rPr>
                        </m:ctrlPr>
                      </m:sSupPr>
                      <m:e>
                        <m:r>
                          <a:rPr kumimoji="1" lang="en-US" altLang="zh-CN" b="0" i="1" smtClean="0">
                            <a:solidFill>
                              <a:schemeClr val="bg1"/>
                            </a:solidFill>
                            <a:latin typeface="Cambria Math" panose="02040503050406030204" pitchFamily="18" charset="0"/>
                            <a:cs typeface="Arial" panose="020B0604020202020204" pitchFamily="34" charset="0"/>
                          </a:rPr>
                          <m:t>𝑉</m:t>
                        </m:r>
                      </m:e>
                      <m:sup>
                        <m:r>
                          <a:rPr kumimoji="1" lang="en-US" altLang="zh-CN" b="0" i="1" smtClean="0">
                            <a:solidFill>
                              <a:schemeClr val="bg1"/>
                            </a:solidFill>
                            <a:latin typeface="Cambria Math" panose="02040503050406030204" pitchFamily="18" charset="0"/>
                            <a:cs typeface="Arial" panose="020B0604020202020204" pitchFamily="34" charset="0"/>
                          </a:rPr>
                          <m:t>𝜋</m:t>
                        </m:r>
                      </m:sup>
                    </m:sSup>
                    <m:d>
                      <m:dPr>
                        <m:ctrlPr>
                          <a:rPr kumimoji="1" lang="en-US" altLang="zh-CN" b="0" i="1" smtClean="0">
                            <a:solidFill>
                              <a:schemeClr val="bg1"/>
                            </a:solidFill>
                            <a:latin typeface="Cambria Math" panose="02040503050406030204" pitchFamily="18" charset="0"/>
                            <a:cs typeface="Arial" panose="020B0604020202020204" pitchFamily="34" charset="0"/>
                          </a:rPr>
                        </m:ctrlPr>
                      </m:dPr>
                      <m:e>
                        <m:r>
                          <m:rPr>
                            <m:sty m:val="p"/>
                          </m:rPr>
                          <a:rPr kumimoji="1" lang="en-US" altLang="zh-CN" b="0" i="0" smtClean="0">
                            <a:solidFill>
                              <a:schemeClr val="bg1"/>
                            </a:solidFill>
                            <a:latin typeface="Cambria Math" panose="02040503050406030204" pitchFamily="18" charset="0"/>
                            <a:cs typeface="Arial" panose="020B0604020202020204" pitchFamily="34" charset="0"/>
                          </a:rPr>
                          <m:t>s</m:t>
                        </m:r>
                      </m:e>
                    </m:d>
                    <m:r>
                      <a:rPr kumimoji="1" lang="en-US" altLang="zh-CN" b="0" i="0" smtClean="0">
                        <a:solidFill>
                          <a:schemeClr val="bg1"/>
                        </a:solidFill>
                        <a:latin typeface="Cambria Math" panose="02040503050406030204" pitchFamily="18" charset="0"/>
                        <a:cs typeface="Arial" panose="020B0604020202020204" pitchFamily="34" charset="0"/>
                      </a:rPr>
                      <m:t>=</m:t>
                    </m:r>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m:rPr>
                            <m:sty m:val="p"/>
                          </m:rPr>
                          <a:rPr kumimoji="1" lang="en-US" altLang="zh-CN" b="0" i="0" smtClean="0">
                            <a:solidFill>
                              <a:schemeClr val="bg1"/>
                            </a:solidFill>
                            <a:latin typeface="Cambria Math" panose="02040503050406030204" pitchFamily="18" charset="0"/>
                            <a:cs typeface="Arial" panose="020B0604020202020204" pitchFamily="34" charset="0"/>
                          </a:rPr>
                          <m:t>E</m:t>
                        </m:r>
                      </m:e>
                      <m:sub>
                        <m:r>
                          <a:rPr kumimoji="1" lang="en-US" altLang="zh-CN" b="0" i="1" smtClean="0">
                            <a:solidFill>
                              <a:schemeClr val="bg1"/>
                            </a:solidFill>
                            <a:latin typeface="Cambria Math" panose="02040503050406030204" pitchFamily="18" charset="0"/>
                            <a:cs typeface="Arial" panose="020B0604020202020204" pitchFamily="34" charset="0"/>
                          </a:rPr>
                          <m:t>𝑎</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𝜋</m:t>
                        </m:r>
                      </m:sub>
                    </m:sSub>
                    <m:d>
                      <m:dPr>
                        <m:begChr m:val="["/>
                        <m:endChr m:val="]"/>
                        <m:ctrlPr>
                          <a:rPr kumimoji="1" lang="en-US" altLang="zh-CN" b="0" i="1" smtClean="0">
                            <a:solidFill>
                              <a:schemeClr val="bg1"/>
                            </a:solidFill>
                            <a:latin typeface="Cambria Math" panose="02040503050406030204" pitchFamily="18" charset="0"/>
                            <a:cs typeface="Arial" panose="020B0604020202020204" pitchFamily="34" charset="0"/>
                          </a:rPr>
                        </m:ctrlPr>
                      </m:dPr>
                      <m:e>
                        <m:sSup>
                          <m:sSupPr>
                            <m:ctrlPr>
                              <a:rPr kumimoji="1" lang="en-US" altLang="zh-CN" b="0" i="1" smtClean="0">
                                <a:solidFill>
                                  <a:schemeClr val="bg1"/>
                                </a:solidFill>
                                <a:latin typeface="Cambria Math" panose="02040503050406030204" pitchFamily="18" charset="0"/>
                                <a:cs typeface="Arial" panose="020B0604020202020204" pitchFamily="34" charset="0"/>
                              </a:rPr>
                            </m:ctrlPr>
                          </m:sSupPr>
                          <m:e>
                            <m:r>
                              <a:rPr kumimoji="1" lang="en-US" altLang="zh-CN" b="0" i="1" smtClean="0">
                                <a:solidFill>
                                  <a:schemeClr val="bg1"/>
                                </a:solidFill>
                                <a:latin typeface="Cambria Math" panose="02040503050406030204" pitchFamily="18" charset="0"/>
                                <a:cs typeface="Arial" panose="020B0604020202020204" pitchFamily="34" charset="0"/>
                              </a:rPr>
                              <m:t>𝑄</m:t>
                            </m:r>
                          </m:e>
                          <m:sup>
                            <m:r>
                              <a:rPr kumimoji="1" lang="en-US" altLang="zh-CN" b="0" i="1" smtClean="0">
                                <a:solidFill>
                                  <a:schemeClr val="bg1"/>
                                </a:solidFill>
                                <a:latin typeface="Cambria Math" panose="02040503050406030204" pitchFamily="18" charset="0"/>
                                <a:cs typeface="Arial" panose="020B0604020202020204" pitchFamily="34" charset="0"/>
                              </a:rPr>
                              <m:t>𝜋</m:t>
                            </m:r>
                          </m:sup>
                        </m:sSup>
                        <m:r>
                          <a:rPr kumimoji="1" lang="en-US" altLang="zh-CN" b="0" i="1" smtClean="0">
                            <a:solidFill>
                              <a:schemeClr val="bg1"/>
                            </a:solidFill>
                            <a:latin typeface="Cambria Math" panose="02040503050406030204" pitchFamily="18" charset="0"/>
                            <a:cs typeface="Arial" panose="020B0604020202020204" pitchFamily="34" charset="0"/>
                          </a:rPr>
                          <m:t> (</m:t>
                        </m:r>
                        <m:r>
                          <a:rPr kumimoji="1" lang="en-US" altLang="zh-CN" b="0" i="1" smtClean="0">
                            <a:solidFill>
                              <a:schemeClr val="bg1"/>
                            </a:solidFill>
                            <a:latin typeface="Cambria Math" panose="02040503050406030204" pitchFamily="18" charset="0"/>
                            <a:cs typeface="Arial" panose="020B0604020202020204" pitchFamily="34" charset="0"/>
                          </a:rPr>
                          <m:t>𝑠</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𝑎</m:t>
                        </m:r>
                        <m:r>
                          <a:rPr kumimoji="1" lang="en-US" altLang="zh-CN" b="0" i="1" smtClean="0">
                            <a:solidFill>
                              <a:schemeClr val="bg1"/>
                            </a:solidFill>
                            <a:latin typeface="Cambria Math" panose="02040503050406030204" pitchFamily="18" charset="0"/>
                            <a:cs typeface="Arial" panose="020B0604020202020204" pitchFamily="34" charset="0"/>
                          </a:rPr>
                          <m:t>)</m:t>
                        </m:r>
                      </m:e>
                    </m:d>
                  </m:oMath>
                </a14:m>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We define </a:t>
                </a:r>
                <a:r>
                  <a:rPr kumimoji="1" lang="en-US" altLang="zh-CN" dirty="0">
                    <a:solidFill>
                      <a:srgbClr val="42F7FF"/>
                    </a:solidFill>
                    <a:latin typeface="Arial" panose="020B0604020202020204" pitchFamily="34" charset="0"/>
                    <a:cs typeface="Arial" panose="020B0604020202020204" pitchFamily="34" charset="0"/>
                  </a:rPr>
                  <a:t>Advantage function</a:t>
                </a:r>
                <a:r>
                  <a:rPr kumimoji="1" lang="en-US" altLang="zh-CN" dirty="0">
                    <a:solidFill>
                      <a:schemeClr val="bg1"/>
                    </a:solidFill>
                    <a:latin typeface="Arial" panose="020B0604020202020204" pitchFamily="34" charset="0"/>
                    <a:cs typeface="Arial" panose="020B0604020202020204" pitchFamily="34" charset="0"/>
                  </a:rPr>
                  <a:t>:   </a:t>
                </a:r>
                <a14:m>
                  <m:oMath xmlns:m="http://schemas.openxmlformats.org/officeDocument/2006/math">
                    <m:sSup>
                      <m:sSupPr>
                        <m:ctrlPr>
                          <a:rPr kumimoji="1" lang="en-US" altLang="zh-CN" b="0" i="1" smtClean="0">
                            <a:solidFill>
                              <a:schemeClr val="bg1"/>
                            </a:solidFill>
                            <a:latin typeface="Cambria Math" panose="02040503050406030204" pitchFamily="18" charset="0"/>
                            <a:cs typeface="Arial" panose="020B0604020202020204" pitchFamily="34" charset="0"/>
                          </a:rPr>
                        </m:ctrlPr>
                      </m:sSupPr>
                      <m:e>
                        <m:r>
                          <a:rPr kumimoji="1" lang="en-US" altLang="zh-CN" b="0" i="1" smtClean="0">
                            <a:solidFill>
                              <a:schemeClr val="bg1"/>
                            </a:solidFill>
                            <a:latin typeface="Cambria Math" panose="02040503050406030204" pitchFamily="18" charset="0"/>
                            <a:cs typeface="Arial" panose="020B0604020202020204" pitchFamily="34" charset="0"/>
                          </a:rPr>
                          <m:t>𝐴</m:t>
                        </m:r>
                      </m:e>
                      <m:sup>
                        <m:r>
                          <a:rPr kumimoji="1" lang="en-US" altLang="zh-CN" b="0" i="1" smtClean="0">
                            <a:solidFill>
                              <a:schemeClr val="bg1"/>
                            </a:solidFill>
                            <a:latin typeface="Cambria Math" panose="02040503050406030204" pitchFamily="18" charset="0"/>
                            <a:cs typeface="Arial" panose="020B0604020202020204" pitchFamily="34" charset="0"/>
                          </a:rPr>
                          <m:t>𝜋</m:t>
                        </m:r>
                      </m:sup>
                    </m:sSup>
                    <m:d>
                      <m:dPr>
                        <m:ctrlPr>
                          <a:rPr kumimoji="1" lang="en-US" altLang="zh-CN" b="0" i="1" smtClean="0">
                            <a:solidFill>
                              <a:schemeClr val="bg1"/>
                            </a:solidFill>
                            <a:latin typeface="Cambria Math" panose="02040503050406030204" pitchFamily="18" charset="0"/>
                            <a:cs typeface="Arial" panose="020B0604020202020204" pitchFamily="34" charset="0"/>
                          </a:rPr>
                        </m:ctrlPr>
                      </m:dPr>
                      <m:e>
                        <m:r>
                          <a:rPr kumimoji="1" lang="en-US" altLang="zh-CN" b="0" i="1" smtClean="0">
                            <a:solidFill>
                              <a:schemeClr val="bg1"/>
                            </a:solidFill>
                            <a:latin typeface="Cambria Math" panose="02040503050406030204" pitchFamily="18" charset="0"/>
                            <a:cs typeface="Arial" panose="020B0604020202020204" pitchFamily="34" charset="0"/>
                          </a:rPr>
                          <m:t>𝑠</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𝑎</m:t>
                        </m:r>
                      </m:e>
                    </m:d>
                    <m:r>
                      <a:rPr kumimoji="1" lang="en-US" altLang="zh-CN" b="0" i="1" smtClean="0">
                        <a:solidFill>
                          <a:schemeClr val="bg1"/>
                        </a:solidFill>
                        <a:latin typeface="Cambria Math" panose="02040503050406030204" pitchFamily="18" charset="0"/>
                        <a:cs typeface="Arial" panose="020B0604020202020204" pitchFamily="34" charset="0"/>
                      </a:rPr>
                      <m:t>=</m:t>
                    </m:r>
                    <m:sSup>
                      <m:sSupPr>
                        <m:ctrlPr>
                          <a:rPr kumimoji="1" lang="en-US" altLang="zh-CN" b="0" i="1" smtClean="0">
                            <a:solidFill>
                              <a:schemeClr val="bg1"/>
                            </a:solidFill>
                            <a:latin typeface="Cambria Math" panose="02040503050406030204" pitchFamily="18" charset="0"/>
                            <a:cs typeface="Arial" panose="020B0604020202020204" pitchFamily="34" charset="0"/>
                          </a:rPr>
                        </m:ctrlPr>
                      </m:sSupPr>
                      <m:e>
                        <m:r>
                          <a:rPr kumimoji="1" lang="en-US" altLang="zh-CN" b="0" i="1" smtClean="0">
                            <a:solidFill>
                              <a:schemeClr val="bg1"/>
                            </a:solidFill>
                            <a:latin typeface="Cambria Math" panose="02040503050406030204" pitchFamily="18" charset="0"/>
                            <a:cs typeface="Arial" panose="020B0604020202020204" pitchFamily="34" charset="0"/>
                          </a:rPr>
                          <m:t>𝑄</m:t>
                        </m:r>
                      </m:e>
                      <m:sup>
                        <m:r>
                          <a:rPr kumimoji="1" lang="en-US" altLang="zh-CN" b="0" i="1" smtClean="0">
                            <a:solidFill>
                              <a:schemeClr val="bg1"/>
                            </a:solidFill>
                            <a:latin typeface="Cambria Math" panose="02040503050406030204" pitchFamily="18" charset="0"/>
                            <a:cs typeface="Arial" panose="020B0604020202020204" pitchFamily="34" charset="0"/>
                          </a:rPr>
                          <m:t>𝜋</m:t>
                        </m:r>
                      </m:sup>
                    </m:sSup>
                    <m:d>
                      <m:dPr>
                        <m:ctrlPr>
                          <a:rPr kumimoji="1" lang="en-US" altLang="zh-CN" b="0" i="1" smtClean="0">
                            <a:solidFill>
                              <a:schemeClr val="bg1"/>
                            </a:solidFill>
                            <a:latin typeface="Cambria Math" panose="02040503050406030204" pitchFamily="18" charset="0"/>
                            <a:cs typeface="Arial" panose="020B0604020202020204" pitchFamily="34" charset="0"/>
                          </a:rPr>
                        </m:ctrlPr>
                      </m:dPr>
                      <m:e>
                        <m:r>
                          <a:rPr kumimoji="1" lang="en-US" altLang="zh-CN" b="0" i="1" smtClean="0">
                            <a:solidFill>
                              <a:schemeClr val="bg1"/>
                            </a:solidFill>
                            <a:latin typeface="Cambria Math" panose="02040503050406030204" pitchFamily="18" charset="0"/>
                            <a:cs typeface="Arial" panose="020B0604020202020204" pitchFamily="34" charset="0"/>
                          </a:rPr>
                          <m:t>𝑠</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𝑎</m:t>
                        </m:r>
                      </m:e>
                    </m:d>
                    <m:r>
                      <a:rPr kumimoji="1" lang="en-US" altLang="zh-CN" b="0" i="1" smtClean="0">
                        <a:solidFill>
                          <a:schemeClr val="bg1"/>
                        </a:solidFill>
                        <a:latin typeface="Cambria Math" panose="02040503050406030204" pitchFamily="18" charset="0"/>
                        <a:cs typeface="Arial" panose="020B0604020202020204" pitchFamily="34" charset="0"/>
                      </a:rPr>
                      <m:t>−</m:t>
                    </m:r>
                    <m:sSup>
                      <m:sSupPr>
                        <m:ctrlPr>
                          <a:rPr kumimoji="1" lang="en-US" altLang="zh-CN" b="0" i="1" smtClean="0">
                            <a:solidFill>
                              <a:schemeClr val="bg1"/>
                            </a:solidFill>
                            <a:latin typeface="Cambria Math" panose="02040503050406030204" pitchFamily="18" charset="0"/>
                            <a:cs typeface="Arial" panose="020B0604020202020204" pitchFamily="34" charset="0"/>
                          </a:rPr>
                        </m:ctrlPr>
                      </m:sSupPr>
                      <m:e>
                        <m:r>
                          <a:rPr kumimoji="1" lang="en-US" altLang="zh-CN" b="0" i="1" smtClean="0">
                            <a:solidFill>
                              <a:schemeClr val="bg1"/>
                            </a:solidFill>
                            <a:latin typeface="Cambria Math" panose="02040503050406030204" pitchFamily="18" charset="0"/>
                            <a:cs typeface="Arial" panose="020B0604020202020204" pitchFamily="34" charset="0"/>
                          </a:rPr>
                          <m:t>𝑉</m:t>
                        </m:r>
                      </m:e>
                      <m:sup>
                        <m:r>
                          <a:rPr kumimoji="1" lang="en-US" altLang="zh-CN" b="0" i="1" smtClean="0">
                            <a:solidFill>
                              <a:schemeClr val="bg1"/>
                            </a:solidFill>
                            <a:latin typeface="Cambria Math" panose="02040503050406030204" pitchFamily="18" charset="0"/>
                            <a:cs typeface="Arial" panose="020B0604020202020204" pitchFamily="34" charset="0"/>
                          </a:rPr>
                          <m:t>𝜋</m:t>
                        </m:r>
                      </m:sup>
                    </m:sSup>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𝑠</m:t>
                    </m:r>
                    <m:r>
                      <a:rPr kumimoji="1" lang="en-US" altLang="zh-CN" b="0" i="1" smtClean="0">
                        <a:solidFill>
                          <a:schemeClr val="bg1"/>
                        </a:solidFill>
                        <a:latin typeface="Cambria Math" panose="02040503050406030204" pitchFamily="18" charset="0"/>
                        <a:cs typeface="Arial" panose="020B0604020202020204" pitchFamily="34" charset="0"/>
                      </a:rPr>
                      <m:t>)</m:t>
                    </m:r>
                  </m:oMath>
                </a14:m>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So the update becomes:</a:t>
                </a:r>
              </a:p>
              <a:p>
                <a:pPr/>
                <a14:m>
                  <m:oMathPara xmlns:m="http://schemas.openxmlformats.org/officeDocument/2006/math">
                    <m:oMathParaPr>
                      <m:jc m:val="centerGroup"/>
                    </m:oMathParaPr>
                    <m:oMath xmlns:m="http://schemas.openxmlformats.org/officeDocument/2006/math">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𝐽</m:t>
                      </m:r>
                      <m:d>
                        <m:d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e>
                      </m:d>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𝐸</m:t>
                          </m:r>
                        </m:e>
                        <m:sub>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sub>
                      </m:sSub>
                      <m:d>
                        <m:dPr>
                          <m:begChr m:val="["/>
                          <m:endChr m:val="]"/>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sSup>
                                <m:sSupPr>
                                  <m:ctrlPr>
                                    <a:rPr kumimoji="1" lang="en-US" altLang="zh-CN" i="1" smtClean="0">
                                      <a:solidFill>
                                        <a:srgbClr val="42F7FF"/>
                                      </a:solidFill>
                                      <a:latin typeface="Cambria Math" panose="02040503050406030204" pitchFamily="18" charset="0"/>
                                      <a:cs typeface="Arial" panose="020B0604020202020204" pitchFamily="34" charset="0"/>
                                    </a:rPr>
                                  </m:ctrlPr>
                                </m:sSupPr>
                                <m:e>
                                  <m:r>
                                    <a:rPr kumimoji="1" lang="en-US" altLang="zh-CN" i="1">
                                      <a:solidFill>
                                        <a:srgbClr val="42F7FF"/>
                                      </a:solidFill>
                                      <a:latin typeface="Cambria Math" panose="02040503050406030204" pitchFamily="18" charset="0"/>
                                      <a:cs typeface="Arial" panose="020B0604020202020204" pitchFamily="34" charset="0"/>
                                    </a:rPr>
                                    <m:t>𝐴</m:t>
                                  </m:r>
                                </m:e>
                                <m:sup>
                                  <m:sSub>
                                    <m:sSubPr>
                                      <m:ctrlPr>
                                        <a:rPr kumimoji="1" lang="en-US" altLang="zh-CN" b="0" i="1" smtClean="0">
                                          <a:solidFill>
                                            <a:srgbClr val="42F7FF"/>
                                          </a:solidFill>
                                          <a:latin typeface="Cambria Math" panose="02040503050406030204" pitchFamily="18" charset="0"/>
                                          <a:cs typeface="Arial" panose="020B0604020202020204" pitchFamily="34" charset="0"/>
                                        </a:rPr>
                                      </m:ctrlPr>
                                    </m:sSubPr>
                                    <m:e>
                                      <m:r>
                                        <a:rPr kumimoji="1" lang="en-US" altLang="zh-CN" i="1">
                                          <a:solidFill>
                                            <a:srgbClr val="42F7FF"/>
                                          </a:solidFill>
                                          <a:latin typeface="Cambria Math" panose="02040503050406030204" pitchFamily="18" charset="0"/>
                                          <a:cs typeface="Arial" panose="020B0604020202020204" pitchFamily="34" charset="0"/>
                                        </a:rPr>
                                        <m:t>𝜋</m:t>
                                      </m:r>
                                    </m:e>
                                    <m:sub>
                                      <m:r>
                                        <a:rPr kumimoji="1" lang="en-US" altLang="zh-CN" b="0" i="1" smtClean="0">
                                          <a:solidFill>
                                            <a:srgbClr val="42F7FF"/>
                                          </a:solidFill>
                                          <a:latin typeface="Cambria Math" panose="02040503050406030204" pitchFamily="18" charset="0"/>
                                          <a:cs typeface="Arial" panose="020B0604020202020204" pitchFamily="34" charset="0"/>
                                        </a:rPr>
                                        <m:t>𝜃</m:t>
                                      </m:r>
                                    </m:sub>
                                  </m:sSub>
                                </m:sup>
                              </m:sSup>
                              <m:d>
                                <m:dPr>
                                  <m:ctrlPr>
                                    <a:rPr kumimoji="1" lang="en-US" altLang="zh-CN" i="1">
                                      <a:solidFill>
                                        <a:srgbClr val="42F7FF"/>
                                      </a:solidFill>
                                      <a:latin typeface="Cambria Math" panose="02040503050406030204" pitchFamily="18" charset="0"/>
                                      <a:cs typeface="Arial" panose="020B0604020202020204" pitchFamily="34" charset="0"/>
                                    </a:rPr>
                                  </m:ctrlPr>
                                </m:dPr>
                                <m:e>
                                  <m:r>
                                    <a:rPr kumimoji="1" lang="en-US" altLang="zh-CN" i="1">
                                      <a:solidFill>
                                        <a:srgbClr val="42F7FF"/>
                                      </a:solidFill>
                                      <a:latin typeface="Cambria Math" panose="02040503050406030204" pitchFamily="18" charset="0"/>
                                      <a:cs typeface="Arial" panose="020B0604020202020204" pitchFamily="34" charset="0"/>
                                    </a:rPr>
                                    <m:t>𝑠</m:t>
                                  </m:r>
                                  <m:r>
                                    <a:rPr kumimoji="1" lang="en-US" altLang="zh-CN" i="1">
                                      <a:solidFill>
                                        <a:srgbClr val="42F7FF"/>
                                      </a:solidFill>
                                      <a:latin typeface="Cambria Math" panose="02040503050406030204" pitchFamily="18" charset="0"/>
                                      <a:cs typeface="Arial" panose="020B0604020202020204" pitchFamily="34" charset="0"/>
                                    </a:rPr>
                                    <m:t>,</m:t>
                                  </m:r>
                                  <m:r>
                                    <a:rPr kumimoji="1" lang="en-US" altLang="zh-CN" i="1">
                                      <a:solidFill>
                                        <a:srgbClr val="42F7FF"/>
                                      </a:solidFill>
                                      <a:latin typeface="Cambria Math" panose="02040503050406030204" pitchFamily="18" charset="0"/>
                                      <a:cs typeface="Arial" panose="020B0604020202020204" pitchFamily="34" charset="0"/>
                                    </a:rPr>
                                    <m:t>𝑎</m:t>
                                  </m:r>
                                </m:e>
                              </m:d>
                              <m:r>
                                <m:rPr>
                                  <m:sty m:val="p"/>
                                </m:r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func>
                            <m:func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funcPr>
                            <m:fName>
                              <m:r>
                                <m:rPr>
                                  <m:sty m:val="p"/>
                                </m:rPr>
                                <a:rPr kumimoji="1" lang="en-US" altLang="zh-CN">
                                  <a:solidFill>
                                    <a:schemeClr val="bg1"/>
                                  </a:solidFill>
                                  <a:latin typeface="Cambria Math" panose="02040503050406030204" pitchFamily="18" charset="0"/>
                                  <a:ea typeface="Cambria Math" panose="02040503050406030204" pitchFamily="18" charset="0"/>
                                  <a:cs typeface="Arial" panose="020B0604020202020204" pitchFamily="34" charset="0"/>
                                </a:rPr>
                                <m:t>log</m:t>
                              </m:r>
                            </m:fName>
                            <m:e>
                              <m:sSub>
                                <m:sSubPr>
                                  <m:ctrlP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r>
                                <a:rPr kumimoji="1"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e>
                          </m:func>
                        </m:e>
                      </m:d>
                    </m:oMath>
                  </m:oMathPara>
                </a14:m>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We also call it as </a:t>
                </a:r>
                <a:r>
                  <a:rPr kumimoji="1" lang="en-US" altLang="zh-CN" dirty="0">
                    <a:solidFill>
                      <a:srgbClr val="42F7FF"/>
                    </a:solidFill>
                    <a:latin typeface="Arial" panose="020B0604020202020204" pitchFamily="34" charset="0"/>
                    <a:cs typeface="Arial" panose="020B0604020202020204" pitchFamily="34" charset="0"/>
                  </a:rPr>
                  <a:t>Advantage Actor-Critic (A2C)</a:t>
                </a:r>
              </a:p>
              <a:p>
                <a:endParaRPr kumimoji="1" lang="en-US" altLang="zh-CN" dirty="0">
                  <a:solidFill>
                    <a:srgbClr val="42F7FF"/>
                  </a:solidFill>
                  <a:latin typeface="Arial" panose="020B0604020202020204" pitchFamily="34" charset="0"/>
                  <a:cs typeface="Arial" panose="020B0604020202020204" pitchFamily="34" charset="0"/>
                </a:endParaRPr>
              </a:p>
              <a:p>
                <a:r>
                  <a:rPr kumimoji="1" lang="en-US" altLang="zh-CN" dirty="0">
                    <a:solidFill>
                      <a:schemeClr val="bg1"/>
                    </a:solidFill>
                    <a:latin typeface="Arial" panose="020B0604020202020204" pitchFamily="34" charset="0"/>
                    <a:cs typeface="Arial" panose="020B0604020202020204" pitchFamily="34" charset="0"/>
                  </a:rPr>
                  <a:t>One more thing, we do not need to build two models for Q-function and V-function (as you can do this).</a:t>
                </a:r>
              </a:p>
              <a:p>
                <a:r>
                  <a:rPr kumimoji="1" lang="en-US" altLang="zh-CN" dirty="0">
                    <a:solidFill>
                      <a:schemeClr val="bg1"/>
                    </a:solidFill>
                    <a:latin typeface="Arial" panose="020B0604020202020204" pitchFamily="34" charset="0"/>
                    <a:cs typeface="Arial" panose="020B0604020202020204" pitchFamily="34" charset="0"/>
                  </a:rPr>
                  <a:t>Actually we can get a estimate of Advantage function by </a:t>
                </a:r>
                <a:r>
                  <a:rPr kumimoji="1" lang="en-US" altLang="zh-CN" dirty="0">
                    <a:solidFill>
                      <a:srgbClr val="43F6FF"/>
                    </a:solidFill>
                    <a:latin typeface="Arial" panose="020B0604020202020204" pitchFamily="34" charset="0"/>
                    <a:cs typeface="Arial" panose="020B0604020202020204" pitchFamily="34" charset="0"/>
                  </a:rPr>
                  <a:t>TD error </a:t>
                </a:r>
                <a14:m>
                  <m:oMath xmlns:m="http://schemas.openxmlformats.org/officeDocument/2006/math">
                    <m:sSup>
                      <m:sSupPr>
                        <m:ctrlPr>
                          <a:rPr kumimoji="1" lang="en-US" altLang="zh-CN" b="0" i="1" smtClean="0">
                            <a:solidFill>
                              <a:srgbClr val="43F6FF"/>
                            </a:solidFill>
                            <a:latin typeface="Cambria Math" panose="02040503050406030204" pitchFamily="18" charset="0"/>
                            <a:cs typeface="Arial" panose="020B0604020202020204" pitchFamily="34" charset="0"/>
                          </a:rPr>
                        </m:ctrlPr>
                      </m:sSupPr>
                      <m:e>
                        <m:sSup>
                          <m:sSupPr>
                            <m:ctrlPr>
                              <a:rPr kumimoji="1" lang="en-US" altLang="zh-CN" b="0" i="1" smtClean="0">
                                <a:solidFill>
                                  <a:srgbClr val="43F6FF"/>
                                </a:solidFill>
                                <a:latin typeface="Cambria Math" panose="02040503050406030204" pitchFamily="18" charset="0"/>
                                <a:cs typeface="Arial" panose="020B0604020202020204" pitchFamily="34" charset="0"/>
                              </a:rPr>
                            </m:ctrlPr>
                          </m:sSupPr>
                          <m:e>
                            <m:r>
                              <a:rPr kumimoji="1" lang="en-US" altLang="zh-CN" b="0" i="1" smtClean="0">
                                <a:solidFill>
                                  <a:srgbClr val="43F6FF"/>
                                </a:solidFill>
                                <a:latin typeface="Cambria Math" panose="02040503050406030204" pitchFamily="18" charset="0"/>
                                <a:cs typeface="Arial" panose="020B0604020202020204" pitchFamily="34" charset="0"/>
                              </a:rPr>
                              <m:t>𝛿</m:t>
                            </m:r>
                          </m:e>
                          <m:sup>
                            <m:r>
                              <m:rPr>
                                <m:lit/>
                              </m:rPr>
                              <a:rPr kumimoji="1" lang="en-US" altLang="zh-CN" b="0" i="1" smtClean="0">
                                <a:solidFill>
                                  <a:srgbClr val="43F6FF"/>
                                </a:solidFill>
                                <a:latin typeface="Cambria Math" panose="02040503050406030204" pitchFamily="18" charset="0"/>
                                <a:cs typeface="Arial" panose="020B0604020202020204" pitchFamily="34" charset="0"/>
                              </a:rPr>
                              <m:t> </m:t>
                            </m:r>
                          </m:sup>
                        </m:sSup>
                      </m:e>
                      <m:sup>
                        <m:sSub>
                          <m:sSubPr>
                            <m:ctrlPr>
                              <a:rPr kumimoji="1" lang="en-US" altLang="zh-CN" b="0" i="1" smtClean="0">
                                <a:solidFill>
                                  <a:srgbClr val="43F6FF"/>
                                </a:solidFill>
                                <a:latin typeface="Cambria Math" panose="02040503050406030204" pitchFamily="18" charset="0"/>
                                <a:cs typeface="Arial" panose="020B0604020202020204" pitchFamily="34" charset="0"/>
                              </a:rPr>
                            </m:ctrlPr>
                          </m:sSubPr>
                          <m:e>
                            <m:r>
                              <a:rPr kumimoji="1" lang="en-US" altLang="zh-CN" b="0" i="1" smtClean="0">
                                <a:solidFill>
                                  <a:srgbClr val="43F6FF"/>
                                </a:solidFill>
                                <a:latin typeface="Cambria Math" panose="02040503050406030204" pitchFamily="18" charset="0"/>
                                <a:cs typeface="Arial" panose="020B0604020202020204" pitchFamily="34" charset="0"/>
                              </a:rPr>
                              <m:t>𝜋</m:t>
                            </m:r>
                          </m:e>
                          <m:sub>
                            <m:r>
                              <a:rPr kumimoji="1" lang="en-US" altLang="zh-CN" b="0" i="1" smtClean="0">
                                <a:solidFill>
                                  <a:srgbClr val="43F6FF"/>
                                </a:solidFill>
                                <a:latin typeface="Cambria Math" panose="02040503050406030204" pitchFamily="18" charset="0"/>
                                <a:cs typeface="Arial" panose="020B0604020202020204" pitchFamily="34" charset="0"/>
                              </a:rPr>
                              <m:t>𝜃</m:t>
                            </m:r>
                          </m:sub>
                        </m:sSub>
                      </m:sup>
                    </m:sSup>
                    <m:r>
                      <a:rPr kumimoji="1" lang="en-US" altLang="zh-CN" b="0" i="1" smtClean="0">
                        <a:solidFill>
                          <a:srgbClr val="43F6FF"/>
                        </a:solidFill>
                        <a:latin typeface="Cambria Math" panose="02040503050406030204" pitchFamily="18" charset="0"/>
                        <a:cs typeface="Arial" panose="020B0604020202020204" pitchFamily="34" charset="0"/>
                      </a:rPr>
                      <m:t>=</m:t>
                    </m:r>
                    <m:r>
                      <a:rPr kumimoji="1" lang="en-US" altLang="zh-CN" b="0" i="1" smtClean="0">
                        <a:solidFill>
                          <a:srgbClr val="43F6FF"/>
                        </a:solidFill>
                        <a:latin typeface="Cambria Math" panose="02040503050406030204" pitchFamily="18" charset="0"/>
                        <a:cs typeface="Arial" panose="020B0604020202020204" pitchFamily="34" charset="0"/>
                      </a:rPr>
                      <m:t>𝑅</m:t>
                    </m:r>
                    <m:d>
                      <m:dPr>
                        <m:ctrlPr>
                          <a:rPr kumimoji="1" lang="en-US" altLang="zh-CN" b="0" i="1" smtClean="0">
                            <a:solidFill>
                              <a:srgbClr val="43F6FF"/>
                            </a:solidFill>
                            <a:latin typeface="Cambria Math" panose="02040503050406030204" pitchFamily="18" charset="0"/>
                            <a:cs typeface="Arial" panose="020B0604020202020204" pitchFamily="34" charset="0"/>
                          </a:rPr>
                        </m:ctrlPr>
                      </m:dPr>
                      <m:e>
                        <m:r>
                          <a:rPr kumimoji="1" lang="en-US" altLang="zh-CN" b="0" i="1" smtClean="0">
                            <a:solidFill>
                              <a:srgbClr val="43F6FF"/>
                            </a:solidFill>
                            <a:latin typeface="Cambria Math" panose="02040503050406030204" pitchFamily="18" charset="0"/>
                            <a:cs typeface="Arial" panose="020B0604020202020204" pitchFamily="34" charset="0"/>
                          </a:rPr>
                          <m:t>𝑠</m:t>
                        </m:r>
                        <m:r>
                          <a:rPr kumimoji="1" lang="en-US" altLang="zh-CN" b="0" i="1" smtClean="0">
                            <a:solidFill>
                              <a:srgbClr val="43F6FF"/>
                            </a:solidFill>
                            <a:latin typeface="Cambria Math" panose="02040503050406030204" pitchFamily="18" charset="0"/>
                            <a:cs typeface="Arial" panose="020B0604020202020204" pitchFamily="34" charset="0"/>
                          </a:rPr>
                          <m:t>,</m:t>
                        </m:r>
                        <m:r>
                          <a:rPr kumimoji="1" lang="en-US" altLang="zh-CN" b="0" i="1" smtClean="0">
                            <a:solidFill>
                              <a:srgbClr val="43F6FF"/>
                            </a:solidFill>
                            <a:latin typeface="Cambria Math" panose="02040503050406030204" pitchFamily="18" charset="0"/>
                            <a:cs typeface="Arial" panose="020B0604020202020204" pitchFamily="34" charset="0"/>
                          </a:rPr>
                          <m:t>𝑎</m:t>
                        </m:r>
                      </m:e>
                    </m:d>
                    <m:r>
                      <a:rPr kumimoji="1" lang="en-US" altLang="zh-CN" b="0" i="1" smtClean="0">
                        <a:solidFill>
                          <a:srgbClr val="43F6FF"/>
                        </a:solidFill>
                        <a:latin typeface="Cambria Math" panose="02040503050406030204" pitchFamily="18" charset="0"/>
                        <a:cs typeface="Arial" panose="020B0604020202020204" pitchFamily="34" charset="0"/>
                      </a:rPr>
                      <m:t>+</m:t>
                    </m:r>
                    <m:r>
                      <a:rPr kumimoji="1" lang="en-US" altLang="zh-CN" b="0" i="1" smtClean="0">
                        <a:solidFill>
                          <a:srgbClr val="43F6FF"/>
                        </a:solidFill>
                        <a:latin typeface="Cambria Math" panose="02040503050406030204" pitchFamily="18" charset="0"/>
                        <a:cs typeface="Arial" panose="020B0604020202020204" pitchFamily="34" charset="0"/>
                      </a:rPr>
                      <m:t>𝛾</m:t>
                    </m:r>
                    <m:sSup>
                      <m:sSupPr>
                        <m:ctrlPr>
                          <a:rPr kumimoji="1" lang="en-US" altLang="zh-CN" b="0" i="1" smtClean="0">
                            <a:solidFill>
                              <a:srgbClr val="43F6FF"/>
                            </a:solidFill>
                            <a:latin typeface="Cambria Math" panose="02040503050406030204" pitchFamily="18" charset="0"/>
                            <a:cs typeface="Arial" panose="020B0604020202020204" pitchFamily="34" charset="0"/>
                          </a:rPr>
                        </m:ctrlPr>
                      </m:sSupPr>
                      <m:e>
                        <m:r>
                          <a:rPr kumimoji="1" lang="en-US" altLang="zh-CN" b="0" i="1" smtClean="0">
                            <a:solidFill>
                              <a:srgbClr val="43F6FF"/>
                            </a:solidFill>
                            <a:latin typeface="Cambria Math" panose="02040503050406030204" pitchFamily="18" charset="0"/>
                            <a:cs typeface="Arial" panose="020B0604020202020204" pitchFamily="34" charset="0"/>
                          </a:rPr>
                          <m:t>𝑉</m:t>
                        </m:r>
                      </m:e>
                      <m:sup>
                        <m:sSub>
                          <m:sSubPr>
                            <m:ctrlPr>
                              <a:rPr kumimoji="1" lang="en-US" altLang="zh-CN" b="0" i="1" smtClean="0">
                                <a:solidFill>
                                  <a:srgbClr val="43F6FF"/>
                                </a:solidFill>
                                <a:latin typeface="Cambria Math" panose="02040503050406030204" pitchFamily="18" charset="0"/>
                                <a:cs typeface="Arial" panose="020B0604020202020204" pitchFamily="34" charset="0"/>
                              </a:rPr>
                            </m:ctrlPr>
                          </m:sSubPr>
                          <m:e>
                            <m:r>
                              <a:rPr kumimoji="1" lang="en-US" altLang="zh-CN" b="0" i="1" smtClean="0">
                                <a:solidFill>
                                  <a:srgbClr val="43F6FF"/>
                                </a:solidFill>
                                <a:latin typeface="Cambria Math" panose="02040503050406030204" pitchFamily="18" charset="0"/>
                                <a:cs typeface="Arial" panose="020B0604020202020204" pitchFamily="34" charset="0"/>
                              </a:rPr>
                              <m:t>𝜋</m:t>
                            </m:r>
                          </m:e>
                          <m:sub>
                            <m:r>
                              <a:rPr kumimoji="1" lang="en-US" altLang="zh-CN" b="0" i="1" smtClean="0">
                                <a:solidFill>
                                  <a:srgbClr val="43F6FF"/>
                                </a:solidFill>
                                <a:latin typeface="Cambria Math" panose="02040503050406030204" pitchFamily="18" charset="0"/>
                                <a:cs typeface="Arial" panose="020B0604020202020204" pitchFamily="34" charset="0"/>
                              </a:rPr>
                              <m:t>𝜃</m:t>
                            </m:r>
                          </m:sub>
                        </m:sSub>
                      </m:sup>
                    </m:sSup>
                    <m:d>
                      <m:dPr>
                        <m:ctrlPr>
                          <a:rPr kumimoji="1" lang="en-US" altLang="zh-CN" b="0" i="1" smtClean="0">
                            <a:solidFill>
                              <a:srgbClr val="43F6FF"/>
                            </a:solidFill>
                            <a:latin typeface="Cambria Math" panose="02040503050406030204" pitchFamily="18" charset="0"/>
                            <a:cs typeface="Arial" panose="020B0604020202020204" pitchFamily="34" charset="0"/>
                          </a:rPr>
                        </m:ctrlPr>
                      </m:dPr>
                      <m:e>
                        <m:sSup>
                          <m:sSupPr>
                            <m:ctrlPr>
                              <a:rPr kumimoji="1" lang="en-US" altLang="zh-CN" b="0" i="1" smtClean="0">
                                <a:solidFill>
                                  <a:srgbClr val="43F6FF"/>
                                </a:solidFill>
                                <a:latin typeface="Cambria Math" panose="02040503050406030204" pitchFamily="18" charset="0"/>
                                <a:cs typeface="Arial" panose="020B0604020202020204" pitchFamily="34" charset="0"/>
                              </a:rPr>
                            </m:ctrlPr>
                          </m:sSupPr>
                          <m:e>
                            <m:r>
                              <a:rPr kumimoji="1" lang="en-US" altLang="zh-CN" b="0" i="1" smtClean="0">
                                <a:solidFill>
                                  <a:srgbClr val="43F6FF"/>
                                </a:solidFill>
                                <a:latin typeface="Cambria Math" panose="02040503050406030204" pitchFamily="18" charset="0"/>
                                <a:cs typeface="Arial" panose="020B0604020202020204" pitchFamily="34" charset="0"/>
                              </a:rPr>
                              <m:t>𝑠</m:t>
                            </m:r>
                          </m:e>
                          <m:sup>
                            <m:r>
                              <a:rPr kumimoji="1" lang="en-US" altLang="zh-CN" b="0" i="1" smtClean="0">
                                <a:solidFill>
                                  <a:srgbClr val="43F6FF"/>
                                </a:solidFill>
                                <a:latin typeface="Cambria Math" panose="02040503050406030204" pitchFamily="18" charset="0"/>
                                <a:cs typeface="Arial" panose="020B0604020202020204" pitchFamily="34" charset="0"/>
                              </a:rPr>
                              <m:t>′</m:t>
                            </m:r>
                          </m:sup>
                        </m:sSup>
                      </m:e>
                    </m:d>
                    <m:r>
                      <a:rPr kumimoji="1" lang="en-US" altLang="zh-CN" b="0" i="1" smtClean="0">
                        <a:solidFill>
                          <a:srgbClr val="43F6FF"/>
                        </a:solidFill>
                        <a:latin typeface="Cambria Math" panose="02040503050406030204" pitchFamily="18" charset="0"/>
                        <a:cs typeface="Arial" panose="020B0604020202020204" pitchFamily="34" charset="0"/>
                      </a:rPr>
                      <m:t>−</m:t>
                    </m:r>
                    <m:sSup>
                      <m:sSupPr>
                        <m:ctrlPr>
                          <a:rPr kumimoji="1" lang="en-US" altLang="zh-CN" i="1">
                            <a:solidFill>
                              <a:srgbClr val="43F6FF"/>
                            </a:solidFill>
                            <a:latin typeface="Cambria Math" panose="02040503050406030204" pitchFamily="18" charset="0"/>
                            <a:cs typeface="Arial" panose="020B0604020202020204" pitchFamily="34" charset="0"/>
                          </a:rPr>
                        </m:ctrlPr>
                      </m:sSupPr>
                      <m:e>
                        <m:r>
                          <a:rPr kumimoji="1" lang="en-US" altLang="zh-CN" i="1">
                            <a:solidFill>
                              <a:srgbClr val="43F6FF"/>
                            </a:solidFill>
                            <a:latin typeface="Cambria Math" panose="02040503050406030204" pitchFamily="18" charset="0"/>
                            <a:cs typeface="Arial" panose="020B0604020202020204" pitchFamily="34" charset="0"/>
                          </a:rPr>
                          <m:t>𝑉</m:t>
                        </m:r>
                      </m:e>
                      <m:sup>
                        <m:sSub>
                          <m:sSubPr>
                            <m:ctrlPr>
                              <a:rPr kumimoji="1" lang="en-US" altLang="zh-CN" i="1">
                                <a:solidFill>
                                  <a:srgbClr val="43F6FF"/>
                                </a:solidFill>
                                <a:latin typeface="Cambria Math" panose="02040503050406030204" pitchFamily="18" charset="0"/>
                                <a:cs typeface="Arial" panose="020B0604020202020204" pitchFamily="34" charset="0"/>
                              </a:rPr>
                            </m:ctrlPr>
                          </m:sSubPr>
                          <m:e>
                            <m:r>
                              <a:rPr kumimoji="1" lang="en-US" altLang="zh-CN" i="1">
                                <a:solidFill>
                                  <a:srgbClr val="43F6FF"/>
                                </a:solidFill>
                                <a:latin typeface="Cambria Math" panose="02040503050406030204" pitchFamily="18" charset="0"/>
                                <a:cs typeface="Arial" panose="020B0604020202020204" pitchFamily="34" charset="0"/>
                              </a:rPr>
                              <m:t>𝜋</m:t>
                            </m:r>
                          </m:e>
                          <m:sub>
                            <m:r>
                              <a:rPr kumimoji="1" lang="en-US" altLang="zh-CN" i="1">
                                <a:solidFill>
                                  <a:srgbClr val="43F6FF"/>
                                </a:solidFill>
                                <a:latin typeface="Cambria Math" panose="02040503050406030204" pitchFamily="18" charset="0"/>
                                <a:cs typeface="Arial" panose="020B0604020202020204" pitchFamily="34" charset="0"/>
                              </a:rPr>
                              <m:t>𝜃</m:t>
                            </m:r>
                          </m:sub>
                        </m:sSub>
                      </m:sup>
                    </m:sSup>
                    <m:d>
                      <m:dPr>
                        <m:ctrlPr>
                          <a:rPr kumimoji="1" lang="en-US" altLang="zh-CN" i="1">
                            <a:solidFill>
                              <a:srgbClr val="43F6FF"/>
                            </a:solidFill>
                            <a:latin typeface="Cambria Math" panose="02040503050406030204" pitchFamily="18" charset="0"/>
                            <a:cs typeface="Arial" panose="020B0604020202020204" pitchFamily="34" charset="0"/>
                          </a:rPr>
                        </m:ctrlPr>
                      </m:dPr>
                      <m:e>
                        <m:r>
                          <a:rPr kumimoji="1" lang="en-US" altLang="zh-CN" b="0" i="1" smtClean="0">
                            <a:solidFill>
                              <a:srgbClr val="43F6FF"/>
                            </a:solidFill>
                            <a:latin typeface="Cambria Math" panose="02040503050406030204" pitchFamily="18" charset="0"/>
                            <a:cs typeface="Arial" panose="020B0604020202020204" pitchFamily="34" charset="0"/>
                          </a:rPr>
                          <m:t>𝑠</m:t>
                        </m:r>
                      </m:e>
                    </m:d>
                  </m:oMath>
                </a14:m>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b="0" i="1" smtClean="0">
                                  <a:solidFill>
                                    <a:schemeClr val="bg1"/>
                                  </a:solidFill>
                                  <a:latin typeface="Cambria Math" panose="02040503050406030204" pitchFamily="18" charset="0"/>
                                  <a:cs typeface="Arial" panose="020B0604020202020204" pitchFamily="34" charset="0"/>
                                </a:rPr>
                                <m:t>𝐸</m:t>
                              </m:r>
                            </m:e>
                            <m:sub>
                              <m:r>
                                <a:rPr kumimoji="1" lang="en-US" altLang="zh-CN" b="0" i="1" smtClean="0">
                                  <a:solidFill>
                                    <a:schemeClr val="bg1"/>
                                  </a:solidFill>
                                  <a:latin typeface="Cambria Math" panose="02040503050406030204" pitchFamily="18" charset="0"/>
                                  <a:cs typeface="Arial" panose="020B0604020202020204" pitchFamily="34" charset="0"/>
                                </a:rPr>
                                <m:t>𝜋</m:t>
                              </m:r>
                            </m:sub>
                          </m:sSub>
                        </m:e>
                        <m:sub>
                          <m:r>
                            <a:rPr kumimoji="1" lang="en-US" altLang="zh-CN" b="0" i="1" smtClean="0">
                              <a:solidFill>
                                <a:schemeClr val="bg1"/>
                              </a:solidFill>
                              <a:latin typeface="Cambria Math" panose="02040503050406030204" pitchFamily="18" charset="0"/>
                              <a:cs typeface="Arial" panose="020B0604020202020204" pitchFamily="34" charset="0"/>
                            </a:rPr>
                            <m:t>𝜃</m:t>
                          </m:r>
                        </m:sub>
                      </m:sSub>
                      <m:d>
                        <m:dPr>
                          <m:begChr m:val="["/>
                          <m:endChr m:val="]"/>
                          <m:ctrlPr>
                            <a:rPr kumimoji="1" lang="en-US" altLang="zh-CN" b="0" i="1" smtClean="0">
                              <a:solidFill>
                                <a:schemeClr val="bg1"/>
                              </a:solidFill>
                              <a:latin typeface="Cambria Math" panose="02040503050406030204" pitchFamily="18" charset="0"/>
                              <a:cs typeface="Arial" panose="020B0604020202020204" pitchFamily="34" charset="0"/>
                            </a:rPr>
                          </m:ctrlPr>
                        </m:dPr>
                        <m:e>
                          <m:sSup>
                            <m:sSupPr>
                              <m:ctrlPr>
                                <a:rPr kumimoji="1" lang="en-US" altLang="zh-CN" i="1" smtClean="0">
                                  <a:solidFill>
                                    <a:schemeClr val="bg1"/>
                                  </a:solidFill>
                                  <a:latin typeface="Cambria Math" panose="02040503050406030204" pitchFamily="18" charset="0"/>
                                  <a:cs typeface="Arial" panose="020B0604020202020204" pitchFamily="34" charset="0"/>
                                </a:rPr>
                              </m:ctrlPr>
                            </m:sSupPr>
                            <m:e>
                              <m:sSup>
                                <m:sSupPr>
                                  <m:ctrlPr>
                                    <a:rPr kumimoji="1" lang="en-US" altLang="zh-CN" i="1">
                                      <a:solidFill>
                                        <a:schemeClr val="bg1"/>
                                      </a:solidFill>
                                      <a:latin typeface="Cambria Math" panose="02040503050406030204" pitchFamily="18" charset="0"/>
                                      <a:cs typeface="Arial" panose="020B0604020202020204" pitchFamily="34" charset="0"/>
                                    </a:rPr>
                                  </m:ctrlPr>
                                </m:sSupPr>
                                <m:e>
                                  <m:r>
                                    <a:rPr kumimoji="1" lang="en-US" altLang="zh-CN" i="1">
                                      <a:solidFill>
                                        <a:schemeClr val="bg1"/>
                                      </a:solidFill>
                                      <a:latin typeface="Cambria Math" panose="02040503050406030204" pitchFamily="18" charset="0"/>
                                      <a:cs typeface="Arial" panose="020B0604020202020204" pitchFamily="34" charset="0"/>
                                    </a:rPr>
                                    <m:t>𝛿</m:t>
                                  </m:r>
                                </m:e>
                                <m:sup>
                                  <m:r>
                                    <m:rPr>
                                      <m:lit/>
                                    </m:rPr>
                                    <a:rPr kumimoji="1" lang="en-US" altLang="zh-CN" i="1">
                                      <a:solidFill>
                                        <a:schemeClr val="bg1"/>
                                      </a:solidFill>
                                      <a:latin typeface="Cambria Math" panose="02040503050406030204" pitchFamily="18" charset="0"/>
                                      <a:cs typeface="Arial" panose="020B0604020202020204" pitchFamily="34" charset="0"/>
                                    </a:rPr>
                                    <m:t> </m:t>
                                  </m:r>
                                </m:sup>
                              </m:sSup>
                            </m:e>
                            <m:sup>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cs typeface="Arial" panose="020B0604020202020204" pitchFamily="34" charset="0"/>
                                    </a:rPr>
                                    <m:t>𝜃</m:t>
                                  </m:r>
                                </m:sub>
                              </m:sSub>
                            </m:sup>
                          </m:sSup>
                        </m:e>
                        <m:e>
                          <m:r>
                            <a:rPr kumimoji="1" lang="en-US" altLang="zh-CN" b="0" i="1" smtClean="0">
                              <a:solidFill>
                                <a:schemeClr val="bg1"/>
                              </a:solidFill>
                              <a:latin typeface="Cambria Math" panose="02040503050406030204" pitchFamily="18" charset="0"/>
                              <a:cs typeface="Arial" panose="020B0604020202020204" pitchFamily="34" charset="0"/>
                            </a:rPr>
                            <m:t>𝑠</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𝑎</m:t>
                          </m:r>
                        </m:e>
                      </m:d>
                      <m:r>
                        <a:rPr kumimoji="1" lang="en-US" altLang="zh-CN" b="0" i="1" smtClean="0">
                          <a:solidFill>
                            <a:schemeClr val="bg1"/>
                          </a:solidFill>
                          <a:latin typeface="Cambria Math" panose="02040503050406030204" pitchFamily="18" charset="0"/>
                          <a:cs typeface="Arial" panose="020B0604020202020204" pitchFamily="34" charset="0"/>
                        </a:rPr>
                        <m:t>=</m:t>
                      </m:r>
                      <m:sSub>
                        <m:sSubPr>
                          <m:ctrlPr>
                            <a:rPr kumimoji="1" lang="en-US" altLang="zh-CN" i="1">
                              <a:solidFill>
                                <a:schemeClr val="bg1"/>
                              </a:solidFill>
                              <a:latin typeface="Cambria Math" panose="02040503050406030204" pitchFamily="18" charset="0"/>
                              <a:cs typeface="Arial" panose="020B0604020202020204" pitchFamily="34" charset="0"/>
                            </a:rPr>
                          </m:ctrlPr>
                        </m:sSubPr>
                        <m:e>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𝐸</m:t>
                              </m:r>
                            </m:e>
                            <m:sub>
                              <m:r>
                                <a:rPr kumimoji="1" lang="en-US" altLang="zh-CN" i="1">
                                  <a:solidFill>
                                    <a:schemeClr val="bg1"/>
                                  </a:solidFill>
                                  <a:latin typeface="Cambria Math" panose="02040503050406030204" pitchFamily="18" charset="0"/>
                                  <a:cs typeface="Arial" panose="020B0604020202020204" pitchFamily="34" charset="0"/>
                                </a:rPr>
                                <m:t>𝜋</m:t>
                              </m:r>
                            </m:sub>
                          </m:sSub>
                        </m:e>
                        <m:sub>
                          <m:r>
                            <a:rPr kumimoji="1" lang="en-US" altLang="zh-CN" i="1">
                              <a:solidFill>
                                <a:schemeClr val="bg1"/>
                              </a:solidFill>
                              <a:latin typeface="Cambria Math" panose="02040503050406030204" pitchFamily="18" charset="0"/>
                              <a:cs typeface="Arial" panose="020B0604020202020204" pitchFamily="34" charset="0"/>
                            </a:rPr>
                            <m:t>𝜃</m:t>
                          </m:r>
                        </m:sub>
                      </m:sSub>
                      <m:d>
                        <m:dPr>
                          <m:begChr m:val="["/>
                          <m:endChr m:val="]"/>
                          <m:ctrlPr>
                            <a:rPr kumimoji="1" lang="en-US" altLang="zh-CN" i="1">
                              <a:solidFill>
                                <a:schemeClr val="bg1"/>
                              </a:solidFill>
                              <a:latin typeface="Cambria Math" panose="02040503050406030204" pitchFamily="18" charset="0"/>
                              <a:cs typeface="Arial" panose="020B0604020202020204" pitchFamily="34" charset="0"/>
                            </a:rPr>
                          </m:ctrlPr>
                        </m:dPr>
                        <m:e>
                          <m:r>
                            <a:rPr kumimoji="1" lang="en-US" altLang="zh-CN" b="0" i="1" smtClean="0">
                              <a:solidFill>
                                <a:schemeClr val="bg1"/>
                              </a:solidFill>
                              <a:latin typeface="Cambria Math" panose="02040503050406030204" pitchFamily="18" charset="0"/>
                              <a:cs typeface="Arial" panose="020B0604020202020204" pitchFamily="34" charset="0"/>
                            </a:rPr>
                            <m:t>𝑟</m:t>
                          </m:r>
                          <m:r>
                            <a:rPr kumimoji="1" lang="en-US" altLang="zh-CN" b="0" i="1" smtClean="0">
                              <a:solidFill>
                                <a:schemeClr val="bg1"/>
                              </a:solidFill>
                              <a:latin typeface="Cambria Math" panose="02040503050406030204" pitchFamily="18" charset="0"/>
                              <a:cs typeface="Arial" panose="020B0604020202020204" pitchFamily="34" charset="0"/>
                            </a:rPr>
                            <m:t>+</m:t>
                          </m:r>
                          <m:r>
                            <a:rPr kumimoji="1" lang="en-US" altLang="zh-CN" b="0" i="1" smtClean="0">
                              <a:solidFill>
                                <a:schemeClr val="bg1"/>
                              </a:solidFill>
                              <a:latin typeface="Cambria Math" panose="02040503050406030204" pitchFamily="18" charset="0"/>
                              <a:cs typeface="Arial" panose="020B0604020202020204" pitchFamily="34" charset="0"/>
                            </a:rPr>
                            <m:t>𝛾</m:t>
                          </m:r>
                          <m:sSup>
                            <m:sSupPr>
                              <m:ctrlPr>
                                <a:rPr kumimoji="1" lang="en-US" altLang="zh-CN" i="1" smtClean="0">
                                  <a:solidFill>
                                    <a:schemeClr val="bg1"/>
                                  </a:solidFill>
                                  <a:latin typeface="Cambria Math" panose="02040503050406030204" pitchFamily="18" charset="0"/>
                                  <a:cs typeface="Arial" panose="020B0604020202020204" pitchFamily="34" charset="0"/>
                                </a:rPr>
                              </m:ctrlPr>
                            </m:sSupPr>
                            <m:e>
                              <m:r>
                                <a:rPr kumimoji="1" lang="en-US" altLang="zh-CN" i="1">
                                  <a:solidFill>
                                    <a:schemeClr val="bg1"/>
                                  </a:solidFill>
                                  <a:latin typeface="Cambria Math" panose="02040503050406030204" pitchFamily="18" charset="0"/>
                                  <a:cs typeface="Arial" panose="020B0604020202020204" pitchFamily="34" charset="0"/>
                                </a:rPr>
                                <m:t>𝑉</m:t>
                              </m:r>
                            </m:e>
                            <m:sup>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cs typeface="Arial" panose="020B0604020202020204" pitchFamily="34" charset="0"/>
                                    </a:rPr>
                                    <m:t>𝜃</m:t>
                                  </m:r>
                                </m:sub>
                              </m:sSub>
                            </m:sup>
                          </m:sSup>
                          <m:d>
                            <m:dPr>
                              <m:ctrlPr>
                                <a:rPr kumimoji="1" lang="en-US" altLang="zh-CN" i="1">
                                  <a:solidFill>
                                    <a:schemeClr val="bg1"/>
                                  </a:solidFill>
                                  <a:latin typeface="Cambria Math" panose="02040503050406030204" pitchFamily="18" charset="0"/>
                                  <a:cs typeface="Arial" panose="020B0604020202020204" pitchFamily="34" charset="0"/>
                                </a:rPr>
                              </m:ctrlPr>
                            </m:dPr>
                            <m:e>
                              <m:sSup>
                                <m:sSupPr>
                                  <m:ctrlPr>
                                    <a:rPr kumimoji="1" lang="en-US" altLang="zh-CN" i="1">
                                      <a:solidFill>
                                        <a:schemeClr val="bg1"/>
                                      </a:solidFill>
                                      <a:latin typeface="Cambria Math" panose="02040503050406030204" pitchFamily="18" charset="0"/>
                                      <a:cs typeface="Arial" panose="020B0604020202020204" pitchFamily="34" charset="0"/>
                                    </a:rPr>
                                  </m:ctrlPr>
                                </m:sSupPr>
                                <m:e>
                                  <m:r>
                                    <a:rPr kumimoji="1" lang="en-US" altLang="zh-CN" i="1">
                                      <a:solidFill>
                                        <a:schemeClr val="bg1"/>
                                      </a:solidFill>
                                      <a:latin typeface="Cambria Math" panose="02040503050406030204" pitchFamily="18" charset="0"/>
                                      <a:cs typeface="Arial" panose="020B0604020202020204" pitchFamily="34" charset="0"/>
                                    </a:rPr>
                                    <m:t>𝑠</m:t>
                                  </m:r>
                                </m:e>
                                <m:sup>
                                  <m:r>
                                    <a:rPr kumimoji="1" lang="en-US" altLang="zh-CN" i="1">
                                      <a:solidFill>
                                        <a:schemeClr val="bg1"/>
                                      </a:solidFill>
                                      <a:latin typeface="Cambria Math" panose="02040503050406030204" pitchFamily="18" charset="0"/>
                                      <a:cs typeface="Arial" panose="020B0604020202020204" pitchFamily="34" charset="0"/>
                                    </a:rPr>
                                    <m:t>′</m:t>
                                  </m:r>
                                </m:sup>
                              </m:sSup>
                            </m:e>
                          </m:d>
                        </m:e>
                        <m:e>
                          <m:r>
                            <a:rPr kumimoji="1" lang="en-US" altLang="zh-CN" i="1">
                              <a:solidFill>
                                <a:schemeClr val="bg1"/>
                              </a:solidFill>
                              <a:latin typeface="Cambria Math" panose="02040503050406030204" pitchFamily="18" charset="0"/>
                              <a:cs typeface="Arial" panose="020B0604020202020204" pitchFamily="34" charset="0"/>
                            </a:rPr>
                            <m:t>𝑠</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𝑎</m:t>
                          </m:r>
                        </m:e>
                      </m:d>
                      <m:r>
                        <a:rPr kumimoji="1" lang="en-US" altLang="zh-CN" b="0" i="1" smtClean="0">
                          <a:solidFill>
                            <a:schemeClr val="bg1"/>
                          </a:solidFill>
                          <a:latin typeface="Cambria Math" panose="02040503050406030204" pitchFamily="18" charset="0"/>
                          <a:cs typeface="Arial" panose="020B0604020202020204" pitchFamily="34" charset="0"/>
                        </a:rPr>
                        <m:t>−</m:t>
                      </m:r>
                      <m:sSup>
                        <m:sSupPr>
                          <m:ctrlPr>
                            <a:rPr kumimoji="1" lang="en-US" altLang="zh-CN" i="1" smtClean="0">
                              <a:solidFill>
                                <a:schemeClr val="bg1"/>
                              </a:solidFill>
                              <a:latin typeface="Cambria Math" panose="02040503050406030204" pitchFamily="18" charset="0"/>
                              <a:cs typeface="Arial" panose="020B0604020202020204" pitchFamily="34" charset="0"/>
                            </a:rPr>
                          </m:ctrlPr>
                        </m:sSupPr>
                        <m:e>
                          <m:r>
                            <a:rPr kumimoji="1" lang="en-US" altLang="zh-CN" i="1">
                              <a:solidFill>
                                <a:schemeClr val="bg1"/>
                              </a:solidFill>
                              <a:latin typeface="Cambria Math" panose="02040503050406030204" pitchFamily="18" charset="0"/>
                              <a:cs typeface="Arial" panose="020B0604020202020204" pitchFamily="34" charset="0"/>
                            </a:rPr>
                            <m:t>𝑉</m:t>
                          </m:r>
                        </m:e>
                        <m:sup>
                          <m:sSub>
                            <m:sSubPr>
                              <m:ctrlPr>
                                <a:rPr kumimoji="1" lang="en-US" altLang="zh-CN" i="1">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𝜋</m:t>
                              </m:r>
                            </m:e>
                            <m:sub>
                              <m:r>
                                <a:rPr kumimoji="1" lang="en-US" altLang="zh-CN" i="1">
                                  <a:solidFill>
                                    <a:schemeClr val="bg1"/>
                                  </a:solidFill>
                                  <a:latin typeface="Cambria Math" panose="02040503050406030204" pitchFamily="18" charset="0"/>
                                  <a:cs typeface="Arial" panose="020B0604020202020204" pitchFamily="34" charset="0"/>
                                </a:rPr>
                                <m:t>𝜃</m:t>
                              </m:r>
                            </m:sub>
                          </m:sSub>
                        </m:sup>
                      </m:sSup>
                      <m:d>
                        <m:dPr>
                          <m:ctrlPr>
                            <a:rPr kumimoji="1" lang="en-US" altLang="zh-CN" i="1">
                              <a:solidFill>
                                <a:schemeClr val="bg1"/>
                              </a:solidFill>
                              <a:latin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cs typeface="Arial" panose="020B0604020202020204" pitchFamily="34" charset="0"/>
                            </a:rPr>
                            <m:t>𝑠</m:t>
                          </m:r>
                        </m:e>
                      </m:d>
                      <m:r>
                        <a:rPr kumimoji="1" lang="en-US" altLang="zh-CN" b="0" i="1" smtClean="0">
                          <a:solidFill>
                            <a:schemeClr val="bg1"/>
                          </a:solidFill>
                          <a:latin typeface="Cambria Math" panose="02040503050406030204" pitchFamily="18" charset="0"/>
                          <a:cs typeface="Arial" panose="020B0604020202020204" pitchFamily="34" charset="0"/>
                        </a:rPr>
                        <m:t>=</m:t>
                      </m:r>
                      <m:sSup>
                        <m:sSupPr>
                          <m:ctrlPr>
                            <a:rPr kumimoji="1" lang="en-US" altLang="zh-CN" i="1">
                              <a:solidFill>
                                <a:schemeClr val="bg1"/>
                              </a:solidFill>
                              <a:latin typeface="Cambria Math" panose="02040503050406030204" pitchFamily="18" charset="0"/>
                              <a:cs typeface="Arial" panose="020B0604020202020204" pitchFamily="34" charset="0"/>
                            </a:rPr>
                          </m:ctrlPr>
                        </m:sSupPr>
                        <m:e>
                          <m:r>
                            <a:rPr kumimoji="1" lang="en-US" altLang="zh-CN" i="1">
                              <a:solidFill>
                                <a:schemeClr val="bg1"/>
                              </a:solidFill>
                              <a:latin typeface="Cambria Math" panose="02040503050406030204" pitchFamily="18" charset="0"/>
                              <a:cs typeface="Arial" panose="020B0604020202020204" pitchFamily="34" charset="0"/>
                            </a:rPr>
                            <m:t>𝑄</m:t>
                          </m:r>
                        </m:e>
                        <m:sup>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𝜋</m:t>
                              </m:r>
                            </m:e>
                            <m:sub>
                              <m:r>
                                <a:rPr kumimoji="1" lang="en-US" altLang="zh-CN" b="0" i="1" smtClean="0">
                                  <a:solidFill>
                                    <a:schemeClr val="bg1"/>
                                  </a:solidFill>
                                  <a:latin typeface="Cambria Math" panose="02040503050406030204" pitchFamily="18" charset="0"/>
                                  <a:cs typeface="Arial" panose="020B0604020202020204" pitchFamily="34" charset="0"/>
                                </a:rPr>
                                <m:t>𝜃</m:t>
                              </m:r>
                            </m:sub>
                          </m:sSub>
                        </m:sup>
                      </m:sSup>
                      <m:d>
                        <m:dPr>
                          <m:ctrlPr>
                            <a:rPr kumimoji="1" lang="en-US" altLang="zh-CN" i="1">
                              <a:solidFill>
                                <a:schemeClr val="bg1"/>
                              </a:solidFill>
                              <a:latin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cs typeface="Arial" panose="020B0604020202020204" pitchFamily="34" charset="0"/>
                            </a:rPr>
                            <m:t>𝑠</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𝑎</m:t>
                          </m:r>
                        </m:e>
                      </m:d>
                      <m:r>
                        <a:rPr kumimoji="1" lang="en-US" altLang="zh-CN" i="1">
                          <a:solidFill>
                            <a:schemeClr val="bg1"/>
                          </a:solidFill>
                          <a:latin typeface="Cambria Math" panose="02040503050406030204" pitchFamily="18" charset="0"/>
                          <a:cs typeface="Arial" panose="020B0604020202020204" pitchFamily="34" charset="0"/>
                        </a:rPr>
                        <m:t>−</m:t>
                      </m:r>
                      <m:sSup>
                        <m:sSupPr>
                          <m:ctrlPr>
                            <a:rPr kumimoji="1" lang="en-US" altLang="zh-CN" i="1">
                              <a:solidFill>
                                <a:schemeClr val="bg1"/>
                              </a:solidFill>
                              <a:latin typeface="Cambria Math" panose="02040503050406030204" pitchFamily="18" charset="0"/>
                              <a:cs typeface="Arial" panose="020B0604020202020204" pitchFamily="34" charset="0"/>
                            </a:rPr>
                          </m:ctrlPr>
                        </m:sSupPr>
                        <m:e>
                          <m:r>
                            <a:rPr kumimoji="1" lang="en-US" altLang="zh-CN" i="1">
                              <a:solidFill>
                                <a:schemeClr val="bg1"/>
                              </a:solidFill>
                              <a:latin typeface="Cambria Math" panose="02040503050406030204" pitchFamily="18" charset="0"/>
                              <a:cs typeface="Arial" panose="020B0604020202020204" pitchFamily="34" charset="0"/>
                            </a:rPr>
                            <m:t>𝑉</m:t>
                          </m:r>
                        </m:e>
                        <m:sup>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𝜋</m:t>
                              </m:r>
                            </m:e>
                            <m:sub>
                              <m:r>
                                <a:rPr kumimoji="1" lang="en-US" altLang="zh-CN" b="0" i="1" smtClean="0">
                                  <a:solidFill>
                                    <a:schemeClr val="bg1"/>
                                  </a:solidFill>
                                  <a:latin typeface="Cambria Math" panose="02040503050406030204" pitchFamily="18" charset="0"/>
                                  <a:cs typeface="Arial" panose="020B0604020202020204" pitchFamily="34" charset="0"/>
                                </a:rPr>
                                <m:t>𝜃</m:t>
                              </m:r>
                            </m:sub>
                          </m:sSub>
                        </m:sup>
                      </m:sSup>
                      <m:d>
                        <m:dPr>
                          <m:ctrlPr>
                            <a:rPr kumimoji="1" lang="en-US" altLang="zh-CN" i="1">
                              <a:solidFill>
                                <a:schemeClr val="bg1"/>
                              </a:solidFill>
                              <a:latin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cs typeface="Arial" panose="020B0604020202020204" pitchFamily="34" charset="0"/>
                            </a:rPr>
                            <m:t>𝑠</m:t>
                          </m:r>
                        </m:e>
                      </m:d>
                      <m:r>
                        <a:rPr kumimoji="1" lang="en-US" altLang="zh-CN" b="0" i="1" smtClean="0">
                          <a:solidFill>
                            <a:schemeClr val="bg1"/>
                          </a:solidFill>
                          <a:latin typeface="Cambria Math" panose="02040503050406030204" pitchFamily="18" charset="0"/>
                          <a:cs typeface="Arial" panose="020B0604020202020204" pitchFamily="34" charset="0"/>
                        </a:rPr>
                        <m:t>=</m:t>
                      </m:r>
                      <m:sSup>
                        <m:sSupPr>
                          <m:ctrlPr>
                            <a:rPr kumimoji="1" lang="en-US" altLang="zh-CN" i="1">
                              <a:solidFill>
                                <a:schemeClr val="bg1"/>
                              </a:solidFill>
                              <a:latin typeface="Cambria Math" panose="02040503050406030204" pitchFamily="18" charset="0"/>
                              <a:cs typeface="Arial" panose="020B0604020202020204" pitchFamily="34" charset="0"/>
                            </a:rPr>
                          </m:ctrlPr>
                        </m:sSupPr>
                        <m:e>
                          <m:r>
                            <a:rPr kumimoji="1" lang="en-US" altLang="zh-CN" i="1">
                              <a:solidFill>
                                <a:schemeClr val="bg1"/>
                              </a:solidFill>
                              <a:latin typeface="Cambria Math" panose="02040503050406030204" pitchFamily="18" charset="0"/>
                              <a:cs typeface="Arial" panose="020B0604020202020204" pitchFamily="34" charset="0"/>
                            </a:rPr>
                            <m:t>𝐴</m:t>
                          </m:r>
                        </m:e>
                        <m:sup>
                          <m:sSub>
                            <m:sSubPr>
                              <m:ctrlPr>
                                <a:rPr kumimoji="1" lang="en-US" altLang="zh-CN" b="0" i="1" smtClean="0">
                                  <a:solidFill>
                                    <a:schemeClr val="bg1"/>
                                  </a:solidFill>
                                  <a:latin typeface="Cambria Math" panose="02040503050406030204" pitchFamily="18" charset="0"/>
                                  <a:cs typeface="Arial" panose="020B0604020202020204" pitchFamily="34" charset="0"/>
                                </a:rPr>
                              </m:ctrlPr>
                            </m:sSubPr>
                            <m:e>
                              <m:r>
                                <a:rPr kumimoji="1" lang="en-US" altLang="zh-CN" i="1">
                                  <a:solidFill>
                                    <a:schemeClr val="bg1"/>
                                  </a:solidFill>
                                  <a:latin typeface="Cambria Math" panose="02040503050406030204" pitchFamily="18" charset="0"/>
                                  <a:cs typeface="Arial" panose="020B0604020202020204" pitchFamily="34" charset="0"/>
                                </a:rPr>
                                <m:t>𝜋</m:t>
                              </m:r>
                            </m:e>
                            <m:sub>
                              <m:r>
                                <a:rPr kumimoji="1" lang="en-US" altLang="zh-CN" b="0" i="1" smtClean="0">
                                  <a:solidFill>
                                    <a:schemeClr val="bg1"/>
                                  </a:solidFill>
                                  <a:latin typeface="Cambria Math" panose="02040503050406030204" pitchFamily="18" charset="0"/>
                                  <a:cs typeface="Arial" panose="020B0604020202020204" pitchFamily="34" charset="0"/>
                                </a:rPr>
                                <m:t>𝜃</m:t>
                              </m:r>
                            </m:sub>
                          </m:sSub>
                        </m:sup>
                      </m:sSup>
                      <m:d>
                        <m:dPr>
                          <m:ctrlPr>
                            <a:rPr kumimoji="1" lang="en-US" altLang="zh-CN" i="1">
                              <a:solidFill>
                                <a:schemeClr val="bg1"/>
                              </a:solidFill>
                              <a:latin typeface="Cambria Math" panose="02040503050406030204" pitchFamily="18" charset="0"/>
                              <a:cs typeface="Arial" panose="020B0604020202020204" pitchFamily="34" charset="0"/>
                            </a:rPr>
                          </m:ctrlPr>
                        </m:dPr>
                        <m:e>
                          <m:r>
                            <a:rPr kumimoji="1" lang="en-US" altLang="zh-CN" i="1">
                              <a:solidFill>
                                <a:schemeClr val="bg1"/>
                              </a:solidFill>
                              <a:latin typeface="Cambria Math" panose="02040503050406030204" pitchFamily="18" charset="0"/>
                              <a:cs typeface="Arial" panose="020B0604020202020204" pitchFamily="34" charset="0"/>
                            </a:rPr>
                            <m:t>𝑠</m:t>
                          </m:r>
                          <m:r>
                            <a:rPr kumimoji="1" lang="en-US" altLang="zh-CN" i="1">
                              <a:solidFill>
                                <a:schemeClr val="bg1"/>
                              </a:solidFill>
                              <a:latin typeface="Cambria Math" panose="02040503050406030204" pitchFamily="18" charset="0"/>
                              <a:cs typeface="Arial" panose="020B0604020202020204" pitchFamily="34" charset="0"/>
                            </a:rPr>
                            <m:t>,</m:t>
                          </m:r>
                          <m:r>
                            <a:rPr kumimoji="1" lang="en-US" altLang="zh-CN" i="1">
                              <a:solidFill>
                                <a:schemeClr val="bg1"/>
                              </a:solidFill>
                              <a:latin typeface="Cambria Math" panose="02040503050406030204" pitchFamily="18" charset="0"/>
                              <a:cs typeface="Arial" panose="020B0604020202020204" pitchFamily="34" charset="0"/>
                            </a:rPr>
                            <m:t>𝑎</m:t>
                          </m:r>
                        </m:e>
                      </m:d>
                    </m:oMath>
                  </m:oMathPara>
                </a14:m>
                <a:endParaRPr kumimoji="1" lang="en-US" altLang="zh-CN" dirty="0">
                  <a:solidFill>
                    <a:schemeClr val="bg1"/>
                  </a:solidFill>
                  <a:latin typeface="Arial" panose="020B0604020202020204" pitchFamily="34" charset="0"/>
                  <a:cs typeface="Arial" panose="020B0604020202020204" pitchFamily="34" charset="0"/>
                </a:endParaRPr>
              </a:p>
              <a:p>
                <a:endParaRPr kumimoji="1" lang="en-US" altLang="zh-CN" dirty="0">
                  <a:solidFill>
                    <a:schemeClr val="bg1"/>
                  </a:solidFill>
                  <a:latin typeface="Arial" panose="020B0604020202020204" pitchFamily="34" charset="0"/>
                  <a:cs typeface="Arial" panose="020B0604020202020204" pitchFamily="34" charset="0"/>
                </a:endParaRPr>
              </a:p>
            </p:txBody>
          </p:sp>
        </mc:Choice>
        <mc:Fallback xmlns="">
          <p:sp>
            <p:nvSpPr>
              <p:cNvPr id="4" name="矩形 3">
                <a:extLst>
                  <a:ext uri="{FF2B5EF4-FFF2-40B4-BE49-F238E27FC236}">
                    <a16:creationId xmlns:a16="http://schemas.microsoft.com/office/drawing/2014/main" id="{9F5EDEE7-7994-F54F-82FC-E3303810080E}"/>
                  </a:ext>
                </a:extLst>
              </p:cNvPr>
              <p:cNvSpPr>
                <a:spLocks noRot="1" noChangeAspect="1" noMove="1" noResize="1" noEditPoints="1" noAdjustHandles="1" noChangeArrowheads="1" noChangeShapeType="1" noTextEdit="1"/>
              </p:cNvSpPr>
              <p:nvPr/>
            </p:nvSpPr>
            <p:spPr>
              <a:xfrm>
                <a:off x="740844" y="1944173"/>
                <a:ext cx="10580299" cy="4311886"/>
              </a:xfrm>
              <a:prstGeom prst="rect">
                <a:avLst/>
              </a:prstGeom>
              <a:blipFill>
                <a:blip r:embed="rId4"/>
                <a:stretch>
                  <a:fillRect l="-360" t="-587" r="-240"/>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57C5CEDB-BA0E-104D-B429-E3131E5F2059}"/>
              </a:ext>
            </a:extLst>
          </p:cNvPr>
          <p:cNvSpPr txBox="1"/>
          <p:nvPr/>
        </p:nvSpPr>
        <p:spPr>
          <a:xfrm>
            <a:off x="8311416" y="3635103"/>
            <a:ext cx="2228857" cy="261610"/>
          </a:xfrm>
          <a:prstGeom prst="rect">
            <a:avLst/>
          </a:prstGeom>
          <a:noFill/>
        </p:spPr>
        <p:txBody>
          <a:bodyPr wrap="square" rtlCol="0">
            <a:spAutoFit/>
          </a:bodyPr>
          <a:lstStyle/>
          <a:p>
            <a:r>
              <a:rPr kumimoji="1" lang="en-US" altLang="zh-CN" sz="1100" dirty="0">
                <a:solidFill>
                  <a:srgbClr val="42F7FF"/>
                </a:solidFill>
              </a:rPr>
              <a:t>omit the sum just</a:t>
            </a:r>
            <a:r>
              <a:rPr kumimoji="1" lang="zh-CN" altLang="en-US" sz="1100" dirty="0">
                <a:solidFill>
                  <a:srgbClr val="42F7FF"/>
                </a:solidFill>
              </a:rPr>
              <a:t> </a:t>
            </a:r>
            <a:r>
              <a:rPr kumimoji="1" lang="en-US" altLang="zh-CN" sz="1100" dirty="0">
                <a:solidFill>
                  <a:srgbClr val="42F7FF"/>
                </a:solidFill>
              </a:rPr>
              <a:t>for</a:t>
            </a:r>
            <a:r>
              <a:rPr kumimoji="1" lang="zh-CN" altLang="en-US" sz="1100" dirty="0">
                <a:solidFill>
                  <a:srgbClr val="42F7FF"/>
                </a:solidFill>
              </a:rPr>
              <a:t> </a:t>
            </a:r>
            <a:r>
              <a:rPr kumimoji="1" lang="en-US" altLang="zh-CN" sz="1100" dirty="0">
                <a:solidFill>
                  <a:srgbClr val="42F7FF"/>
                </a:solidFill>
              </a:rPr>
              <a:t>convenience</a:t>
            </a:r>
            <a:endParaRPr kumimoji="1" lang="zh-CN" altLang="en-US" sz="1100" dirty="0">
              <a:solidFill>
                <a:srgbClr val="42F7FF"/>
              </a:solidFill>
            </a:endParaRPr>
          </a:p>
        </p:txBody>
      </p:sp>
      <p:sp>
        <p:nvSpPr>
          <p:cNvPr id="6" name="矩形 5">
            <a:extLst>
              <a:ext uri="{FF2B5EF4-FFF2-40B4-BE49-F238E27FC236}">
                <a16:creationId xmlns:a16="http://schemas.microsoft.com/office/drawing/2014/main" id="{A44E2468-17C0-BB4C-B619-F71FA9374EC9}"/>
              </a:ext>
            </a:extLst>
          </p:cNvPr>
          <p:cNvSpPr/>
          <p:nvPr/>
        </p:nvSpPr>
        <p:spPr>
          <a:xfrm>
            <a:off x="4059716" y="6064127"/>
            <a:ext cx="3844322" cy="307777"/>
          </a:xfrm>
          <a:prstGeom prst="rect">
            <a:avLst/>
          </a:prstGeom>
        </p:spPr>
        <p:txBody>
          <a:bodyPr wrap="none">
            <a:spAutoFit/>
          </a:bodyPr>
          <a:lstStyle/>
          <a:p>
            <a:r>
              <a:rPr kumimoji="1" lang="en-US" altLang="zh-CN" sz="1400" dirty="0">
                <a:solidFill>
                  <a:srgbClr val="43F6FF"/>
                </a:solidFill>
                <a:latin typeface="Arial" panose="020B0604020202020204" pitchFamily="34" charset="0"/>
                <a:cs typeface="Arial" panose="020B0604020202020204" pitchFamily="34" charset="0"/>
              </a:rPr>
              <a:t>Just need one set of parameters to estimate V</a:t>
            </a:r>
            <a:endParaRPr lang="zh-CN" altLang="en-US" sz="1400" dirty="0">
              <a:solidFill>
                <a:srgbClr val="43F6FF"/>
              </a:solidFill>
            </a:endParaRPr>
          </a:p>
        </p:txBody>
      </p:sp>
    </p:spTree>
    <p:extLst>
      <p:ext uri="{BB962C8B-B14F-4D97-AF65-F5344CB8AC3E}">
        <p14:creationId xmlns:p14="http://schemas.microsoft.com/office/powerpoint/2010/main" val="40286179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3184616" y="486096"/>
            <a:ext cx="5823004"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 altLang="zh-CN" dirty="0"/>
              <a:t>Asynchronous Advantage Actor-Critic</a:t>
            </a:r>
            <a:endParaRPr lang="en-US" altLang="zh-CN" dirty="0">
              <a:latin typeface="Arial" panose="020B0604020202020204" pitchFamily="34" charset="0"/>
              <a:cs typeface="Arial" panose="020B0604020202020204" pitchFamily="34" charset="0"/>
            </a:endParaRP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1680424"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9010000"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 name="组合 8">
            <a:extLst>
              <a:ext uri="{FF2B5EF4-FFF2-40B4-BE49-F238E27FC236}">
                <a16:creationId xmlns:a16="http://schemas.microsoft.com/office/drawing/2014/main" id="{20BECEEA-0E5D-8440-80AD-307F33E4CCC2}"/>
              </a:ext>
            </a:extLst>
          </p:cNvPr>
          <p:cNvGrpSpPr/>
          <p:nvPr/>
        </p:nvGrpSpPr>
        <p:grpSpPr>
          <a:xfrm>
            <a:off x="6611780" y="1630020"/>
            <a:ext cx="4887877" cy="4474029"/>
            <a:chOff x="3538764" y="2220685"/>
            <a:chExt cx="4887877" cy="4474029"/>
          </a:xfrm>
        </p:grpSpPr>
        <p:pic>
          <p:nvPicPr>
            <p:cNvPr id="7" name="图片 6">
              <a:extLst>
                <a:ext uri="{FF2B5EF4-FFF2-40B4-BE49-F238E27FC236}">
                  <a16:creationId xmlns:a16="http://schemas.microsoft.com/office/drawing/2014/main" id="{22B74699-D42E-0148-887F-12EBB057FF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38764" y="2220685"/>
              <a:ext cx="4887877" cy="4474029"/>
            </a:xfrm>
            <a:prstGeom prst="rect">
              <a:avLst/>
            </a:prstGeom>
          </p:spPr>
        </p:pic>
        <p:sp>
          <p:nvSpPr>
            <p:cNvPr id="8" name="文本框 7">
              <a:extLst>
                <a:ext uri="{FF2B5EF4-FFF2-40B4-BE49-F238E27FC236}">
                  <a16:creationId xmlns:a16="http://schemas.microsoft.com/office/drawing/2014/main" id="{F3D0B7A9-AA2F-8C48-A6A3-B9C393EEF74B}"/>
                </a:ext>
              </a:extLst>
            </p:cNvPr>
            <p:cNvSpPr txBox="1"/>
            <p:nvPr/>
          </p:nvSpPr>
          <p:spPr>
            <a:xfrm>
              <a:off x="6786527" y="3893456"/>
              <a:ext cx="1640114" cy="276999"/>
            </a:xfrm>
            <a:prstGeom prst="rect">
              <a:avLst/>
            </a:prstGeom>
            <a:noFill/>
          </p:spPr>
          <p:txBody>
            <a:bodyPr wrap="square" rtlCol="0">
              <a:spAutoFit/>
            </a:bodyPr>
            <a:lstStyle/>
            <a:p>
              <a:r>
                <a:rPr kumimoji="1" lang="en-US" altLang="zh-CN" sz="1200" dirty="0">
                  <a:latin typeface="Arial" panose="020B0604020202020204" pitchFamily="34" charset="0"/>
                  <a:cs typeface="Arial" panose="020B0604020202020204" pitchFamily="34" charset="0"/>
                </a:rPr>
                <a:t>Send gradients back</a:t>
              </a:r>
              <a:endParaRPr kumimoji="1" lang="zh-CN" altLang="en-US" sz="1200" dirty="0">
                <a:latin typeface="Arial" panose="020B0604020202020204" pitchFamily="34" charset="0"/>
                <a:cs typeface="Arial" panose="020B0604020202020204" pitchFamily="34" charset="0"/>
              </a:endParaRPr>
            </a:p>
          </p:txBody>
        </p:sp>
      </p:grpSp>
      <p:sp>
        <p:nvSpPr>
          <p:cNvPr id="10" name="矩形 9">
            <a:extLst>
              <a:ext uri="{FF2B5EF4-FFF2-40B4-BE49-F238E27FC236}">
                <a16:creationId xmlns:a16="http://schemas.microsoft.com/office/drawing/2014/main" id="{2BCDF5A3-B646-9541-B9B2-66FA607ACD2C}"/>
              </a:ext>
            </a:extLst>
          </p:cNvPr>
          <p:cNvSpPr/>
          <p:nvPr/>
        </p:nvSpPr>
        <p:spPr>
          <a:xfrm>
            <a:off x="529250" y="2010129"/>
            <a:ext cx="5697379" cy="2862322"/>
          </a:xfrm>
          <a:prstGeom prst="rect">
            <a:avLst/>
          </a:prstGeom>
        </p:spPr>
        <p:txBody>
          <a:bodyPr wrap="square">
            <a:spAutoFit/>
          </a:bodyPr>
          <a:lstStyle/>
          <a:p>
            <a:r>
              <a:rPr lang="en" altLang="zh-CN" dirty="0">
                <a:solidFill>
                  <a:srgbClr val="43F6FF"/>
                </a:solidFill>
                <a:latin typeface="Arial" panose="020B0604020202020204" pitchFamily="34" charset="0"/>
                <a:cs typeface="Arial" panose="020B0604020202020204" pitchFamily="34" charset="0"/>
              </a:rPr>
              <a:t>A3C system design:</a:t>
            </a:r>
          </a:p>
          <a:p>
            <a:endParaRPr lang="en" altLang="zh-CN" dirty="0">
              <a:solidFill>
                <a:schemeClr val="bg1"/>
              </a:solidFill>
              <a:latin typeface="Arial" panose="020B0604020202020204" pitchFamily="34" charset="0"/>
              <a:cs typeface="Arial" panose="020B0604020202020204" pitchFamily="34" charset="0"/>
            </a:endParaRPr>
          </a:p>
          <a:p>
            <a:pPr marL="400050" indent="-4000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Actor learners: multiple CPU threads on a single machine</a:t>
            </a:r>
          </a:p>
          <a:p>
            <a:pPr marL="400050" indent="-400050">
              <a:buFont typeface="Arial" panose="020B0604020202020204" pitchFamily="34" charset="0"/>
              <a:buChar char="•"/>
            </a:pPr>
            <a:endParaRPr lang="en" altLang="zh-CN" dirty="0">
              <a:solidFill>
                <a:schemeClr val="bg1"/>
              </a:solidFill>
              <a:latin typeface="Arial" panose="020B0604020202020204" pitchFamily="34" charset="0"/>
              <a:cs typeface="Arial" panose="020B0604020202020204" pitchFamily="34" charset="0"/>
            </a:endParaRPr>
          </a:p>
          <a:p>
            <a:pPr marL="400050" indent="-4000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Rely on parallel actors to explore different parts of the environment</a:t>
            </a:r>
          </a:p>
          <a:p>
            <a:pPr marL="400050" indent="-400050">
              <a:buFont typeface="Arial" panose="020B0604020202020204" pitchFamily="34" charset="0"/>
              <a:buChar char="•"/>
            </a:pPr>
            <a:endParaRPr lang="en" altLang="zh-CN" dirty="0">
              <a:solidFill>
                <a:schemeClr val="bg1"/>
              </a:solidFill>
              <a:latin typeface="Arial" panose="020B0604020202020204" pitchFamily="34" charset="0"/>
              <a:cs typeface="Arial" panose="020B0604020202020204" pitchFamily="34" charset="0"/>
            </a:endParaRPr>
          </a:p>
          <a:p>
            <a:pPr marL="400050" indent="-4000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Diversity of the agents make it no need for reply memory to stabilize the training</a:t>
            </a:r>
            <a:endParaRPr lang="en" altLang="zh-CN" dirty="0">
              <a:solidFill>
                <a:schemeClr val="bg1"/>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346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3334208" y="486096"/>
            <a:ext cx="5523820"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 altLang="zh-CN" dirty="0"/>
              <a:t>Deep Deterministic Policy Gradient</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1680424"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9010000"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2BEA4974-DE98-8F46-9006-99D5FEE0D568}"/>
                  </a:ext>
                </a:extLst>
              </p:cNvPr>
              <p:cNvSpPr/>
              <p:nvPr/>
            </p:nvSpPr>
            <p:spPr>
              <a:xfrm>
                <a:off x="662576" y="1530419"/>
                <a:ext cx="10866847" cy="4993418"/>
              </a:xfrm>
              <a:prstGeom prst="rect">
                <a:avLst/>
              </a:prstGeom>
            </p:spPr>
            <p:txBody>
              <a:bodyPr wrap="square">
                <a:spAutoFit/>
              </a:bodyPr>
              <a:lstStyle/>
              <a:p>
                <a:r>
                  <a:rPr lang="en" altLang="zh-CN" dirty="0">
                    <a:solidFill>
                      <a:schemeClr val="bg1"/>
                    </a:solidFill>
                    <a:latin typeface="Arial" panose="020B0604020202020204" pitchFamily="34" charset="0"/>
                    <a:cs typeface="Arial" panose="020B0604020202020204" pitchFamily="34" charset="0"/>
                  </a:rPr>
                  <a:t>DDPG can be considered as a continuous action version of DQN integrated the idea of policy gradient.</a:t>
                </a:r>
              </a:p>
              <a:p>
                <a:endParaRPr lang="en" altLang="zh-CN" dirty="0">
                  <a:solidFill>
                    <a:schemeClr val="bg1"/>
                  </a:solidFill>
                  <a:effectLst/>
                  <a:latin typeface="Arial" panose="020B0604020202020204" pitchFamily="34" charset="0"/>
                  <a:cs typeface="Arial" panose="020B0604020202020204" pitchFamily="34" charset="0"/>
                </a:endParaRPr>
              </a:p>
              <a:p>
                <a:r>
                  <a:rPr lang="en" altLang="zh-CN" dirty="0">
                    <a:solidFill>
                      <a:schemeClr val="bg1"/>
                    </a:solidFill>
                    <a:effectLst/>
                    <a:latin typeface="Arial" panose="020B0604020202020204" pitchFamily="34" charset="0"/>
                    <a:cs typeface="Arial" panose="020B0604020202020204" pitchFamily="34" charset="0"/>
                  </a:rPr>
                  <a:t>                                                        DQN: </a:t>
                </a:r>
                <a14:m>
                  <m:oMath xmlns:m="http://schemas.openxmlformats.org/officeDocument/2006/math">
                    <m:sSup>
                      <m:sSupPr>
                        <m:ctrlPr>
                          <a:rPr lang="en-US" altLang="zh-CN" b="0" i="1" smtClean="0">
                            <a:solidFill>
                              <a:schemeClr val="bg1"/>
                            </a:solidFill>
                            <a:effectLst/>
                            <a:latin typeface="Cambria Math" panose="02040503050406030204" pitchFamily="18" charset="0"/>
                            <a:cs typeface="Arial" panose="020B0604020202020204" pitchFamily="34" charset="0"/>
                          </a:rPr>
                        </m:ctrlPr>
                      </m:sSupPr>
                      <m:e>
                        <m:r>
                          <a:rPr lang="en-US" altLang="zh-CN" b="0" i="1" smtClean="0">
                            <a:solidFill>
                              <a:schemeClr val="bg1"/>
                            </a:solidFill>
                            <a:effectLst/>
                            <a:latin typeface="Cambria Math" panose="02040503050406030204" pitchFamily="18" charset="0"/>
                            <a:cs typeface="Arial" panose="020B0604020202020204" pitchFamily="34" charset="0"/>
                          </a:rPr>
                          <m:t>𝑎</m:t>
                        </m:r>
                      </m:e>
                      <m:sup>
                        <m:r>
                          <a:rPr lang="en-US" altLang="zh-CN" b="0" i="1" smtClean="0">
                            <a:solidFill>
                              <a:schemeClr val="bg1"/>
                            </a:solidFill>
                            <a:effectLst/>
                            <a:latin typeface="Cambria Math" panose="02040503050406030204" pitchFamily="18" charset="0"/>
                            <a:cs typeface="Arial" panose="020B0604020202020204" pitchFamily="34" charset="0"/>
                          </a:rPr>
                          <m:t>∗</m:t>
                        </m:r>
                      </m:sup>
                    </m:sSup>
                    <m:r>
                      <a:rPr lang="en-US" altLang="zh-CN" b="0" i="1" smtClean="0">
                        <a:solidFill>
                          <a:schemeClr val="bg1"/>
                        </a:solidFill>
                        <a:effectLst/>
                        <a:latin typeface="Cambria Math" panose="02040503050406030204" pitchFamily="18" charset="0"/>
                        <a:cs typeface="Arial" panose="020B0604020202020204" pitchFamily="34" charset="0"/>
                      </a:rPr>
                      <m:t>=</m:t>
                    </m:r>
                    <m:func>
                      <m:funcPr>
                        <m:ctrlPr>
                          <a:rPr lang="en-US" altLang="zh-CN" b="0" i="1" smtClean="0">
                            <a:solidFill>
                              <a:schemeClr val="bg1"/>
                            </a:solidFill>
                            <a:effectLst/>
                            <a:latin typeface="Cambria Math" panose="02040503050406030204" pitchFamily="18" charset="0"/>
                            <a:cs typeface="Arial" panose="020B0604020202020204" pitchFamily="34" charset="0"/>
                          </a:rPr>
                        </m:ctrlPr>
                      </m:funcPr>
                      <m:fName>
                        <m:r>
                          <m:rPr>
                            <m:sty m:val="p"/>
                          </m:rPr>
                          <a:rPr lang="en-US" altLang="zh-CN" b="0" i="0" smtClean="0">
                            <a:solidFill>
                              <a:schemeClr val="bg1"/>
                            </a:solidFill>
                            <a:effectLst/>
                            <a:latin typeface="Cambria Math" panose="02040503050406030204" pitchFamily="18" charset="0"/>
                            <a:cs typeface="Arial" panose="020B0604020202020204" pitchFamily="34" charset="0"/>
                          </a:rPr>
                          <m:t>arg</m:t>
                        </m:r>
                      </m:fName>
                      <m:e>
                        <m:func>
                          <m:funcPr>
                            <m:ctrlPr>
                              <a:rPr lang="en-US" altLang="zh-CN" b="0" i="1" smtClean="0">
                                <a:solidFill>
                                  <a:schemeClr val="bg1"/>
                                </a:solidFill>
                                <a:effectLst/>
                                <a:latin typeface="Cambria Math" panose="02040503050406030204" pitchFamily="18" charset="0"/>
                                <a:cs typeface="Arial" panose="020B0604020202020204" pitchFamily="34" charset="0"/>
                              </a:rPr>
                            </m:ctrlPr>
                          </m:funcPr>
                          <m:fName>
                            <m:limLow>
                              <m:limLowPr>
                                <m:ctrlPr>
                                  <a:rPr lang="en-US" altLang="zh-CN" b="0" i="1" smtClean="0">
                                    <a:solidFill>
                                      <a:schemeClr val="bg1"/>
                                    </a:solidFill>
                                    <a:effectLst/>
                                    <a:latin typeface="Cambria Math" panose="02040503050406030204" pitchFamily="18" charset="0"/>
                                    <a:cs typeface="Arial" panose="020B0604020202020204" pitchFamily="34" charset="0"/>
                                  </a:rPr>
                                </m:ctrlPr>
                              </m:limLowPr>
                              <m:e>
                                <m:r>
                                  <m:rPr>
                                    <m:sty m:val="p"/>
                                  </m:rPr>
                                  <a:rPr lang="en-US" altLang="zh-CN" b="0" i="0" smtClean="0">
                                    <a:solidFill>
                                      <a:schemeClr val="bg1"/>
                                    </a:solidFill>
                                    <a:effectLst/>
                                    <a:latin typeface="Cambria Math" panose="02040503050406030204" pitchFamily="18" charset="0"/>
                                    <a:cs typeface="Arial" panose="020B0604020202020204" pitchFamily="34" charset="0"/>
                                  </a:rPr>
                                  <m:t>max</m:t>
                                </m:r>
                              </m:e>
                              <m:lim>
                                <m:r>
                                  <a:rPr lang="en-US" altLang="zh-CN" b="0" i="1" smtClean="0">
                                    <a:solidFill>
                                      <a:schemeClr val="bg1"/>
                                    </a:solidFill>
                                    <a:effectLst/>
                                    <a:latin typeface="Cambria Math" panose="02040503050406030204" pitchFamily="18" charset="0"/>
                                    <a:cs typeface="Arial" panose="020B0604020202020204" pitchFamily="34" charset="0"/>
                                  </a:rPr>
                                  <m:t>𝑎</m:t>
                                </m:r>
                              </m:lim>
                            </m:limLow>
                          </m:fName>
                          <m:e>
                            <m:sSup>
                              <m:sSupPr>
                                <m:ctrlPr>
                                  <a:rPr lang="en-US" altLang="zh-CN" b="0" i="1" smtClean="0">
                                    <a:solidFill>
                                      <a:schemeClr val="bg1"/>
                                    </a:solidFill>
                                    <a:effectLst/>
                                    <a:latin typeface="Cambria Math" panose="02040503050406030204" pitchFamily="18" charset="0"/>
                                    <a:cs typeface="Arial" panose="020B0604020202020204" pitchFamily="34" charset="0"/>
                                  </a:rPr>
                                </m:ctrlPr>
                              </m:sSupPr>
                              <m:e>
                                <m:r>
                                  <a:rPr lang="en-US" altLang="zh-CN" b="0" i="1" smtClean="0">
                                    <a:solidFill>
                                      <a:schemeClr val="bg1"/>
                                    </a:solidFill>
                                    <a:effectLst/>
                                    <a:latin typeface="Cambria Math" panose="02040503050406030204" pitchFamily="18" charset="0"/>
                                    <a:cs typeface="Arial" panose="020B0604020202020204" pitchFamily="34" charset="0"/>
                                  </a:rPr>
                                  <m:t>𝑄</m:t>
                                </m:r>
                              </m:e>
                              <m:sup>
                                <m:r>
                                  <a:rPr lang="en-US" altLang="zh-CN" b="0" i="1" smtClean="0">
                                    <a:solidFill>
                                      <a:schemeClr val="bg1"/>
                                    </a:solidFill>
                                    <a:effectLst/>
                                    <a:latin typeface="Cambria Math" panose="02040503050406030204" pitchFamily="18" charset="0"/>
                                    <a:cs typeface="Arial" panose="020B0604020202020204" pitchFamily="34" charset="0"/>
                                  </a:rPr>
                                  <m:t>∗</m:t>
                                </m:r>
                              </m:sup>
                            </m:sSup>
                            <m:r>
                              <a:rPr lang="en-US" altLang="zh-CN" b="0" i="1" smtClean="0">
                                <a:solidFill>
                                  <a:schemeClr val="bg1"/>
                                </a:solidFill>
                                <a:effectLst/>
                                <a:latin typeface="Cambria Math" panose="02040503050406030204" pitchFamily="18" charset="0"/>
                                <a:cs typeface="Arial" panose="020B0604020202020204" pitchFamily="34" charset="0"/>
                              </a:rPr>
                              <m:t>(</m:t>
                            </m:r>
                            <m:r>
                              <a:rPr lang="en-US" altLang="zh-CN" b="0" i="1" smtClean="0">
                                <a:solidFill>
                                  <a:schemeClr val="bg1"/>
                                </a:solidFill>
                                <a:effectLst/>
                                <a:latin typeface="Cambria Math" panose="02040503050406030204" pitchFamily="18" charset="0"/>
                                <a:cs typeface="Arial" panose="020B0604020202020204" pitchFamily="34" charset="0"/>
                              </a:rPr>
                              <m:t>𝑠</m:t>
                            </m:r>
                            <m:r>
                              <a:rPr lang="en-US" altLang="zh-CN" b="0" i="1" smtClean="0">
                                <a:solidFill>
                                  <a:schemeClr val="bg1"/>
                                </a:solidFill>
                                <a:effectLst/>
                                <a:latin typeface="Cambria Math" panose="02040503050406030204" pitchFamily="18" charset="0"/>
                                <a:cs typeface="Arial" panose="020B0604020202020204" pitchFamily="34" charset="0"/>
                              </a:rPr>
                              <m:t>,</m:t>
                            </m:r>
                            <m:r>
                              <a:rPr lang="en-US" altLang="zh-CN" b="0" i="1" smtClean="0">
                                <a:solidFill>
                                  <a:schemeClr val="bg1"/>
                                </a:solidFill>
                                <a:effectLst/>
                                <a:latin typeface="Cambria Math" panose="02040503050406030204" pitchFamily="18" charset="0"/>
                                <a:cs typeface="Arial" panose="020B0604020202020204" pitchFamily="34" charset="0"/>
                              </a:rPr>
                              <m:t>𝑎</m:t>
                            </m:r>
                            <m:r>
                              <a:rPr lang="en-US" altLang="zh-CN" b="0" i="1" smtClean="0">
                                <a:solidFill>
                                  <a:schemeClr val="bg1"/>
                                </a:solidFill>
                                <a:effectLst/>
                                <a:latin typeface="Cambria Math" panose="02040503050406030204" pitchFamily="18" charset="0"/>
                                <a:cs typeface="Arial" panose="020B0604020202020204" pitchFamily="34" charset="0"/>
                              </a:rPr>
                              <m:t>)</m:t>
                            </m:r>
                          </m:e>
                        </m:func>
                      </m:e>
                    </m:func>
                  </m:oMath>
                </a14:m>
                <a:endParaRPr lang="en" altLang="zh-CN" dirty="0">
                  <a:solidFill>
                    <a:schemeClr val="bg1"/>
                  </a:solidFill>
                  <a:effectLst/>
                  <a:latin typeface="Arial" panose="020B0604020202020204" pitchFamily="34" charset="0"/>
                  <a:cs typeface="Arial" panose="020B0604020202020204" pitchFamily="34" charset="0"/>
                </a:endParaRPr>
              </a:p>
              <a:p>
                <a:r>
                  <a:rPr lang="en" altLang="zh-CN" dirty="0">
                    <a:solidFill>
                      <a:schemeClr val="bg1"/>
                    </a:solidFill>
                    <a:latin typeface="Arial" panose="020B0604020202020204" pitchFamily="34" charset="0"/>
                    <a:cs typeface="Arial" panose="020B0604020202020204" pitchFamily="34" charset="0"/>
                  </a:rPr>
                  <a:t>                                                     DDPG: </a:t>
                </a:r>
                <a14:m>
                  <m:oMath xmlns:m="http://schemas.openxmlformats.org/officeDocument/2006/math">
                    <m:r>
                      <a:rPr lang="en-US" altLang="zh-CN" b="0" i="0" smtClean="0">
                        <a:solidFill>
                          <a:schemeClr val="bg1"/>
                        </a:solidFill>
                        <a:latin typeface="Cambria Math" panose="02040503050406030204" pitchFamily="18" charset="0"/>
                        <a:cs typeface="Arial" panose="020B0604020202020204" pitchFamily="34" charset="0"/>
                      </a:rPr>
                      <m:t> </m:t>
                    </m:r>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𝑎</m:t>
                        </m:r>
                      </m:e>
                      <m:sup>
                        <m:r>
                          <a:rPr lang="en-US" altLang="zh-CN" b="0" i="1" smtClean="0">
                            <a:solidFill>
                              <a:schemeClr val="bg1"/>
                            </a:solidFill>
                            <a:latin typeface="Cambria Math" panose="02040503050406030204" pitchFamily="18" charset="0"/>
                            <a:cs typeface="Arial" panose="020B0604020202020204" pitchFamily="34" charset="0"/>
                          </a:rPr>
                          <m:t>∗</m:t>
                        </m:r>
                      </m:sup>
                    </m:sSup>
                    <m:r>
                      <a:rPr lang="en-US" altLang="zh-CN" b="0" i="1" smtClean="0">
                        <a:solidFill>
                          <a:schemeClr val="bg1"/>
                        </a:solidFill>
                        <a:latin typeface="Cambria Math" panose="02040503050406030204" pitchFamily="18" charset="0"/>
                        <a:cs typeface="Arial" panose="020B0604020202020204" pitchFamily="34" charset="0"/>
                      </a:rPr>
                      <m:t>=</m:t>
                    </m:r>
                    <m:func>
                      <m:funcPr>
                        <m:ctrlPr>
                          <a:rPr lang="en-US" altLang="zh-CN" b="0" i="1" smtClean="0">
                            <a:solidFill>
                              <a:schemeClr val="bg1"/>
                            </a:solidFill>
                            <a:latin typeface="Cambria Math" panose="02040503050406030204" pitchFamily="18" charset="0"/>
                            <a:cs typeface="Arial" panose="020B0604020202020204" pitchFamily="34" charset="0"/>
                          </a:rPr>
                        </m:ctrlPr>
                      </m:funcPr>
                      <m:fName>
                        <m:r>
                          <m:rPr>
                            <m:sty m:val="p"/>
                          </m:rPr>
                          <a:rPr lang="en-US" altLang="zh-CN" b="0" i="0" smtClean="0">
                            <a:solidFill>
                              <a:schemeClr val="bg1"/>
                            </a:solidFill>
                            <a:latin typeface="Cambria Math" panose="02040503050406030204" pitchFamily="18" charset="0"/>
                            <a:cs typeface="Arial" panose="020B0604020202020204" pitchFamily="34" charset="0"/>
                          </a:rPr>
                          <m:t>arg</m:t>
                        </m:r>
                      </m:fName>
                      <m:e>
                        <m:func>
                          <m:funcPr>
                            <m:ctrlPr>
                              <a:rPr lang="en-US" altLang="zh-CN" b="0" i="1" smtClean="0">
                                <a:solidFill>
                                  <a:schemeClr val="bg1"/>
                                </a:solidFill>
                                <a:latin typeface="Cambria Math" panose="02040503050406030204" pitchFamily="18" charset="0"/>
                                <a:cs typeface="Arial" panose="020B0604020202020204" pitchFamily="34" charset="0"/>
                              </a:rPr>
                            </m:ctrlPr>
                          </m:funcPr>
                          <m:fName>
                            <m:limLow>
                              <m:limLowPr>
                                <m:ctrlPr>
                                  <a:rPr lang="en-US" altLang="zh-CN" b="0" i="1" smtClean="0">
                                    <a:solidFill>
                                      <a:schemeClr val="bg1"/>
                                    </a:solidFill>
                                    <a:latin typeface="Cambria Math" panose="02040503050406030204" pitchFamily="18" charset="0"/>
                                    <a:cs typeface="Arial" panose="020B0604020202020204" pitchFamily="34" charset="0"/>
                                  </a:rPr>
                                </m:ctrlPr>
                              </m:limLowPr>
                              <m:e>
                                <m:r>
                                  <m:rPr>
                                    <m:sty m:val="p"/>
                                  </m:rPr>
                                  <a:rPr lang="en-US" altLang="zh-CN" b="0" i="0" smtClean="0">
                                    <a:solidFill>
                                      <a:schemeClr val="bg1"/>
                                    </a:solidFill>
                                    <a:latin typeface="Cambria Math" panose="02040503050406030204" pitchFamily="18" charset="0"/>
                                    <a:cs typeface="Arial" panose="020B0604020202020204" pitchFamily="34" charset="0"/>
                                  </a:rPr>
                                  <m:t>max</m:t>
                                </m:r>
                              </m:e>
                              <m:lim>
                                <m:r>
                                  <a:rPr lang="en-US" altLang="zh-CN" b="0" i="1" smtClean="0">
                                    <a:solidFill>
                                      <a:schemeClr val="bg1"/>
                                    </a:solidFill>
                                    <a:latin typeface="Cambria Math" panose="02040503050406030204" pitchFamily="18" charset="0"/>
                                    <a:cs typeface="Arial" panose="020B0604020202020204" pitchFamily="34" charset="0"/>
                                  </a:rPr>
                                  <m:t>𝑎</m:t>
                                </m:r>
                              </m:lim>
                            </m:limLow>
                          </m:fName>
                          <m:e>
                            <m:sSup>
                              <m:sSupPr>
                                <m:ctrlPr>
                                  <a:rPr lang="en-US" altLang="zh-CN" i="1">
                                    <a:solidFill>
                                      <a:schemeClr val="bg1"/>
                                    </a:solidFill>
                                    <a:latin typeface="Cambria Math" panose="02040503050406030204" pitchFamily="18" charset="0"/>
                                    <a:cs typeface="Arial" panose="020B0604020202020204" pitchFamily="34" charset="0"/>
                                  </a:rPr>
                                </m:ctrlPr>
                              </m:sSupPr>
                              <m:e>
                                <m:r>
                                  <a:rPr lang="en-US" altLang="zh-CN" i="1">
                                    <a:solidFill>
                                      <a:schemeClr val="bg1"/>
                                    </a:solidFill>
                                    <a:latin typeface="Cambria Math" panose="02040503050406030204" pitchFamily="18" charset="0"/>
                                    <a:cs typeface="Arial" panose="020B0604020202020204" pitchFamily="34" charset="0"/>
                                  </a:rPr>
                                  <m:t>𝑄</m:t>
                                </m:r>
                              </m:e>
                              <m:sup>
                                <m:r>
                                  <a:rPr lang="en-US" altLang="zh-CN" i="1">
                                    <a:solidFill>
                                      <a:schemeClr val="bg1"/>
                                    </a:solidFill>
                                    <a:latin typeface="Cambria Math" panose="02040503050406030204" pitchFamily="18" charset="0"/>
                                    <a:cs typeface="Arial" panose="020B0604020202020204" pitchFamily="34" charset="0"/>
                                  </a:rPr>
                                  <m:t>∗</m:t>
                                </m:r>
                              </m:sup>
                            </m:sSup>
                            <m:r>
                              <a:rPr lang="en-US" altLang="zh-CN" i="1">
                                <a:solidFill>
                                  <a:schemeClr val="bg1"/>
                                </a:solidFill>
                                <a:latin typeface="Cambria Math" panose="02040503050406030204" pitchFamily="18" charset="0"/>
                                <a:cs typeface="Arial" panose="020B0604020202020204" pitchFamily="34" charset="0"/>
                              </a:rPr>
                              <m:t>(</m:t>
                            </m:r>
                            <m:r>
                              <a:rPr lang="en-US" altLang="zh-CN" i="1">
                                <a:solidFill>
                                  <a:schemeClr val="bg1"/>
                                </a:solidFill>
                                <a:latin typeface="Cambria Math" panose="02040503050406030204" pitchFamily="18" charset="0"/>
                                <a:cs typeface="Arial" panose="020B0604020202020204" pitchFamily="34" charset="0"/>
                              </a:rPr>
                              <m:t>𝑠</m:t>
                            </m:r>
                            <m:r>
                              <a:rPr lang="en-US" altLang="zh-CN" i="1">
                                <a:solidFill>
                                  <a:schemeClr val="bg1"/>
                                </a:solidFill>
                                <a:latin typeface="Cambria Math" panose="02040503050406030204" pitchFamily="18" charset="0"/>
                                <a:cs typeface="Arial" panose="020B0604020202020204" pitchFamily="34" charset="0"/>
                              </a:rPr>
                              <m:t>,</m:t>
                            </m:r>
                            <m:r>
                              <a:rPr lang="en-US" altLang="zh-CN" i="1">
                                <a:solidFill>
                                  <a:schemeClr val="bg1"/>
                                </a:solidFill>
                                <a:latin typeface="Cambria Math" panose="02040503050406030204" pitchFamily="18" charset="0"/>
                                <a:cs typeface="Arial" panose="020B0604020202020204" pitchFamily="34" charset="0"/>
                              </a:rPr>
                              <m:t>𝑎</m:t>
                            </m:r>
                            <m:r>
                              <a:rPr lang="en-US" altLang="zh-CN" b="0" i="1" smtClean="0">
                                <a:solidFill>
                                  <a:schemeClr val="bg1"/>
                                </a:solidFill>
                                <a:latin typeface="Cambria Math" panose="02040503050406030204" pitchFamily="18" charset="0"/>
                                <a:cs typeface="Arial" panose="020B0604020202020204" pitchFamily="34" charset="0"/>
                              </a:rPr>
                              <m:t>)</m:t>
                            </m:r>
                          </m:e>
                        </m:func>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𝑄</m:t>
                            </m:r>
                          </m:e>
                          <m:sub>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𝜙</m:t>
                            </m:r>
                          </m:sub>
                        </m:sSub>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𝜇</m:t>
                            </m:r>
                          </m:e>
                          <m:sub>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d>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e>
                    </m:func>
                  </m:oMath>
                </a14:m>
                <a:endParaRPr lang="en" altLang="zh-CN" dirty="0">
                  <a:solidFill>
                    <a:schemeClr val="bg1"/>
                  </a:solidFill>
                  <a:effectLst/>
                  <a:latin typeface="Arial" panose="020B0604020202020204" pitchFamily="34" charset="0"/>
                  <a:cs typeface="Arial" panose="020B0604020202020204" pitchFamily="34" charset="0"/>
                </a:endParaRPr>
              </a:p>
              <a:p>
                <a:r>
                  <a:rPr lang="en" altLang="zh-CN" dirty="0">
                    <a:solidFill>
                      <a:schemeClr val="bg1"/>
                    </a:solidFill>
                    <a:effectLst/>
                    <a:latin typeface="Arial" panose="020B0604020202020204" pitchFamily="34" charset="0"/>
                    <a:cs typeface="Arial" panose="020B0604020202020204" pitchFamily="34" charset="0"/>
                  </a:rPr>
                  <a:t> </a:t>
                </a:r>
                <a14:m>
                  <m:oMath xmlns:m="http://schemas.openxmlformats.org/officeDocument/2006/math">
                    <m:sSub>
                      <m:sSubPr>
                        <m:ctrlP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𝜇</m:t>
                        </m:r>
                      </m:e>
                      <m:sub>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𝜃</m:t>
                        </m:r>
                      </m:sub>
                    </m:sSub>
                    <m:d>
                      <m:dPr>
                        <m:ctrlP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dPr>
                      <m:e>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e>
                    </m:d>
                  </m:oMath>
                </a14:m>
                <a:r>
                  <a:rPr lang="en" altLang="zh-CN" dirty="0">
                    <a:solidFill>
                      <a:schemeClr val="bg1"/>
                    </a:solidFill>
                    <a:effectLst/>
                    <a:latin typeface="Arial" panose="020B0604020202020204" pitchFamily="34" charset="0"/>
                    <a:cs typeface="Arial" panose="020B0604020202020204" pitchFamily="34" charset="0"/>
                  </a:rPr>
                  <a:t> is a deterministic policy giving the action that maximizes </a:t>
                </a:r>
                <a14:m>
                  <m:oMath xmlns:m="http://schemas.openxmlformats.org/officeDocument/2006/math">
                    <m:sSub>
                      <m:sSubPr>
                        <m:ctrlP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𝑄</m:t>
                        </m:r>
                      </m:e>
                      <m:sub>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𝜙</m:t>
                        </m:r>
                      </m:sub>
                    </m:sSub>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𝑠</m:t>
                    </m:r>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𝑎</m:t>
                    </m:r>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oMath>
                </a14:m>
                <a:r>
                  <a:rPr lang="en" altLang="zh-CN" dirty="0">
                    <a:solidFill>
                      <a:schemeClr val="bg1"/>
                    </a:solidFill>
                    <a:effectLst/>
                    <a:latin typeface="Arial" panose="020B0604020202020204" pitchFamily="34" charset="0"/>
                    <a:cs typeface="Arial" panose="020B0604020202020204" pitchFamily="34" charset="0"/>
                  </a:rPr>
                  <a:t>.</a:t>
                </a:r>
              </a:p>
              <a:p>
                <a:endParaRPr lang="en" altLang="zh-CN" dirty="0">
                  <a:solidFill>
                    <a:schemeClr val="bg1"/>
                  </a:solidFill>
                  <a:latin typeface="Arial" panose="020B0604020202020204" pitchFamily="34" charset="0"/>
                  <a:cs typeface="Arial" panose="020B0604020202020204" pitchFamily="34" charset="0"/>
                </a:endParaRPr>
              </a:p>
              <a:p>
                <a:endParaRPr lang="en" altLang="zh-CN" dirty="0">
                  <a:solidFill>
                    <a:schemeClr val="bg1"/>
                  </a:solidFill>
                  <a:effectLst/>
                  <a:latin typeface="Arial" panose="020B0604020202020204" pitchFamily="34" charset="0"/>
                  <a:cs typeface="Arial" panose="020B0604020202020204" pitchFamily="34" charset="0"/>
                </a:endParaRPr>
              </a:p>
              <a:p>
                <a:r>
                  <a:rPr lang="en" altLang="zh-CN" dirty="0">
                    <a:solidFill>
                      <a:schemeClr val="bg1"/>
                    </a:solidFill>
                    <a:latin typeface="Arial" panose="020B0604020202020204" pitchFamily="34" charset="0"/>
                    <a:cs typeface="Arial" panose="020B0604020202020204" pitchFamily="34" charset="0"/>
                  </a:rPr>
                  <a:t>DDPG’s objective:</a:t>
                </a:r>
              </a:p>
              <a:p>
                <a:endParaRPr lang="en" altLang="zh-CN" dirty="0">
                  <a:solidFill>
                    <a:schemeClr val="bg1"/>
                  </a:solidFill>
                  <a:latin typeface="Arial" panose="020B0604020202020204" pitchFamily="34" charset="0"/>
                  <a:cs typeface="Arial" panose="020B0604020202020204" pitchFamily="34" charset="0"/>
                </a:endParaRPr>
              </a:p>
              <a:p>
                <a:pPr algn="ctr"/>
                <a:r>
                  <a:rPr lang="en" altLang="zh-CN" dirty="0">
                    <a:solidFill>
                      <a:srgbClr val="43F6FF"/>
                    </a:solidFill>
                    <a:latin typeface="Arial" panose="020B0604020202020204" pitchFamily="34" charset="0"/>
                    <a:cs typeface="Arial" panose="020B0604020202020204" pitchFamily="34" charset="0"/>
                  </a:rPr>
                  <a:t>Q-target</a:t>
                </a:r>
                <a:r>
                  <a:rPr lang="en" altLang="zh-CN" dirty="0">
                    <a:solidFill>
                      <a:schemeClr val="bg1"/>
                    </a:solidFill>
                    <a:latin typeface="Arial" panose="020B0604020202020204" pitchFamily="34" charset="0"/>
                    <a:cs typeface="Arial" panose="020B0604020202020204" pitchFamily="34" charset="0"/>
                  </a:rPr>
                  <a:t>: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𝑦</m:t>
                    </m:r>
                    <m:d>
                      <m:dPr>
                        <m:ctrlPr>
                          <a:rPr lang="en-US" altLang="zh-CN" b="0" i="1" smtClean="0">
                            <a:solidFill>
                              <a:schemeClr val="bg1"/>
                            </a:solidFill>
                            <a:latin typeface="Cambria Math" panose="02040503050406030204" pitchFamily="18" charset="0"/>
                            <a:cs typeface="Arial" panose="020B0604020202020204" pitchFamily="34" charset="0"/>
                          </a:rPr>
                        </m:ctrlPr>
                      </m:dPr>
                      <m:e>
                        <m:r>
                          <a:rPr lang="en-US" altLang="zh-CN" b="0" i="1" smtClean="0">
                            <a:solidFill>
                              <a:schemeClr val="bg1"/>
                            </a:solidFill>
                            <a:latin typeface="Cambria Math" panose="02040503050406030204" pitchFamily="18" charset="0"/>
                            <a:cs typeface="Arial" panose="020B0604020202020204" pitchFamily="34" charset="0"/>
                          </a:rPr>
                          <m:t>𝑟</m:t>
                        </m:r>
                        <m:r>
                          <a:rPr lang="en-US" altLang="zh-CN" b="0" i="1" smtClean="0">
                            <a:solidFill>
                              <a:schemeClr val="bg1"/>
                            </a:solidFill>
                            <a:latin typeface="Cambria Math" panose="02040503050406030204" pitchFamily="18" charset="0"/>
                            <a:cs typeface="Arial" panose="020B0604020202020204" pitchFamily="34" charset="0"/>
                          </a:rPr>
                          <m:t>,</m:t>
                        </m:r>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𝑠</m:t>
                            </m:r>
                          </m:e>
                          <m:sup>
                            <m:r>
                              <a:rPr lang="en-US" altLang="zh-CN" b="0" i="1" smtClean="0">
                                <a:solidFill>
                                  <a:schemeClr val="bg1"/>
                                </a:solidFill>
                                <a:latin typeface="Cambria Math" panose="02040503050406030204" pitchFamily="18" charset="0"/>
                                <a:cs typeface="Arial" panose="020B0604020202020204" pitchFamily="34" charset="0"/>
                              </a:rPr>
                              <m:t>′</m:t>
                            </m:r>
                          </m:sup>
                        </m:sSup>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𝑑</m:t>
                        </m:r>
                      </m:e>
                    </m:d>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𝑟</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𝛾</m:t>
                    </m:r>
                    <m:d>
                      <m:dPr>
                        <m:ctrlPr>
                          <a:rPr lang="en-US" altLang="zh-CN" b="0" i="1" smtClean="0">
                            <a:solidFill>
                              <a:schemeClr val="bg1"/>
                            </a:solidFill>
                            <a:latin typeface="Cambria Math" panose="02040503050406030204" pitchFamily="18" charset="0"/>
                            <a:cs typeface="Arial" panose="020B0604020202020204" pitchFamily="34" charset="0"/>
                          </a:rPr>
                        </m:ctrlPr>
                      </m:dPr>
                      <m:e>
                        <m:r>
                          <a:rPr lang="en-US" altLang="zh-CN" b="0" i="1" smtClean="0">
                            <a:solidFill>
                              <a:schemeClr val="bg1"/>
                            </a:solidFill>
                            <a:latin typeface="Cambria Math" panose="02040503050406030204" pitchFamily="18" charset="0"/>
                            <a:cs typeface="Arial" panose="020B0604020202020204" pitchFamily="34" charset="0"/>
                          </a:rPr>
                          <m:t>1−</m:t>
                        </m:r>
                        <m:r>
                          <a:rPr lang="en-US" altLang="zh-CN" b="0" i="1" smtClean="0">
                            <a:solidFill>
                              <a:schemeClr val="bg1"/>
                            </a:solidFill>
                            <a:latin typeface="Cambria Math" panose="02040503050406030204" pitchFamily="18" charset="0"/>
                            <a:cs typeface="Arial" panose="020B0604020202020204" pitchFamily="34" charset="0"/>
                          </a:rPr>
                          <m:t>𝑑</m:t>
                        </m:r>
                      </m:e>
                    </m:d>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𝑄</m:t>
                        </m:r>
                      </m:e>
                      <m:sub>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𝜙</m:t>
                            </m:r>
                          </m:e>
                          <m:sub>
                            <m:r>
                              <a:rPr lang="en-US" altLang="zh-CN" b="0" i="1" smtClean="0">
                                <a:solidFill>
                                  <a:schemeClr val="bg1"/>
                                </a:solidFill>
                                <a:latin typeface="Cambria Math" panose="02040503050406030204" pitchFamily="18" charset="0"/>
                                <a:cs typeface="Arial" panose="020B0604020202020204" pitchFamily="34" charset="0"/>
                              </a:rPr>
                              <m:t>𝑡𝑎𝑟𝑔𝑒𝑡</m:t>
                            </m:r>
                          </m:sub>
                        </m:sSub>
                      </m:sub>
                    </m:sSub>
                    <m:r>
                      <a:rPr lang="en-US" altLang="zh-CN" b="0" i="1" smtClean="0">
                        <a:solidFill>
                          <a:schemeClr val="bg1"/>
                        </a:solidFill>
                        <a:latin typeface="Cambria Math" panose="02040503050406030204" pitchFamily="18" charset="0"/>
                        <a:cs typeface="Arial" panose="020B0604020202020204" pitchFamily="34" charset="0"/>
                      </a:rPr>
                      <m:t>(</m:t>
                    </m:r>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𝑠</m:t>
                        </m:r>
                      </m:e>
                      <m:sup>
                        <m:r>
                          <a:rPr lang="en-US" altLang="zh-CN" b="0" i="1" smtClean="0">
                            <a:solidFill>
                              <a:schemeClr val="bg1"/>
                            </a:solidFill>
                            <a:latin typeface="Cambria Math" panose="02040503050406030204" pitchFamily="18" charset="0"/>
                            <a:cs typeface="Arial" panose="020B0604020202020204" pitchFamily="34" charset="0"/>
                          </a:rPr>
                          <m:t>′</m:t>
                        </m:r>
                      </m:sup>
                    </m:sSup>
                    <m:r>
                      <a:rPr lang="en-US" altLang="zh-CN" b="0" i="1" smtClean="0">
                        <a:solidFill>
                          <a:schemeClr val="bg1"/>
                        </a:solidFill>
                        <a:latin typeface="Cambria Math" panose="02040503050406030204" pitchFamily="18" charset="0"/>
                        <a:cs typeface="Arial" panose="020B0604020202020204" pitchFamily="34" charset="0"/>
                      </a:rPr>
                      <m:t>,</m:t>
                    </m:r>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𝜇</m:t>
                        </m:r>
                      </m:e>
                      <m:sub>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𝜃</m:t>
                            </m:r>
                          </m:e>
                          <m:sub>
                            <m:r>
                              <a:rPr lang="en-US" altLang="zh-CN" b="0" i="1" smtClean="0">
                                <a:solidFill>
                                  <a:schemeClr val="bg1"/>
                                </a:solidFill>
                                <a:latin typeface="Cambria Math" panose="02040503050406030204" pitchFamily="18" charset="0"/>
                                <a:cs typeface="Arial" panose="020B0604020202020204" pitchFamily="34" charset="0"/>
                              </a:rPr>
                              <m:t>𝑡𝑎𝑟𝑔𝑒𝑡</m:t>
                            </m:r>
                          </m:sub>
                        </m:sSub>
                      </m:sub>
                    </m:sSub>
                    <m:r>
                      <a:rPr lang="en-US" altLang="zh-CN" b="0" i="1" smtClean="0">
                        <a:solidFill>
                          <a:schemeClr val="bg1"/>
                        </a:solidFill>
                        <a:latin typeface="Cambria Math" panose="02040503050406030204" pitchFamily="18" charset="0"/>
                        <a:cs typeface="Arial" panose="020B0604020202020204" pitchFamily="34" charset="0"/>
                      </a:rPr>
                      <m:t>(</m:t>
                    </m:r>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𝑠</m:t>
                        </m:r>
                      </m:e>
                      <m:sup>
                        <m:r>
                          <a:rPr lang="en-US" altLang="zh-CN" b="0" i="1" smtClean="0">
                            <a:solidFill>
                              <a:schemeClr val="bg1"/>
                            </a:solidFill>
                            <a:latin typeface="Cambria Math" panose="02040503050406030204" pitchFamily="18" charset="0"/>
                            <a:cs typeface="Arial" panose="020B0604020202020204" pitchFamily="34" charset="0"/>
                          </a:rPr>
                          <m:t>′</m:t>
                        </m:r>
                      </m:sup>
                    </m:sSup>
                    <m:r>
                      <a:rPr lang="en-US" altLang="zh-CN" b="0" i="1" smtClean="0">
                        <a:solidFill>
                          <a:schemeClr val="bg1"/>
                        </a:solidFill>
                        <a:latin typeface="Cambria Math" panose="02040503050406030204" pitchFamily="18" charset="0"/>
                        <a:cs typeface="Arial" panose="020B0604020202020204" pitchFamily="34" charset="0"/>
                      </a:rPr>
                      <m:t>))</m:t>
                    </m:r>
                  </m:oMath>
                </a14:m>
                <a:endParaRPr lang="en" altLang="zh-CN" dirty="0">
                  <a:solidFill>
                    <a:schemeClr val="bg1"/>
                  </a:solidFill>
                  <a:latin typeface="Arial" panose="020B0604020202020204" pitchFamily="34" charset="0"/>
                  <a:cs typeface="Arial" panose="020B0604020202020204" pitchFamily="34" charset="0"/>
                </a:endParaRPr>
              </a:p>
              <a:p>
                <a:pPr algn="ctr"/>
                <a:endParaRPr lang="en" altLang="zh-CN" dirty="0">
                  <a:solidFill>
                    <a:schemeClr val="bg1"/>
                  </a:solidFill>
                  <a:latin typeface="Arial" panose="020B0604020202020204" pitchFamily="34" charset="0"/>
                  <a:cs typeface="Arial" panose="020B0604020202020204" pitchFamily="34" charset="0"/>
                </a:endParaRPr>
              </a:p>
              <a:p>
                <a:pPr algn="ctr"/>
                <a:r>
                  <a:rPr lang="en" altLang="zh-CN" dirty="0">
                    <a:solidFill>
                      <a:srgbClr val="43F6FF"/>
                    </a:solidFill>
                    <a:latin typeface="Arial" panose="020B0604020202020204" pitchFamily="34" charset="0"/>
                    <a:cs typeface="Arial" panose="020B0604020202020204" pitchFamily="34" charset="0"/>
                  </a:rPr>
                  <a:t>Q-function</a:t>
                </a:r>
                <a:r>
                  <a:rPr lang="en" altLang="zh-CN" dirty="0">
                    <a:solidFill>
                      <a:schemeClr val="bg1"/>
                    </a:solidFill>
                    <a:latin typeface="Arial" panose="020B0604020202020204" pitchFamily="34" charset="0"/>
                    <a:cs typeface="Arial" panose="020B0604020202020204" pitchFamily="34" charset="0"/>
                  </a:rPr>
                  <a:t>: </a:t>
                </a:r>
                <a14:m>
                  <m:oMath xmlns:m="http://schemas.openxmlformats.org/officeDocument/2006/math">
                    <m:func>
                      <m:funcPr>
                        <m:ctrlPr>
                          <a:rPr lang="en" altLang="zh-CN" i="1" smtClean="0">
                            <a:solidFill>
                              <a:schemeClr val="bg1"/>
                            </a:solidFill>
                            <a:latin typeface="Cambria Math" panose="02040503050406030204" pitchFamily="18" charset="0"/>
                            <a:cs typeface="Arial" panose="020B0604020202020204" pitchFamily="34" charset="0"/>
                          </a:rPr>
                        </m:ctrlPr>
                      </m:funcPr>
                      <m:fName>
                        <m:limLow>
                          <m:limLowPr>
                            <m:ctrlPr>
                              <a:rPr lang="en" altLang="zh-CN" i="1" smtClean="0">
                                <a:solidFill>
                                  <a:schemeClr val="bg1"/>
                                </a:solidFill>
                                <a:latin typeface="Cambria Math" panose="02040503050406030204" pitchFamily="18" charset="0"/>
                                <a:cs typeface="Arial" panose="020B0604020202020204" pitchFamily="34" charset="0"/>
                              </a:rPr>
                            </m:ctrlPr>
                          </m:limLowPr>
                          <m:e>
                            <m:r>
                              <m:rPr>
                                <m:sty m:val="p"/>
                              </m:rPr>
                              <a:rPr lang="en" altLang="zh-CN" i="0" smtClean="0">
                                <a:solidFill>
                                  <a:schemeClr val="bg1"/>
                                </a:solidFill>
                                <a:latin typeface="Cambria Math" panose="02040503050406030204" pitchFamily="18" charset="0"/>
                                <a:cs typeface="Arial" panose="020B0604020202020204" pitchFamily="34" charset="0"/>
                              </a:rPr>
                              <m:t>min</m:t>
                            </m:r>
                          </m:e>
                          <m:lim>
                            <m:r>
                              <a:rPr lang="en-US" altLang="zh-CN" b="0" i="1" smtClean="0">
                                <a:solidFill>
                                  <a:schemeClr val="bg1"/>
                                </a:solidFill>
                                <a:latin typeface="Cambria Math" panose="02040503050406030204" pitchFamily="18" charset="0"/>
                                <a:cs typeface="Arial" panose="020B0604020202020204" pitchFamily="34" charset="0"/>
                              </a:rPr>
                              <m:t>𝜙</m:t>
                            </m:r>
                          </m:lim>
                        </m:limLow>
                      </m:fName>
                      <m:e>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𝐸</m:t>
                            </m:r>
                          </m:e>
                          <m:sub>
                            <m:r>
                              <a:rPr lang="en-US" altLang="zh-CN" b="0" i="1" smtClean="0">
                                <a:solidFill>
                                  <a:schemeClr val="bg1"/>
                                </a:solidFill>
                                <a:latin typeface="Cambria Math" panose="02040503050406030204" pitchFamily="18" charset="0"/>
                                <a:cs typeface="Arial" panose="020B0604020202020204" pitchFamily="34" charset="0"/>
                              </a:rPr>
                              <m:t>𝑠</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𝑟</m:t>
                            </m:r>
                            <m:r>
                              <a:rPr lang="en-US" altLang="zh-CN" b="0" i="1" smtClean="0">
                                <a:solidFill>
                                  <a:schemeClr val="bg1"/>
                                </a:solidFill>
                                <a:latin typeface="Cambria Math" panose="02040503050406030204" pitchFamily="18" charset="0"/>
                                <a:cs typeface="Arial" panose="020B0604020202020204" pitchFamily="34" charset="0"/>
                              </a:rPr>
                              <m:t>,</m:t>
                            </m:r>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𝑠</m:t>
                                </m:r>
                              </m:e>
                              <m:sup>
                                <m:r>
                                  <a:rPr lang="en-US" altLang="zh-CN" b="0" i="1" smtClean="0">
                                    <a:solidFill>
                                      <a:schemeClr val="bg1"/>
                                    </a:solidFill>
                                    <a:latin typeface="Cambria Math" panose="02040503050406030204" pitchFamily="18" charset="0"/>
                                    <a:cs typeface="Arial" panose="020B0604020202020204" pitchFamily="34" charset="0"/>
                                  </a:rPr>
                                  <m:t>′</m:t>
                                </m:r>
                              </m:sup>
                            </m:sSup>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𝑑</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𝐷</m:t>
                            </m:r>
                          </m:sub>
                        </m:sSub>
                        <m:d>
                          <m:dPr>
                            <m:begChr m:val="["/>
                            <m:endChr m:val="]"/>
                            <m:ctrlPr>
                              <a:rPr lang="en-US" altLang="zh-CN" b="0" i="1" smtClean="0">
                                <a:solidFill>
                                  <a:schemeClr val="bg1"/>
                                </a:solidFill>
                                <a:latin typeface="Cambria Math" panose="02040503050406030204" pitchFamily="18" charset="0"/>
                                <a:cs typeface="Arial" panose="020B0604020202020204" pitchFamily="34" charset="0"/>
                              </a:rPr>
                            </m:ctrlPr>
                          </m:dPr>
                          <m:e>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𝑄</m:t>
                                </m:r>
                              </m:e>
                              <m:sub>
                                <m:r>
                                  <a:rPr lang="en-US" altLang="zh-CN" b="0" i="1" smtClean="0">
                                    <a:solidFill>
                                      <a:schemeClr val="bg1"/>
                                    </a:solidFill>
                                    <a:latin typeface="Cambria Math" panose="02040503050406030204" pitchFamily="18" charset="0"/>
                                    <a:cs typeface="Arial" panose="020B0604020202020204" pitchFamily="34" charset="0"/>
                                  </a:rPr>
                                  <m:t>𝜙</m:t>
                                </m:r>
                              </m:sub>
                            </m:sSub>
                            <m:d>
                              <m:dPr>
                                <m:ctrlPr>
                                  <a:rPr lang="en-US" altLang="zh-CN" b="0" i="1" smtClean="0">
                                    <a:solidFill>
                                      <a:schemeClr val="bg1"/>
                                    </a:solidFill>
                                    <a:latin typeface="Cambria Math" panose="02040503050406030204" pitchFamily="18" charset="0"/>
                                    <a:cs typeface="Arial" panose="020B0604020202020204" pitchFamily="34" charset="0"/>
                                  </a:rPr>
                                </m:ctrlPr>
                              </m:dPr>
                              <m:e>
                                <m:r>
                                  <a:rPr lang="en-US" altLang="zh-CN" b="0" i="1" smtClean="0">
                                    <a:solidFill>
                                      <a:schemeClr val="bg1"/>
                                    </a:solidFill>
                                    <a:latin typeface="Cambria Math" panose="02040503050406030204" pitchFamily="18" charset="0"/>
                                    <a:cs typeface="Arial" panose="020B0604020202020204" pitchFamily="34" charset="0"/>
                                  </a:rPr>
                                  <m:t>𝑠</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𝑎</m:t>
                                </m:r>
                              </m:e>
                            </m:d>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𝑦</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𝑟</m:t>
                            </m:r>
                            <m:r>
                              <a:rPr lang="en-US" altLang="zh-CN" b="0" i="1" smtClean="0">
                                <a:solidFill>
                                  <a:schemeClr val="bg1"/>
                                </a:solidFill>
                                <a:latin typeface="Cambria Math" panose="02040503050406030204" pitchFamily="18" charset="0"/>
                                <a:cs typeface="Arial" panose="020B0604020202020204" pitchFamily="34" charset="0"/>
                              </a:rPr>
                              <m:t>,</m:t>
                            </m:r>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𝑠</m:t>
                                </m:r>
                              </m:e>
                              <m:sup>
                                <m:r>
                                  <a:rPr lang="en-US" altLang="zh-CN" b="0" i="1" smtClean="0">
                                    <a:solidFill>
                                      <a:schemeClr val="bg1"/>
                                    </a:solidFill>
                                    <a:latin typeface="Cambria Math" panose="02040503050406030204" pitchFamily="18" charset="0"/>
                                    <a:cs typeface="Arial" panose="020B0604020202020204" pitchFamily="34" charset="0"/>
                                  </a:rPr>
                                  <m:t>′</m:t>
                                </m:r>
                              </m:sup>
                            </m:sSup>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𝑑</m:t>
                            </m:r>
                            <m:r>
                              <a:rPr lang="en-US" altLang="zh-CN" b="0" i="1" smtClean="0">
                                <a:solidFill>
                                  <a:schemeClr val="bg1"/>
                                </a:solidFill>
                                <a:latin typeface="Cambria Math" panose="02040503050406030204" pitchFamily="18" charset="0"/>
                                <a:cs typeface="Arial" panose="020B0604020202020204" pitchFamily="34" charset="0"/>
                              </a:rPr>
                              <m:t>)</m:t>
                            </m:r>
                          </m:e>
                        </m:d>
                      </m:e>
                    </m:func>
                  </m:oMath>
                </a14:m>
                <a:endParaRPr lang="en" altLang="zh-CN" dirty="0">
                  <a:solidFill>
                    <a:schemeClr val="bg1"/>
                  </a:solidFill>
                  <a:latin typeface="Arial" panose="020B0604020202020204" pitchFamily="34" charset="0"/>
                  <a:cs typeface="Arial" panose="020B0604020202020204" pitchFamily="34" charset="0"/>
                </a:endParaRPr>
              </a:p>
              <a:p>
                <a:pPr algn="ctr"/>
                <a:endParaRPr lang="en" altLang="zh-CN" dirty="0">
                  <a:solidFill>
                    <a:schemeClr val="bg1"/>
                  </a:solidFill>
                  <a:latin typeface="Arial" panose="020B0604020202020204" pitchFamily="34" charset="0"/>
                  <a:cs typeface="Arial" panose="020B0604020202020204" pitchFamily="34" charset="0"/>
                </a:endParaRPr>
              </a:p>
              <a:p>
                <a:pPr algn="ctr"/>
                <a:r>
                  <a:rPr lang="en" altLang="zh-CN" dirty="0">
                    <a:solidFill>
                      <a:srgbClr val="43F6FF"/>
                    </a:solidFill>
                    <a:latin typeface="Arial" panose="020B0604020202020204" pitchFamily="34" charset="0"/>
                    <a:cs typeface="Arial" panose="020B0604020202020204" pitchFamily="34" charset="0"/>
                  </a:rPr>
                  <a:t>Policy</a:t>
                </a:r>
                <a:r>
                  <a:rPr lang="en" altLang="zh-CN" dirty="0">
                    <a:solidFill>
                      <a:schemeClr val="bg1"/>
                    </a:solidFill>
                    <a:latin typeface="Arial" panose="020B0604020202020204" pitchFamily="34" charset="0"/>
                    <a:cs typeface="Arial" panose="020B0604020202020204" pitchFamily="34" charset="0"/>
                  </a:rPr>
                  <a:t>: </a:t>
                </a:r>
                <a14:m>
                  <m:oMath xmlns:m="http://schemas.openxmlformats.org/officeDocument/2006/math">
                    <m:func>
                      <m:funcPr>
                        <m:ctrlPr>
                          <a:rPr lang="en" altLang="zh-CN" i="1" smtClean="0">
                            <a:solidFill>
                              <a:schemeClr val="bg1"/>
                            </a:solidFill>
                            <a:latin typeface="Cambria Math" panose="02040503050406030204" pitchFamily="18" charset="0"/>
                            <a:cs typeface="Arial" panose="020B0604020202020204" pitchFamily="34" charset="0"/>
                          </a:rPr>
                        </m:ctrlPr>
                      </m:funcPr>
                      <m:fName>
                        <m:limLow>
                          <m:limLowPr>
                            <m:ctrlPr>
                              <a:rPr lang="en" altLang="zh-CN" i="1" smtClean="0">
                                <a:solidFill>
                                  <a:schemeClr val="bg1"/>
                                </a:solidFill>
                                <a:latin typeface="Cambria Math" panose="02040503050406030204" pitchFamily="18" charset="0"/>
                                <a:cs typeface="Arial" panose="020B0604020202020204" pitchFamily="34" charset="0"/>
                              </a:rPr>
                            </m:ctrlPr>
                          </m:limLowPr>
                          <m:e>
                            <m:r>
                              <m:rPr>
                                <m:sty m:val="p"/>
                              </m:rPr>
                              <a:rPr lang="en" altLang="zh-CN" i="0" smtClean="0">
                                <a:solidFill>
                                  <a:schemeClr val="bg1"/>
                                </a:solidFill>
                                <a:latin typeface="Cambria Math" panose="02040503050406030204" pitchFamily="18" charset="0"/>
                                <a:cs typeface="Arial" panose="020B0604020202020204" pitchFamily="34" charset="0"/>
                              </a:rPr>
                              <m:t>max</m:t>
                            </m:r>
                          </m:e>
                          <m:lim>
                            <m:r>
                              <a:rPr lang="en-US" altLang="zh-CN" b="0" i="1" smtClean="0">
                                <a:solidFill>
                                  <a:schemeClr val="bg1"/>
                                </a:solidFill>
                                <a:latin typeface="Cambria Math" panose="02040503050406030204" pitchFamily="18" charset="0"/>
                                <a:cs typeface="Arial" panose="020B0604020202020204" pitchFamily="34" charset="0"/>
                              </a:rPr>
                              <m:t>𝜃</m:t>
                            </m:r>
                          </m:lim>
                        </m:limLow>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𝐸</m:t>
                            </m:r>
                          </m:e>
                          <m:sub>
                            <m:r>
                              <a:rPr lang="en-US" altLang="zh-CN" b="0" i="1" smtClean="0">
                                <a:solidFill>
                                  <a:schemeClr val="bg1"/>
                                </a:solidFill>
                                <a:latin typeface="Cambria Math" panose="02040503050406030204" pitchFamily="18" charset="0"/>
                                <a:cs typeface="Arial" panose="020B0604020202020204" pitchFamily="34" charset="0"/>
                              </a:rPr>
                              <m:t>𝑠</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𝐷</m:t>
                            </m:r>
                          </m:sub>
                        </m:sSub>
                      </m:fName>
                      <m:e>
                        <m:d>
                          <m:dPr>
                            <m:begChr m:val="["/>
                            <m:endChr m:val="]"/>
                            <m:ctrlPr>
                              <a:rPr lang="en" altLang="zh-CN" i="1" smtClean="0">
                                <a:solidFill>
                                  <a:schemeClr val="bg1"/>
                                </a:solidFill>
                                <a:latin typeface="Cambria Math" panose="02040503050406030204" pitchFamily="18" charset="0"/>
                                <a:cs typeface="Arial" panose="020B0604020202020204" pitchFamily="34" charset="0"/>
                              </a:rPr>
                            </m:ctrlPr>
                          </m:dPr>
                          <m:e>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𝑄</m:t>
                                </m:r>
                              </m:e>
                              <m:sub>
                                <m:r>
                                  <a:rPr lang="en-US" altLang="zh-CN" b="0" i="1" smtClean="0">
                                    <a:solidFill>
                                      <a:schemeClr val="bg1"/>
                                    </a:solidFill>
                                    <a:latin typeface="Cambria Math" panose="02040503050406030204" pitchFamily="18" charset="0"/>
                                    <a:cs typeface="Arial" panose="020B0604020202020204" pitchFamily="34" charset="0"/>
                                  </a:rPr>
                                  <m:t>𝜙</m:t>
                                </m:r>
                              </m:sub>
                            </m:sSub>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𝑠</m:t>
                            </m:r>
                            <m:r>
                              <a:rPr lang="en-US" altLang="zh-CN" b="0" i="1" smtClean="0">
                                <a:solidFill>
                                  <a:schemeClr val="bg1"/>
                                </a:solidFill>
                                <a:latin typeface="Cambria Math" panose="02040503050406030204" pitchFamily="18" charset="0"/>
                                <a:cs typeface="Arial" panose="020B0604020202020204" pitchFamily="34" charset="0"/>
                              </a:rPr>
                              <m:t>,</m:t>
                            </m:r>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𝜇</m:t>
                                </m:r>
                              </m:e>
                              <m:sub>
                                <m:r>
                                  <a:rPr lang="en-US" altLang="zh-CN" b="0" i="1" smtClean="0">
                                    <a:solidFill>
                                      <a:schemeClr val="bg1"/>
                                    </a:solidFill>
                                    <a:latin typeface="Cambria Math" panose="02040503050406030204" pitchFamily="18" charset="0"/>
                                    <a:cs typeface="Arial" panose="020B0604020202020204" pitchFamily="34" charset="0"/>
                                  </a:rPr>
                                  <m:t>𝜃</m:t>
                                </m:r>
                              </m:sub>
                            </m:sSub>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𝑠</m:t>
                            </m:r>
                            <m:r>
                              <a:rPr lang="en-US" altLang="zh-CN" b="0" i="1" smtClean="0">
                                <a:solidFill>
                                  <a:schemeClr val="bg1"/>
                                </a:solidFill>
                                <a:latin typeface="Cambria Math" panose="02040503050406030204" pitchFamily="18" charset="0"/>
                                <a:cs typeface="Arial" panose="020B0604020202020204" pitchFamily="34" charset="0"/>
                              </a:rPr>
                              <m:t>)</m:t>
                            </m:r>
                          </m:e>
                        </m:d>
                      </m:e>
                    </m:func>
                  </m:oMath>
                </a14:m>
                <a:endParaRPr lang="en" altLang="zh-CN" dirty="0">
                  <a:solidFill>
                    <a:schemeClr val="bg1"/>
                  </a:solidFill>
                  <a:latin typeface="Arial" panose="020B0604020202020204" pitchFamily="34" charset="0"/>
                  <a:cs typeface="Arial" panose="020B0604020202020204" pitchFamily="34" charset="0"/>
                </a:endParaRPr>
              </a:p>
              <a:p>
                <a:pPr algn="ctr"/>
                <a:endParaRPr lang="en" altLang="zh-CN" dirty="0">
                  <a:solidFill>
                    <a:schemeClr val="bg1"/>
                  </a:solidFill>
                  <a:latin typeface="Arial" panose="020B0604020202020204" pitchFamily="34" charset="0"/>
                  <a:cs typeface="Arial" panose="020B0604020202020204" pitchFamily="34" charset="0"/>
                </a:endParaRPr>
              </a:p>
              <a:p>
                <a:r>
                  <a:rPr lang="en" altLang="zh-CN" dirty="0">
                    <a:solidFill>
                      <a:schemeClr val="bg1"/>
                    </a:solidFill>
                    <a:latin typeface="Arial" panose="020B0604020202020204" pitchFamily="34" charset="0"/>
                    <a:cs typeface="Arial" panose="020B0604020202020204" pitchFamily="34" charset="0"/>
                  </a:rPr>
                  <a:t>Reply buffer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𝐷</m:t>
                    </m:r>
                  </m:oMath>
                </a14:m>
                <a:r>
                  <a:rPr lang="en" altLang="zh-CN" dirty="0">
                    <a:solidFill>
                      <a:schemeClr val="bg1"/>
                    </a:solidFill>
                    <a:latin typeface="Arial" panose="020B0604020202020204" pitchFamily="34" charset="0"/>
                    <a:cs typeface="Arial" panose="020B0604020202020204" pitchFamily="34" charset="0"/>
                  </a:rPr>
                  <a:t> and target networks for both Q-network and policy network are the same as DQN.</a:t>
                </a:r>
              </a:p>
              <a:p>
                <a:endParaRPr lang="en" altLang="zh-CN" dirty="0">
                  <a:solidFill>
                    <a:schemeClr val="bg1"/>
                  </a:solidFill>
                  <a:latin typeface="Arial" panose="020B0604020202020204" pitchFamily="34" charset="0"/>
                  <a:cs typeface="Arial" panose="020B0604020202020204" pitchFamily="34" charset="0"/>
                </a:endParaRPr>
              </a:p>
            </p:txBody>
          </p:sp>
        </mc:Choice>
        <mc:Fallback xmlns="">
          <p:sp>
            <p:nvSpPr>
              <p:cNvPr id="2" name="矩形 1">
                <a:extLst>
                  <a:ext uri="{FF2B5EF4-FFF2-40B4-BE49-F238E27FC236}">
                    <a16:creationId xmlns:a16="http://schemas.microsoft.com/office/drawing/2014/main" id="{2BEA4974-DE98-8F46-9006-99D5FEE0D568}"/>
                  </a:ext>
                </a:extLst>
              </p:cNvPr>
              <p:cNvSpPr>
                <a:spLocks noRot="1" noChangeAspect="1" noMove="1" noResize="1" noEditPoints="1" noAdjustHandles="1" noChangeArrowheads="1" noChangeShapeType="1" noTextEdit="1"/>
              </p:cNvSpPr>
              <p:nvPr/>
            </p:nvSpPr>
            <p:spPr>
              <a:xfrm>
                <a:off x="662576" y="1530419"/>
                <a:ext cx="10866847" cy="4993418"/>
              </a:xfrm>
              <a:prstGeom prst="rect">
                <a:avLst/>
              </a:prstGeom>
              <a:blipFill>
                <a:blip r:embed="rId3"/>
                <a:stretch>
                  <a:fillRect l="-350" t="-5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214360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06AD150-CBCA-4993-8F30-2B6F384EF49F}"/>
              </a:ext>
            </a:extLst>
          </p:cNvPr>
          <p:cNvSpPr/>
          <p:nvPr/>
        </p:nvSpPr>
        <p:spPr>
          <a:xfrm>
            <a:off x="0" y="0"/>
            <a:ext cx="12192000" cy="6858000"/>
          </a:xfrm>
          <a:prstGeom prst="rect">
            <a:avLst/>
          </a:prstGeom>
          <a:gradFill>
            <a:gsLst>
              <a:gs pos="37000">
                <a:srgbClr val="112A44"/>
              </a:gs>
              <a:gs pos="93000">
                <a:schemeClr val="tx1">
                  <a:alpha val="67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36E565C6-9E69-45AA-A438-310B29CEC3A2}"/>
              </a:ext>
            </a:extLst>
          </p:cNvPr>
          <p:cNvSpPr/>
          <p:nvPr/>
        </p:nvSpPr>
        <p:spPr>
          <a:xfrm flipV="1">
            <a:off x="0" y="0"/>
            <a:ext cx="12192000" cy="6858000"/>
          </a:xfrm>
          <a:prstGeom prst="rect">
            <a:avLst/>
          </a:prstGeom>
          <a:blipFill dpi="0" rotWithShape="1">
            <a:blip r:embed="rId2">
              <a:alphaModFix amt="5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55BFEE22-8D5E-40E5-A0AF-98B2DCC783D3}"/>
              </a:ext>
            </a:extLst>
          </p:cNvPr>
          <p:cNvSpPr/>
          <p:nvPr/>
        </p:nvSpPr>
        <p:spPr>
          <a:xfrm>
            <a:off x="0" y="270163"/>
            <a:ext cx="12192000" cy="6858000"/>
          </a:xfrm>
          <a:prstGeom prst="rect">
            <a:avLst/>
          </a:prstGeom>
          <a:gradFill flip="none" rotWithShape="1">
            <a:gsLst>
              <a:gs pos="0">
                <a:srgbClr val="1E293A">
                  <a:alpha val="66000"/>
                </a:srgbClr>
              </a:gs>
              <a:gs pos="53000">
                <a:schemeClr val="tx1"/>
              </a:gs>
            </a:gsLst>
            <a:lin ang="15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Freeform 9">
            <a:extLst>
              <a:ext uri="{FF2B5EF4-FFF2-40B4-BE49-F238E27FC236}">
                <a16:creationId xmlns:a16="http://schemas.microsoft.com/office/drawing/2014/main" id="{669BD71E-119E-4EE9-A73C-E1F71C55269C}"/>
              </a:ext>
            </a:extLst>
          </p:cNvPr>
          <p:cNvSpPr>
            <a:spLocks/>
          </p:cNvSpPr>
          <p:nvPr/>
        </p:nvSpPr>
        <p:spPr bwMode="auto">
          <a:xfrm>
            <a:off x="-852215" y="2269651"/>
            <a:ext cx="4186237" cy="3514247"/>
          </a:xfrm>
          <a:custGeom>
            <a:avLst/>
            <a:gdLst>
              <a:gd name="T0" fmla="*/ 54 w 107"/>
              <a:gd name="T1" fmla="*/ 68 h 88"/>
              <a:gd name="T2" fmla="*/ 87 w 107"/>
              <a:gd name="T3" fmla="*/ 35 h 88"/>
              <a:gd name="T4" fmla="*/ 87 w 107"/>
              <a:gd name="T5" fmla="*/ 19 h 88"/>
              <a:gd name="T6" fmla="*/ 107 w 107"/>
              <a:gd name="T7" fmla="*/ 19 h 88"/>
              <a:gd name="T8" fmla="*/ 107 w 107"/>
              <a:gd name="T9" fmla="*/ 37 h 88"/>
              <a:gd name="T10" fmla="*/ 54 w 107"/>
              <a:gd name="T11" fmla="*/ 88 h 88"/>
              <a:gd name="T12" fmla="*/ 54 w 107"/>
              <a:gd name="T13" fmla="*/ 88 h 88"/>
              <a:gd name="T14" fmla="*/ 0 w 107"/>
              <a:gd name="T15" fmla="*/ 37 h 88"/>
              <a:gd name="T16" fmla="*/ 0 w 107"/>
              <a:gd name="T17" fmla="*/ 6 h 88"/>
              <a:gd name="T18" fmla="*/ 5 w 107"/>
              <a:gd name="T19" fmla="*/ 0 h 88"/>
              <a:gd name="T20" fmla="*/ 5 w 107"/>
              <a:gd name="T21" fmla="*/ 0 h 88"/>
              <a:gd name="T22" fmla="*/ 87 w 107"/>
              <a:gd name="T23" fmla="*/ 0 h 88"/>
              <a:gd name="T24" fmla="*/ 87 w 107"/>
              <a:gd name="T25" fmla="*/ 19 h 88"/>
              <a:gd name="T26" fmla="*/ 23 w 107"/>
              <a:gd name="T27" fmla="*/ 19 h 88"/>
              <a:gd name="T28" fmla="*/ 20 w 107"/>
              <a:gd name="T29" fmla="*/ 22 h 88"/>
              <a:gd name="T30" fmla="*/ 20 w 107"/>
              <a:gd name="T31" fmla="*/ 22 h 88"/>
              <a:gd name="T32" fmla="*/ 20 w 107"/>
              <a:gd name="T33" fmla="*/ 35 h 88"/>
              <a:gd name="T34" fmla="*/ 53 w 107"/>
              <a:gd name="T35" fmla="*/ 68 h 88"/>
              <a:gd name="T36" fmla="*/ 54 w 107"/>
              <a:gd name="T3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88">
                <a:moveTo>
                  <a:pt x="54" y="68"/>
                </a:moveTo>
                <a:cubicBezTo>
                  <a:pt x="72" y="68"/>
                  <a:pt x="86" y="53"/>
                  <a:pt x="87" y="35"/>
                </a:cubicBezTo>
                <a:cubicBezTo>
                  <a:pt x="87" y="19"/>
                  <a:pt x="87" y="19"/>
                  <a:pt x="87" y="19"/>
                </a:cubicBezTo>
                <a:cubicBezTo>
                  <a:pt x="107" y="19"/>
                  <a:pt x="107" y="19"/>
                  <a:pt x="107" y="19"/>
                </a:cubicBezTo>
                <a:cubicBezTo>
                  <a:pt x="107" y="37"/>
                  <a:pt x="107" y="37"/>
                  <a:pt x="107" y="37"/>
                </a:cubicBezTo>
                <a:cubicBezTo>
                  <a:pt x="107" y="65"/>
                  <a:pt x="82" y="87"/>
                  <a:pt x="54" y="88"/>
                </a:cubicBezTo>
                <a:cubicBezTo>
                  <a:pt x="54" y="88"/>
                  <a:pt x="54" y="88"/>
                  <a:pt x="54" y="88"/>
                </a:cubicBezTo>
                <a:cubicBezTo>
                  <a:pt x="25" y="88"/>
                  <a:pt x="0" y="65"/>
                  <a:pt x="0" y="37"/>
                </a:cubicBezTo>
                <a:cubicBezTo>
                  <a:pt x="0" y="6"/>
                  <a:pt x="0" y="6"/>
                  <a:pt x="0" y="6"/>
                </a:cubicBezTo>
                <a:cubicBezTo>
                  <a:pt x="0" y="3"/>
                  <a:pt x="2" y="1"/>
                  <a:pt x="5" y="0"/>
                </a:cubicBezTo>
                <a:cubicBezTo>
                  <a:pt x="5" y="0"/>
                  <a:pt x="5" y="0"/>
                  <a:pt x="5" y="0"/>
                </a:cubicBezTo>
                <a:cubicBezTo>
                  <a:pt x="87" y="0"/>
                  <a:pt x="87" y="0"/>
                  <a:pt x="87" y="0"/>
                </a:cubicBezTo>
                <a:cubicBezTo>
                  <a:pt x="87" y="19"/>
                  <a:pt x="87" y="19"/>
                  <a:pt x="87" y="19"/>
                </a:cubicBezTo>
                <a:cubicBezTo>
                  <a:pt x="23" y="19"/>
                  <a:pt x="23" y="19"/>
                  <a:pt x="23" y="19"/>
                </a:cubicBezTo>
                <a:cubicBezTo>
                  <a:pt x="22" y="19"/>
                  <a:pt x="20" y="20"/>
                  <a:pt x="20" y="22"/>
                </a:cubicBezTo>
                <a:cubicBezTo>
                  <a:pt x="20" y="22"/>
                  <a:pt x="20" y="22"/>
                  <a:pt x="20" y="22"/>
                </a:cubicBezTo>
                <a:cubicBezTo>
                  <a:pt x="20" y="35"/>
                  <a:pt x="20" y="35"/>
                  <a:pt x="20" y="35"/>
                </a:cubicBezTo>
                <a:cubicBezTo>
                  <a:pt x="20" y="53"/>
                  <a:pt x="34" y="68"/>
                  <a:pt x="53" y="68"/>
                </a:cubicBezTo>
                <a:cubicBezTo>
                  <a:pt x="53" y="68"/>
                  <a:pt x="53" y="68"/>
                  <a:pt x="54" y="68"/>
                </a:cubicBezTo>
                <a:close/>
              </a:path>
            </a:pathLst>
          </a:custGeom>
          <a:solidFill>
            <a:srgbClr val="FF7C41">
              <a:alpha val="14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内容占位符 2">
            <a:extLst>
              <a:ext uri="{FF2B5EF4-FFF2-40B4-BE49-F238E27FC236}">
                <a16:creationId xmlns:a16="http://schemas.microsoft.com/office/drawing/2014/main" id="{6B25154E-86EE-469C-A36B-217B7D5909E5}"/>
              </a:ext>
            </a:extLst>
          </p:cNvPr>
          <p:cNvSpPr txBox="1">
            <a:spLocks/>
          </p:cNvSpPr>
          <p:nvPr/>
        </p:nvSpPr>
        <p:spPr>
          <a:xfrm>
            <a:off x="4003777" y="3068119"/>
            <a:ext cx="8188223" cy="724333"/>
          </a:xfrm>
          <a:prstGeom prst="rect">
            <a:avLst/>
          </a:prstGeom>
        </p:spPr>
        <p:txBody>
          <a:bodyPr vert="horz" lIns="91440" tIns="45720" rIns="91440" bIns="45720" rtlCol="0">
            <a:noAutofit/>
          </a:bodyPr>
          <a:lstStyle>
            <a:defPPr>
              <a:defRPr lang="zh-CN"/>
            </a:defPPr>
            <a:lvl1pPr indent="0">
              <a:lnSpc>
                <a:spcPct val="120000"/>
              </a:lnSpc>
              <a:spcBef>
                <a:spcPts val="1000"/>
              </a:spcBef>
              <a:buFont typeface="Arial" panose="020B0604020202020204" pitchFamily="34" charset="0"/>
              <a:buNone/>
              <a:defRPr sz="5400">
                <a:solidFill>
                  <a:prstClr val="white"/>
                </a:solidFill>
                <a:latin typeface="Impact" panose="020B0806030902050204" pitchFamily="34" charset="0"/>
                <a:ea typeface="Calibri" charset="0"/>
                <a:cs typeface="Calibri"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800" b="1" dirty="0">
                <a:latin typeface="Times New Roman" panose="02020603050405020304" pitchFamily="18" charset="0"/>
                <a:cs typeface="Times New Roman" panose="02020603050405020304" pitchFamily="18" charset="0"/>
              </a:rPr>
              <a:t>Lecture 6: Model-based Reinforcement Learning</a:t>
            </a:r>
          </a:p>
        </p:txBody>
      </p:sp>
      <p:grpSp>
        <p:nvGrpSpPr>
          <p:cNvPr id="24" name="组 94">
            <a:extLst>
              <a:ext uri="{FF2B5EF4-FFF2-40B4-BE49-F238E27FC236}">
                <a16:creationId xmlns:a16="http://schemas.microsoft.com/office/drawing/2014/main" id="{F5DD82B2-0918-44D5-A777-EFD03F1E454F}"/>
              </a:ext>
            </a:extLst>
          </p:cNvPr>
          <p:cNvGrpSpPr/>
          <p:nvPr/>
        </p:nvGrpSpPr>
        <p:grpSpPr>
          <a:xfrm>
            <a:off x="4106628" y="4062615"/>
            <a:ext cx="2359399" cy="69411"/>
            <a:chOff x="334454" y="967505"/>
            <a:chExt cx="2320019" cy="78378"/>
          </a:xfrm>
        </p:grpSpPr>
        <p:grpSp>
          <p:nvGrpSpPr>
            <p:cNvPr id="25" name="组 95">
              <a:extLst>
                <a:ext uri="{FF2B5EF4-FFF2-40B4-BE49-F238E27FC236}">
                  <a16:creationId xmlns:a16="http://schemas.microsoft.com/office/drawing/2014/main" id="{8B9779E5-1F52-4F35-AEEF-47B1E8BD35CE}"/>
                </a:ext>
              </a:extLst>
            </p:cNvPr>
            <p:cNvGrpSpPr/>
            <p:nvPr/>
          </p:nvGrpSpPr>
          <p:grpSpPr>
            <a:xfrm>
              <a:off x="334454" y="967505"/>
              <a:ext cx="2320019" cy="78378"/>
              <a:chOff x="334454" y="938477"/>
              <a:chExt cx="2320019" cy="78378"/>
            </a:xfrm>
          </p:grpSpPr>
          <p:sp>
            <p:nvSpPr>
              <p:cNvPr id="27" name="平行四边形 26">
                <a:extLst>
                  <a:ext uri="{FF2B5EF4-FFF2-40B4-BE49-F238E27FC236}">
                    <a16:creationId xmlns:a16="http://schemas.microsoft.com/office/drawing/2014/main" id="{039C9FE5-B4CD-4EFE-8679-BBB79A7E0C5F}"/>
                  </a:ext>
                </a:extLst>
              </p:cNvPr>
              <p:cNvSpPr/>
              <p:nvPr/>
            </p:nvSpPr>
            <p:spPr>
              <a:xfrm flipV="1">
                <a:off x="334454" y="938477"/>
                <a:ext cx="1033431" cy="78378"/>
              </a:xfrm>
              <a:prstGeom prst="parallelogram">
                <a:avLst>
                  <a:gd name="adj" fmla="val 163205"/>
                </a:avLst>
              </a:prstGeom>
              <a:solidFill>
                <a:srgbClr val="FD8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28" name="平行四边形 27">
                <a:extLst>
                  <a:ext uri="{FF2B5EF4-FFF2-40B4-BE49-F238E27FC236}">
                    <a16:creationId xmlns:a16="http://schemas.microsoft.com/office/drawing/2014/main" id="{B27AD73F-263B-4D12-8F71-2035FE03DBC9}"/>
                  </a:ext>
                </a:extLst>
              </p:cNvPr>
              <p:cNvSpPr/>
              <p:nvPr/>
            </p:nvSpPr>
            <p:spPr>
              <a:xfrm flipV="1">
                <a:off x="1342038" y="938477"/>
                <a:ext cx="454710" cy="78378"/>
              </a:xfrm>
              <a:prstGeom prst="parallelogram">
                <a:avLst>
                  <a:gd name="adj" fmla="val 163205"/>
                </a:avLst>
              </a:prstGeom>
              <a:solidFill>
                <a:srgbClr val="FD80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29" name="平行四边形 28">
                <a:extLst>
                  <a:ext uri="{FF2B5EF4-FFF2-40B4-BE49-F238E27FC236}">
                    <a16:creationId xmlns:a16="http://schemas.microsoft.com/office/drawing/2014/main" id="{7AC81C67-31F7-4C95-AE0F-323395701A13}"/>
                  </a:ext>
                </a:extLst>
              </p:cNvPr>
              <p:cNvSpPr/>
              <p:nvPr/>
            </p:nvSpPr>
            <p:spPr>
              <a:xfrm flipV="1">
                <a:off x="1770901" y="938477"/>
                <a:ext cx="454710" cy="78378"/>
              </a:xfrm>
              <a:prstGeom prst="parallelogram">
                <a:avLst>
                  <a:gd name="adj" fmla="val 163205"/>
                </a:avLst>
              </a:prstGeom>
              <a:solidFill>
                <a:srgbClr val="FD803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31" name="平行四边形 30">
                <a:extLst>
                  <a:ext uri="{FF2B5EF4-FFF2-40B4-BE49-F238E27FC236}">
                    <a16:creationId xmlns:a16="http://schemas.microsoft.com/office/drawing/2014/main" id="{55CFDD45-B6E5-4602-8037-42CE1A7E48FD}"/>
                  </a:ext>
                </a:extLst>
              </p:cNvPr>
              <p:cNvSpPr/>
              <p:nvPr/>
            </p:nvSpPr>
            <p:spPr>
              <a:xfrm flipV="1">
                <a:off x="2199763" y="938477"/>
                <a:ext cx="454710" cy="78378"/>
              </a:xfrm>
              <a:prstGeom prst="parallelogram">
                <a:avLst>
                  <a:gd name="adj" fmla="val 163205"/>
                </a:avLst>
              </a:prstGeom>
              <a:solidFill>
                <a:srgbClr val="FD803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grpSp>
        <p:sp>
          <p:nvSpPr>
            <p:cNvPr id="26" name="矩形 25">
              <a:extLst>
                <a:ext uri="{FF2B5EF4-FFF2-40B4-BE49-F238E27FC236}">
                  <a16:creationId xmlns:a16="http://schemas.microsoft.com/office/drawing/2014/main" id="{F7B9D8FF-A8AD-4B07-8D3F-498EEB9D95AD}"/>
                </a:ext>
              </a:extLst>
            </p:cNvPr>
            <p:cNvSpPr/>
            <p:nvPr/>
          </p:nvSpPr>
          <p:spPr>
            <a:xfrm>
              <a:off x="336550" y="967505"/>
              <a:ext cx="246617" cy="78378"/>
            </a:xfrm>
            <a:prstGeom prst="rect">
              <a:avLst/>
            </a:prstGeom>
            <a:solidFill>
              <a:srgbClr val="FD8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kumimoji="1" lang="zh-CN" altLang="en-US" sz="1500" kern="0">
                <a:solidFill>
                  <a:srgbClr val="FFFFFF"/>
                </a:solidFill>
                <a:latin typeface="Arial"/>
                <a:ea typeface="黑体" panose="02010609060101010101" pitchFamily="49" charset="-122"/>
                <a:sym typeface="PingFang SC Regular"/>
              </a:endParaRPr>
            </a:p>
          </p:txBody>
        </p:sp>
      </p:grpSp>
    </p:spTree>
    <p:extLst>
      <p:ext uri="{BB962C8B-B14F-4D97-AF65-F5344CB8AC3E}">
        <p14:creationId xmlns:p14="http://schemas.microsoft.com/office/powerpoint/2010/main" val="2813974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714970" y="486096"/>
            <a:ext cx="2762296"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What is a Model</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3199700"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7421883"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FA88D9C1-6010-0A42-90D9-3732056ECC16}"/>
                  </a:ext>
                </a:extLst>
              </p:cNvPr>
              <p:cNvSpPr/>
              <p:nvPr/>
            </p:nvSpPr>
            <p:spPr>
              <a:xfrm>
                <a:off x="1050599" y="1492534"/>
                <a:ext cx="9738563" cy="4524315"/>
              </a:xfrm>
              <a:prstGeom prst="rect">
                <a:avLst/>
              </a:prstGeom>
            </p:spPr>
            <p:txBody>
              <a:bodyPr wrap="none">
                <a:spAutoFit/>
              </a:bodyPr>
              <a:lstStyle/>
              <a:p>
                <a:r>
                  <a:rPr lang="en" altLang="zh-CN" dirty="0">
                    <a:solidFill>
                      <a:schemeClr val="bg1"/>
                    </a:solidFill>
                    <a:latin typeface="Arial" panose="020B0604020202020204" pitchFamily="34" charset="0"/>
                    <a:cs typeface="Arial" panose="020B0604020202020204" pitchFamily="34" charset="0"/>
                  </a:rPr>
                  <a:t>Model is a representation of the environment (MDP),  generally includes transition and reward</a:t>
                </a:r>
              </a:p>
              <a:p>
                <a:endParaRPr lang="en" altLang="zh-CN"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𝑆</m:t>
                          </m:r>
                        </m:e>
                        <m:sub>
                          <m:r>
                            <a:rPr lang="en-US" altLang="zh-CN" b="0" i="1" smtClean="0">
                              <a:solidFill>
                                <a:schemeClr val="bg1"/>
                              </a:solidFill>
                              <a:latin typeface="Cambria Math" panose="02040503050406030204" pitchFamily="18" charset="0"/>
                            </a:rPr>
                            <m:t>𝑡</m:t>
                          </m:r>
                          <m:r>
                            <a:rPr lang="en-US" altLang="zh-CN" b="0" i="1" smtClean="0">
                              <a:solidFill>
                                <a:schemeClr val="bg1"/>
                              </a:solidFill>
                              <a:latin typeface="Cambria Math" panose="02040503050406030204" pitchFamily="18" charset="0"/>
                            </a:rPr>
                            <m:t>+1</m:t>
                          </m:r>
                        </m:sub>
                      </m:sSub>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𝑃</m:t>
                      </m:r>
                      <m:d>
                        <m:dPr>
                          <m:ctrlPr>
                            <a:rPr lang="en-US" altLang="zh-CN" b="0" i="1" smtClean="0">
                              <a:solidFill>
                                <a:schemeClr val="bg1"/>
                              </a:solidFill>
                              <a:latin typeface="Cambria Math" panose="02040503050406030204" pitchFamily="18" charset="0"/>
                            </a:rPr>
                          </m:ctrlPr>
                        </m:dPr>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𝑆</m:t>
                              </m:r>
                            </m:e>
                            <m:sub>
                              <m:r>
                                <a:rPr lang="en-US" altLang="zh-CN" b="0" i="1" smtClean="0">
                                  <a:solidFill>
                                    <a:schemeClr val="bg1"/>
                                  </a:solidFill>
                                  <a:latin typeface="Cambria Math" panose="02040503050406030204" pitchFamily="18" charset="0"/>
                                </a:rPr>
                                <m:t>𝑡</m:t>
                              </m:r>
                              <m:r>
                                <a:rPr lang="en-US" altLang="zh-CN" b="0" i="1" smtClean="0">
                                  <a:solidFill>
                                    <a:schemeClr val="bg1"/>
                                  </a:solidFill>
                                  <a:latin typeface="Cambria Math" panose="02040503050406030204" pitchFamily="18" charset="0"/>
                                </a:rPr>
                                <m:t>+1</m:t>
                              </m:r>
                            </m:sub>
                          </m:sSub>
                        </m:e>
                        <m:e>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𝑆</m:t>
                              </m:r>
                            </m:e>
                            <m:sub>
                              <m:r>
                                <a:rPr lang="en-US" altLang="zh-CN" b="0" i="1" smtClean="0">
                                  <a:solidFill>
                                    <a:schemeClr val="bg1"/>
                                  </a:solidFill>
                                  <a:latin typeface="Cambria Math" panose="02040503050406030204" pitchFamily="18" charset="0"/>
                                </a:rPr>
                                <m:t>𝑡</m:t>
                              </m:r>
                            </m:sub>
                          </m:sSub>
                          <m:r>
                            <a:rPr lang="en-US" altLang="zh-CN" b="0" i="1" smtClean="0">
                              <a:solidFill>
                                <a:schemeClr val="bg1"/>
                              </a:solidFill>
                              <a:latin typeface="Cambria Math" panose="02040503050406030204" pitchFamily="18" charset="0"/>
                            </a:rPr>
                            <m:t>, </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𝐴</m:t>
                              </m:r>
                            </m:e>
                            <m:sub>
                              <m:r>
                                <a:rPr lang="en-US" altLang="zh-CN" b="0" i="1" smtClean="0">
                                  <a:solidFill>
                                    <a:schemeClr val="bg1"/>
                                  </a:solidFill>
                                  <a:latin typeface="Cambria Math" panose="02040503050406030204" pitchFamily="18" charset="0"/>
                                </a:rPr>
                                <m:t>𝑡</m:t>
                              </m:r>
                            </m:sub>
                          </m:sSub>
                        </m:e>
                      </m:d>
                    </m:oMath>
                  </m:oMathPara>
                </a14:m>
                <a:endParaRPr lang="en-US" altLang="zh-CN" b="0"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en-US" altLang="zh-CN" i="1">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𝑅</m:t>
                          </m:r>
                        </m:e>
                        <m:sub>
                          <m:r>
                            <a:rPr lang="en-US" altLang="zh-CN" i="1">
                              <a:solidFill>
                                <a:schemeClr val="bg1"/>
                              </a:solidFill>
                              <a:latin typeface="Cambria Math" panose="02040503050406030204" pitchFamily="18" charset="0"/>
                            </a:rPr>
                            <m:t>𝑡</m:t>
                          </m:r>
                          <m:r>
                            <a:rPr lang="en-US" altLang="zh-CN" i="1">
                              <a:solidFill>
                                <a:schemeClr val="bg1"/>
                              </a:solidFill>
                              <a:latin typeface="Cambria Math" panose="02040503050406030204" pitchFamily="18" charset="0"/>
                            </a:rPr>
                            <m:t>+1</m:t>
                          </m:r>
                        </m:sub>
                      </m:sSub>
                      <m:r>
                        <a:rPr lang="en-US" altLang="zh-CN" i="1">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𝑅</m:t>
                      </m:r>
                      <m:d>
                        <m:dPr>
                          <m:ctrlPr>
                            <a:rPr lang="en-US" altLang="zh-CN" i="1">
                              <a:solidFill>
                                <a:schemeClr val="bg1"/>
                              </a:solidFill>
                              <a:latin typeface="Cambria Math" panose="02040503050406030204" pitchFamily="18" charset="0"/>
                            </a:rPr>
                          </m:ctrlPr>
                        </m:dPr>
                        <m:e>
                          <m:sSub>
                            <m:sSubPr>
                              <m:ctrlPr>
                                <a:rPr lang="en-US" altLang="zh-CN" i="1">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𝑅</m:t>
                              </m:r>
                            </m:e>
                            <m:sub>
                              <m:r>
                                <a:rPr lang="en-US" altLang="zh-CN" i="1">
                                  <a:solidFill>
                                    <a:schemeClr val="bg1"/>
                                  </a:solidFill>
                                  <a:latin typeface="Cambria Math" panose="02040503050406030204" pitchFamily="18" charset="0"/>
                                </a:rPr>
                                <m:t>𝑡</m:t>
                              </m:r>
                              <m:r>
                                <a:rPr lang="en-US" altLang="zh-CN" i="1">
                                  <a:solidFill>
                                    <a:schemeClr val="bg1"/>
                                  </a:solidFill>
                                  <a:latin typeface="Cambria Math" panose="02040503050406030204" pitchFamily="18" charset="0"/>
                                </a:rPr>
                                <m:t>+1</m:t>
                              </m:r>
                            </m:sub>
                          </m:sSub>
                        </m:e>
                        <m:e>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𝑆</m:t>
                              </m:r>
                            </m:e>
                            <m:sub>
                              <m:r>
                                <a:rPr lang="en-US" altLang="zh-CN" i="1">
                                  <a:solidFill>
                                    <a:schemeClr val="bg1"/>
                                  </a:solidFill>
                                  <a:latin typeface="Cambria Math" panose="02040503050406030204" pitchFamily="18" charset="0"/>
                                </a:rPr>
                                <m:t>𝑡</m:t>
                              </m:r>
                            </m:sub>
                          </m:sSub>
                          <m:r>
                            <a:rPr lang="en-US" altLang="zh-CN" i="1">
                              <a:solidFill>
                                <a:schemeClr val="bg1"/>
                              </a:solidFill>
                              <a:latin typeface="Cambria Math" panose="02040503050406030204" pitchFamily="18" charset="0"/>
                            </a:rPr>
                            <m:t>, </m:t>
                          </m:r>
                          <m:sSub>
                            <m:sSubPr>
                              <m:ctrlPr>
                                <a:rPr lang="en-US" altLang="zh-CN" i="1">
                                  <a:solidFill>
                                    <a:schemeClr val="bg1"/>
                                  </a:solidFill>
                                  <a:latin typeface="Cambria Math" panose="02040503050406030204" pitchFamily="18" charset="0"/>
                                </a:rPr>
                              </m:ctrlPr>
                            </m:sSubPr>
                            <m:e>
                              <m:r>
                                <a:rPr lang="en-US" altLang="zh-CN" i="1">
                                  <a:solidFill>
                                    <a:schemeClr val="bg1"/>
                                  </a:solidFill>
                                  <a:latin typeface="Cambria Math" panose="02040503050406030204" pitchFamily="18" charset="0"/>
                                </a:rPr>
                                <m:t>𝐴</m:t>
                              </m:r>
                            </m:e>
                            <m:sub>
                              <m:r>
                                <a:rPr lang="en-US" altLang="zh-CN" i="1">
                                  <a:solidFill>
                                    <a:schemeClr val="bg1"/>
                                  </a:solidFill>
                                  <a:latin typeface="Cambria Math" panose="02040503050406030204" pitchFamily="18" charset="0"/>
                                </a:rPr>
                                <m:t>𝑡</m:t>
                              </m:r>
                            </m:sub>
                          </m:sSub>
                        </m:e>
                      </m:d>
                    </m:oMath>
                  </m:oMathPara>
                </a14:m>
                <a:endParaRPr lang="en-US" altLang="zh-CN" dirty="0">
                  <a:solidFill>
                    <a:schemeClr val="bg1"/>
                  </a:solidFill>
                  <a:latin typeface="Arial" panose="020B0604020202020204" pitchFamily="34" charset="0"/>
                  <a:cs typeface="Arial" panose="020B0604020202020204" pitchFamily="34" charset="0"/>
                </a:endParaRPr>
              </a:p>
              <a:p>
                <a:endParaRPr lang="en-US" altLang="zh-CN" dirty="0">
                  <a:solidFill>
                    <a:schemeClr val="bg1"/>
                  </a:solidFill>
                  <a:latin typeface="Arial" panose="020B0604020202020204" pitchFamily="34" charset="0"/>
                  <a:cs typeface="Arial" panose="020B0604020202020204" pitchFamily="34" charset="0"/>
                </a:endParaRPr>
              </a:p>
              <a:p>
                <a:endParaRPr lang="en-US" altLang="zh-CN" dirty="0">
                  <a:solidFill>
                    <a:schemeClr val="bg1"/>
                  </a:solidFill>
                  <a:latin typeface="Arial" panose="020B0604020202020204" pitchFamily="34" charset="0"/>
                  <a:cs typeface="Arial" panose="020B0604020202020204" pitchFamily="34" charset="0"/>
                </a:endParaRPr>
              </a:p>
              <a:p>
                <a:endParaRPr lang="en-US" altLang="zh-CN" dirty="0">
                  <a:solidFill>
                    <a:schemeClr val="bg1"/>
                  </a:solidFill>
                  <a:latin typeface="Arial" panose="020B0604020202020204" pitchFamily="34" charset="0"/>
                  <a:cs typeface="Arial" panose="020B0604020202020204" pitchFamily="34" charset="0"/>
                </a:endParaRPr>
              </a:p>
              <a:p>
                <a:r>
                  <a:rPr lang="en-US" altLang="zh-CN" dirty="0">
                    <a:solidFill>
                      <a:schemeClr val="bg1"/>
                    </a:solidFill>
                    <a:latin typeface="Arial" panose="020B0604020202020204" pitchFamily="34" charset="0"/>
                    <a:cs typeface="Arial" panose="020B0604020202020204" pitchFamily="34" charset="0"/>
                  </a:rPr>
                  <a:t>Learn the model from </a:t>
                </a:r>
                <a14:m>
                  <m:oMath xmlns:m="http://schemas.openxmlformats.org/officeDocument/2006/math">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𝑆</m:t>
                        </m:r>
                      </m:e>
                      <m:sub>
                        <m:r>
                          <a:rPr lang="en-US" altLang="zh-CN" b="0" i="1" smtClean="0">
                            <a:solidFill>
                              <a:schemeClr val="bg1"/>
                            </a:solidFill>
                            <a:latin typeface="Cambria Math" panose="02040503050406030204" pitchFamily="18" charset="0"/>
                          </a:rPr>
                          <m:t>1</m:t>
                        </m:r>
                      </m:sub>
                    </m:sSub>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𝐴</m:t>
                        </m:r>
                      </m:e>
                      <m:sub>
                        <m:r>
                          <a:rPr lang="en-US" altLang="zh-CN" b="0" i="1" smtClean="0">
                            <a:solidFill>
                              <a:schemeClr val="bg1"/>
                            </a:solidFill>
                            <a:latin typeface="Cambria Math" panose="02040503050406030204" pitchFamily="18" charset="0"/>
                          </a:rPr>
                          <m:t>1</m:t>
                        </m:r>
                      </m:sub>
                    </m:sSub>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𝑅</m:t>
                        </m:r>
                      </m:e>
                      <m:sub>
                        <m:r>
                          <a:rPr lang="en-US" altLang="zh-CN" b="0" i="1" smtClean="0">
                            <a:solidFill>
                              <a:schemeClr val="bg1"/>
                            </a:solidFill>
                            <a:latin typeface="Cambria Math" panose="02040503050406030204" pitchFamily="18" charset="0"/>
                          </a:rPr>
                          <m:t>2</m:t>
                        </m:r>
                      </m:sub>
                    </m:sSub>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𝑆</m:t>
                        </m:r>
                      </m:e>
                      <m:sub>
                        <m:r>
                          <a:rPr lang="en-US" altLang="zh-CN" b="0" i="1" smtClean="0">
                            <a:solidFill>
                              <a:schemeClr val="bg1"/>
                            </a:solidFill>
                            <a:latin typeface="Cambria Math" panose="02040503050406030204" pitchFamily="18" charset="0"/>
                          </a:rPr>
                          <m:t>2</m:t>
                        </m:r>
                      </m:sub>
                    </m:sSub>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𝐴</m:t>
                        </m:r>
                      </m:e>
                      <m:sub>
                        <m:r>
                          <a:rPr lang="en-US" altLang="zh-CN" b="0" i="1" smtClean="0">
                            <a:solidFill>
                              <a:schemeClr val="bg1"/>
                            </a:solidFill>
                            <a:latin typeface="Cambria Math" panose="02040503050406030204" pitchFamily="18" charset="0"/>
                          </a:rPr>
                          <m:t>2</m:t>
                        </m:r>
                      </m:sub>
                    </m:sSub>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𝑅</m:t>
                        </m:r>
                      </m:e>
                      <m:sub>
                        <m:r>
                          <a:rPr lang="en-US" altLang="zh-CN" b="0" i="1" smtClean="0">
                            <a:solidFill>
                              <a:schemeClr val="bg1"/>
                            </a:solidFill>
                            <a:latin typeface="Cambria Math" panose="02040503050406030204" pitchFamily="18" charset="0"/>
                          </a:rPr>
                          <m:t>3</m:t>
                        </m:r>
                      </m:sub>
                    </m:sSub>
                    <m:r>
                      <a:rPr lang="en-US" altLang="zh-CN" b="0" i="1" smtClean="0">
                        <a:solidFill>
                          <a:schemeClr val="bg1"/>
                        </a:solidFill>
                        <a:latin typeface="Cambria Math" panose="02040503050406030204" pitchFamily="18" charset="0"/>
                      </a:rPr>
                      <m:t>,…,</m:t>
                    </m:r>
                    <m:sSub>
                      <m:sSubPr>
                        <m:ctrlPr>
                          <a:rPr lang="en-US" altLang="zh-CN" b="0" i="1" smtClean="0">
                            <a:solidFill>
                              <a:schemeClr val="bg1"/>
                            </a:solidFill>
                            <a:latin typeface="Cambria Math" panose="02040503050406030204" pitchFamily="18" charset="0"/>
                          </a:rPr>
                        </m:ctrlPr>
                      </m:sSubPr>
                      <m:e>
                        <m:r>
                          <a:rPr lang="en-US" altLang="zh-CN" b="0" i="1" smtClean="0">
                            <a:solidFill>
                              <a:schemeClr val="bg1"/>
                            </a:solidFill>
                            <a:latin typeface="Cambria Math" panose="02040503050406030204" pitchFamily="18" charset="0"/>
                          </a:rPr>
                          <m:t>𝑆</m:t>
                        </m:r>
                      </m:e>
                      <m:sub>
                        <m:r>
                          <a:rPr lang="en-US" altLang="zh-CN" b="0" i="1" smtClean="0">
                            <a:solidFill>
                              <a:schemeClr val="bg1"/>
                            </a:solidFill>
                            <a:latin typeface="Cambria Math" panose="02040503050406030204" pitchFamily="18" charset="0"/>
                          </a:rPr>
                          <m:t>𝑇</m:t>
                        </m:r>
                      </m:sub>
                    </m:sSub>
                    <m:r>
                      <a:rPr lang="en-US" altLang="zh-CN" b="0" i="1" smtClean="0">
                        <a:solidFill>
                          <a:schemeClr val="bg1"/>
                        </a:solidFill>
                        <a:latin typeface="Cambria Math" panose="02040503050406030204" pitchFamily="18" charset="0"/>
                      </a:rPr>
                      <m:t>}</m:t>
                    </m:r>
                  </m:oMath>
                </a14:m>
                <a:r>
                  <a:rPr lang="en-US" altLang="zh-CN" dirty="0">
                    <a:solidFill>
                      <a:schemeClr val="bg1"/>
                    </a:solidFill>
                    <a:latin typeface="Arial" panose="020B0604020202020204" pitchFamily="34" charset="0"/>
                    <a:cs typeface="Arial" panose="020B0604020202020204" pitchFamily="34" charset="0"/>
                  </a:rPr>
                  <a:t>         </a:t>
                </a:r>
                <a:r>
                  <a:rPr lang="en-US" altLang="zh-CN" dirty="0">
                    <a:solidFill>
                      <a:srgbClr val="43F6FF"/>
                    </a:solidFill>
                    <a:latin typeface="Arial" panose="020B0604020202020204" pitchFamily="34" charset="0"/>
                    <a:cs typeface="Arial" panose="020B0604020202020204" pitchFamily="34" charset="0"/>
                  </a:rPr>
                  <a:t>supervised learning</a:t>
                </a:r>
              </a:p>
              <a:p>
                <a:pP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𝑆</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𝐴</m:t>
                      </m:r>
                      <m:r>
                        <a:rPr lang="en-US" altLang="zh-CN" b="0" i="1" smtClean="0">
                          <a:solidFill>
                            <a:schemeClr val="bg1"/>
                          </a:solidFill>
                          <a:latin typeface="Cambria Math" panose="02040503050406030204" pitchFamily="18" charset="0"/>
                          <a:cs typeface="Arial" panose="020B0604020202020204" pitchFamily="34" charset="0"/>
                        </a:rPr>
                        <m:t>→</m:t>
                      </m:r>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𝑆</m:t>
                          </m:r>
                        </m:e>
                        <m:sup>
                          <m:r>
                            <a:rPr lang="en-US" altLang="zh-CN" b="0" i="1" smtClean="0">
                              <a:solidFill>
                                <a:schemeClr val="bg1"/>
                              </a:solidFill>
                              <a:latin typeface="Cambria Math" panose="02040503050406030204" pitchFamily="18" charset="0"/>
                              <a:cs typeface="Arial" panose="020B0604020202020204" pitchFamily="34" charset="0"/>
                            </a:rPr>
                            <m:t>′</m:t>
                          </m:r>
                        </m:sup>
                      </m:sSup>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𝑅</m:t>
                      </m:r>
                    </m:oMath>
                  </m:oMathPara>
                </a14:m>
                <a:endParaRPr lang="en-US" altLang="zh-CN"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altLang="zh-CN" i="1">
                          <a:solidFill>
                            <a:schemeClr val="bg1"/>
                          </a:solidFill>
                          <a:latin typeface="Cambria Math" panose="02040503050406030204" pitchFamily="18" charset="0"/>
                          <a:cs typeface="Arial" panose="020B0604020202020204" pitchFamily="34" charset="0"/>
                        </a:rPr>
                        <m:t>𝑆</m:t>
                      </m:r>
                      <m:r>
                        <a:rPr lang="en-US" altLang="zh-CN" i="1">
                          <a:solidFill>
                            <a:schemeClr val="bg1"/>
                          </a:solidFill>
                          <a:latin typeface="Cambria Math" panose="02040503050406030204" pitchFamily="18" charset="0"/>
                          <a:cs typeface="Arial" panose="020B0604020202020204" pitchFamily="34" charset="0"/>
                        </a:rPr>
                        <m:t>,</m:t>
                      </m:r>
                      <m:r>
                        <a:rPr lang="en-US" altLang="zh-CN" i="1">
                          <a:solidFill>
                            <a:schemeClr val="bg1"/>
                          </a:solidFill>
                          <a:latin typeface="Cambria Math" panose="02040503050406030204" pitchFamily="18" charset="0"/>
                          <a:cs typeface="Arial" panose="020B0604020202020204" pitchFamily="34" charset="0"/>
                        </a:rPr>
                        <m:t>𝐴</m:t>
                      </m:r>
                      <m:r>
                        <a:rPr lang="en-US" altLang="zh-CN" i="1">
                          <a:solidFill>
                            <a:schemeClr val="bg1"/>
                          </a:solidFill>
                          <a:latin typeface="Cambria Math" panose="02040503050406030204" pitchFamily="18" charset="0"/>
                          <a:cs typeface="Arial" panose="020B0604020202020204" pitchFamily="34" charset="0"/>
                        </a:rPr>
                        <m:t>→</m:t>
                      </m:r>
                      <m:sSup>
                        <m:sSupPr>
                          <m:ctrlPr>
                            <a:rPr lang="en-US" altLang="zh-CN" i="1">
                              <a:solidFill>
                                <a:schemeClr val="bg1"/>
                              </a:solidFill>
                              <a:latin typeface="Cambria Math" panose="02040503050406030204" pitchFamily="18" charset="0"/>
                              <a:cs typeface="Arial" panose="020B0604020202020204" pitchFamily="34" charset="0"/>
                            </a:rPr>
                          </m:ctrlPr>
                        </m:sSupPr>
                        <m:e>
                          <m:r>
                            <a:rPr lang="en-US" altLang="zh-CN" i="1">
                              <a:solidFill>
                                <a:schemeClr val="bg1"/>
                              </a:solidFill>
                              <a:latin typeface="Cambria Math" panose="02040503050406030204" pitchFamily="18" charset="0"/>
                              <a:cs typeface="Arial" panose="020B0604020202020204" pitchFamily="34" charset="0"/>
                            </a:rPr>
                            <m:t>𝑆</m:t>
                          </m:r>
                        </m:e>
                        <m:sup>
                          <m:r>
                            <a:rPr lang="en-US" altLang="zh-CN" i="1">
                              <a:solidFill>
                                <a:schemeClr val="bg1"/>
                              </a:solidFill>
                              <a:latin typeface="Cambria Math" panose="02040503050406030204" pitchFamily="18" charset="0"/>
                              <a:cs typeface="Arial" panose="020B0604020202020204" pitchFamily="34" charset="0"/>
                            </a:rPr>
                            <m:t>′</m:t>
                          </m:r>
                        </m:sup>
                      </m:sSup>
                      <m:r>
                        <a:rPr lang="en-US" altLang="zh-CN" i="1">
                          <a:solidFill>
                            <a:schemeClr val="bg1"/>
                          </a:solidFill>
                          <a:latin typeface="Cambria Math" panose="02040503050406030204" pitchFamily="18" charset="0"/>
                          <a:cs typeface="Arial" panose="020B0604020202020204" pitchFamily="34" charset="0"/>
                        </a:rPr>
                        <m:t>,</m:t>
                      </m:r>
                      <m:r>
                        <a:rPr lang="en-US" altLang="zh-CN" i="1">
                          <a:solidFill>
                            <a:schemeClr val="bg1"/>
                          </a:solidFill>
                          <a:latin typeface="Cambria Math" panose="02040503050406030204" pitchFamily="18" charset="0"/>
                          <a:cs typeface="Arial" panose="020B0604020202020204" pitchFamily="34" charset="0"/>
                        </a:rPr>
                        <m:t>𝑅</m:t>
                      </m:r>
                    </m:oMath>
                  </m:oMathPara>
                </a14:m>
                <a:endParaRPr lang="en-US" altLang="zh-CN"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altLang="zh-CN"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oMath>
                  </m:oMathPara>
                </a14:m>
                <a:endParaRPr lang="en-US" altLang="zh-CN"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altLang="zh-CN" i="1">
                          <a:solidFill>
                            <a:schemeClr val="bg1"/>
                          </a:solidFill>
                          <a:latin typeface="Cambria Math" panose="02040503050406030204" pitchFamily="18" charset="0"/>
                          <a:cs typeface="Arial" panose="020B0604020202020204" pitchFamily="34" charset="0"/>
                        </a:rPr>
                        <m:t>𝑆</m:t>
                      </m:r>
                      <m:r>
                        <a:rPr lang="en-US" altLang="zh-CN" i="1">
                          <a:solidFill>
                            <a:schemeClr val="bg1"/>
                          </a:solidFill>
                          <a:latin typeface="Cambria Math" panose="02040503050406030204" pitchFamily="18" charset="0"/>
                          <a:cs typeface="Arial" panose="020B0604020202020204" pitchFamily="34" charset="0"/>
                        </a:rPr>
                        <m:t>,</m:t>
                      </m:r>
                      <m:r>
                        <a:rPr lang="en-US" altLang="zh-CN" i="1">
                          <a:solidFill>
                            <a:schemeClr val="bg1"/>
                          </a:solidFill>
                          <a:latin typeface="Cambria Math" panose="02040503050406030204" pitchFamily="18" charset="0"/>
                          <a:cs typeface="Arial" panose="020B0604020202020204" pitchFamily="34" charset="0"/>
                        </a:rPr>
                        <m:t>𝐴</m:t>
                      </m:r>
                      <m:r>
                        <a:rPr lang="en-US" altLang="zh-CN" i="1">
                          <a:solidFill>
                            <a:schemeClr val="bg1"/>
                          </a:solidFill>
                          <a:latin typeface="Cambria Math" panose="02040503050406030204" pitchFamily="18" charset="0"/>
                          <a:cs typeface="Arial" panose="020B0604020202020204" pitchFamily="34" charset="0"/>
                        </a:rPr>
                        <m:t>→</m:t>
                      </m:r>
                      <m:sSup>
                        <m:sSupPr>
                          <m:ctrlPr>
                            <a:rPr lang="en-US" altLang="zh-CN" i="1">
                              <a:solidFill>
                                <a:schemeClr val="bg1"/>
                              </a:solidFill>
                              <a:latin typeface="Cambria Math" panose="02040503050406030204" pitchFamily="18" charset="0"/>
                              <a:cs typeface="Arial" panose="020B0604020202020204" pitchFamily="34" charset="0"/>
                            </a:rPr>
                          </m:ctrlPr>
                        </m:sSupPr>
                        <m:e>
                          <m:r>
                            <a:rPr lang="en-US" altLang="zh-CN" i="1">
                              <a:solidFill>
                                <a:schemeClr val="bg1"/>
                              </a:solidFill>
                              <a:latin typeface="Cambria Math" panose="02040503050406030204" pitchFamily="18" charset="0"/>
                              <a:cs typeface="Arial" panose="020B0604020202020204" pitchFamily="34" charset="0"/>
                            </a:rPr>
                            <m:t>𝑆</m:t>
                          </m:r>
                        </m:e>
                        <m:sup>
                          <m:r>
                            <a:rPr lang="en-US" altLang="zh-CN" i="1">
                              <a:solidFill>
                                <a:schemeClr val="bg1"/>
                              </a:solidFill>
                              <a:latin typeface="Cambria Math" panose="02040503050406030204" pitchFamily="18" charset="0"/>
                              <a:cs typeface="Arial" panose="020B0604020202020204" pitchFamily="34" charset="0"/>
                            </a:rPr>
                            <m:t>′</m:t>
                          </m:r>
                        </m:sup>
                      </m:sSup>
                      <m:r>
                        <a:rPr lang="en-US" altLang="zh-CN" i="1">
                          <a:solidFill>
                            <a:schemeClr val="bg1"/>
                          </a:solidFill>
                          <a:latin typeface="Cambria Math" panose="02040503050406030204" pitchFamily="18" charset="0"/>
                          <a:cs typeface="Arial" panose="020B0604020202020204" pitchFamily="34" charset="0"/>
                        </a:rPr>
                        <m:t>,</m:t>
                      </m:r>
                      <m:r>
                        <a:rPr lang="en-US" altLang="zh-CN" i="1">
                          <a:solidFill>
                            <a:schemeClr val="bg1"/>
                          </a:solidFill>
                          <a:latin typeface="Cambria Math" panose="02040503050406030204" pitchFamily="18" charset="0"/>
                          <a:cs typeface="Arial" panose="020B0604020202020204" pitchFamily="34" charset="0"/>
                        </a:rPr>
                        <m:t>𝑅</m:t>
                      </m:r>
                    </m:oMath>
                  </m:oMathPara>
                </a14:m>
                <a:endParaRPr lang="en-US" altLang="zh-CN" dirty="0">
                  <a:solidFill>
                    <a:schemeClr val="bg1"/>
                  </a:solidFill>
                  <a:latin typeface="Arial" panose="020B0604020202020204" pitchFamily="34" charset="0"/>
                  <a:cs typeface="Arial" panose="020B0604020202020204" pitchFamily="34" charset="0"/>
                </a:endParaRPr>
              </a:p>
              <a:p>
                <a:endParaRPr lang="en-US" altLang="zh-CN" dirty="0">
                  <a:solidFill>
                    <a:srgbClr val="43F6FF"/>
                  </a:solidFill>
                  <a:latin typeface="Arial" panose="020B0604020202020204" pitchFamily="34" charset="0"/>
                  <a:cs typeface="Arial" panose="020B0604020202020204" pitchFamily="34" charset="0"/>
                </a:endParaRPr>
              </a:p>
              <a:p>
                <a:pPr algn="ct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𝑠</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𝑎</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𝑟</m:t>
                    </m:r>
                  </m:oMath>
                </a14:m>
                <a:r>
                  <a:rPr lang="en-US" altLang="zh-CN" dirty="0">
                    <a:solidFill>
                      <a:schemeClr val="bg1"/>
                    </a:solidFill>
                    <a:latin typeface="Arial" panose="020B0604020202020204" pitchFamily="34" charset="0"/>
                    <a:cs typeface="Arial" panose="020B0604020202020204" pitchFamily="34" charset="0"/>
                  </a:rPr>
                  <a:t> is a regression problem</a:t>
                </a:r>
              </a:p>
              <a:p>
                <a:pPr algn="ctr"/>
                <a:endParaRPr lang="en-US" altLang="zh-CN" dirty="0">
                  <a:solidFill>
                    <a:schemeClr val="bg1"/>
                  </a:solidFill>
                  <a:latin typeface="Arial" panose="020B0604020202020204" pitchFamily="34" charset="0"/>
                  <a:cs typeface="Arial" panose="020B0604020202020204" pitchFamily="34" charset="0"/>
                </a:endParaRPr>
              </a:p>
              <a:p>
                <a:pPr algn="ctr"/>
                <a14:m>
                  <m:oMath xmlns:m="http://schemas.openxmlformats.org/officeDocument/2006/math">
                    <m:r>
                      <a:rPr lang="en-US" altLang="zh-CN" i="1">
                        <a:solidFill>
                          <a:schemeClr val="bg1"/>
                        </a:solidFill>
                        <a:latin typeface="Cambria Math" panose="02040503050406030204" pitchFamily="18" charset="0"/>
                        <a:cs typeface="Arial" panose="020B0604020202020204" pitchFamily="34" charset="0"/>
                      </a:rPr>
                      <m:t>𝑠</m:t>
                    </m:r>
                    <m:r>
                      <a:rPr lang="en-US" altLang="zh-CN" i="1">
                        <a:solidFill>
                          <a:schemeClr val="bg1"/>
                        </a:solidFill>
                        <a:latin typeface="Cambria Math" panose="02040503050406030204" pitchFamily="18" charset="0"/>
                        <a:cs typeface="Arial" panose="020B0604020202020204" pitchFamily="34" charset="0"/>
                      </a:rPr>
                      <m:t>,</m:t>
                    </m:r>
                    <m:r>
                      <a:rPr lang="en-US" altLang="zh-CN" i="1">
                        <a:solidFill>
                          <a:schemeClr val="bg1"/>
                        </a:solidFill>
                        <a:latin typeface="Cambria Math" panose="02040503050406030204" pitchFamily="18" charset="0"/>
                        <a:cs typeface="Arial" panose="020B0604020202020204" pitchFamily="34" charset="0"/>
                      </a:rPr>
                      <m:t>𝑎</m:t>
                    </m:r>
                    <m:r>
                      <a:rPr lang="en-US" altLang="zh-CN" i="1">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𝑠</m:t>
                    </m:r>
                    <m:r>
                      <a:rPr lang="en-US" altLang="zh-CN" b="0" i="1" smtClean="0">
                        <a:solidFill>
                          <a:schemeClr val="bg1"/>
                        </a:solidFill>
                        <a:latin typeface="Cambria Math" panose="02040503050406030204" pitchFamily="18" charset="0"/>
                        <a:cs typeface="Arial" panose="020B0604020202020204" pitchFamily="34" charset="0"/>
                      </a:rPr>
                      <m:t>′</m:t>
                    </m:r>
                  </m:oMath>
                </a14:m>
                <a:r>
                  <a:rPr lang="en-US" altLang="zh-CN" dirty="0">
                    <a:solidFill>
                      <a:schemeClr val="bg1"/>
                    </a:solidFill>
                    <a:latin typeface="Arial" panose="020B0604020202020204" pitchFamily="34" charset="0"/>
                    <a:cs typeface="Arial" panose="020B0604020202020204" pitchFamily="34" charset="0"/>
                  </a:rPr>
                  <a:t> is a density estimation problem</a:t>
                </a:r>
              </a:p>
            </p:txBody>
          </p:sp>
        </mc:Choice>
        <mc:Fallback xmlns="">
          <p:sp>
            <p:nvSpPr>
              <p:cNvPr id="3" name="矩形 2">
                <a:extLst>
                  <a:ext uri="{FF2B5EF4-FFF2-40B4-BE49-F238E27FC236}">
                    <a16:creationId xmlns:a16="http://schemas.microsoft.com/office/drawing/2014/main" id="{FA88D9C1-6010-0A42-90D9-3732056ECC16}"/>
                  </a:ext>
                </a:extLst>
              </p:cNvPr>
              <p:cNvSpPr>
                <a:spLocks noRot="1" noChangeAspect="1" noMove="1" noResize="1" noEditPoints="1" noAdjustHandles="1" noChangeArrowheads="1" noChangeShapeType="1" noTextEdit="1"/>
              </p:cNvSpPr>
              <p:nvPr/>
            </p:nvSpPr>
            <p:spPr>
              <a:xfrm>
                <a:off x="1050599" y="1492534"/>
                <a:ext cx="9738563" cy="4524315"/>
              </a:xfrm>
              <a:prstGeom prst="rect">
                <a:avLst/>
              </a:prstGeom>
              <a:blipFill>
                <a:blip r:embed="rId3"/>
                <a:stretch>
                  <a:fillRect l="-521" t="-560" b="-11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502000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5303274" y="486096"/>
            <a:ext cx="1585690"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Planning</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3199700"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7421883"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FA88D9C1-6010-0A42-90D9-3732056ECC16}"/>
                  </a:ext>
                </a:extLst>
              </p:cNvPr>
              <p:cNvSpPr/>
              <p:nvPr/>
            </p:nvSpPr>
            <p:spPr>
              <a:xfrm>
                <a:off x="1036744" y="1387558"/>
                <a:ext cx="9918046" cy="1582100"/>
              </a:xfrm>
              <a:prstGeom prst="rect">
                <a:avLst/>
              </a:prstGeom>
            </p:spPr>
            <p:txBody>
              <a:bodyPr wrap="square">
                <a:spAutoFit/>
              </a:bodyPr>
              <a:lstStyle/>
              <a:p>
                <a:r>
                  <a:rPr lang="en" altLang="zh-CN" dirty="0">
                    <a:solidFill>
                      <a:schemeClr val="bg1"/>
                    </a:solidFill>
                    <a:latin typeface="Arial" panose="020B0604020202020204" pitchFamily="34" charset="0"/>
                    <a:cs typeface="Arial" panose="020B0604020202020204" pitchFamily="34" charset="0"/>
                  </a:rPr>
                  <a:t>If we have the model of the environment, we can do </a:t>
                </a:r>
                <a:r>
                  <a:rPr lang="en" altLang="zh-CN" dirty="0">
                    <a:solidFill>
                      <a:srgbClr val="43F6FF"/>
                    </a:solidFill>
                    <a:latin typeface="Arial" panose="020B0604020202020204" pitchFamily="34" charset="0"/>
                    <a:cs typeface="Arial" panose="020B0604020202020204" pitchFamily="34" charset="0"/>
                  </a:rPr>
                  <a:t>planning</a:t>
                </a:r>
              </a:p>
              <a:p>
                <a:endParaRPr lang="en" altLang="zh-CN" dirty="0">
                  <a:solidFill>
                    <a:srgbClr val="43F6FF"/>
                  </a:solidFill>
                  <a:latin typeface="Arial" panose="020B0604020202020204" pitchFamily="34" charset="0"/>
                  <a:cs typeface="Arial" panose="020B0604020202020204" pitchFamily="34" charset="0"/>
                </a:endParaRPr>
              </a:p>
              <a:p>
                <a:pPr algn="ctr"/>
                <a:r>
                  <a:rPr lang="en" altLang="zh-CN" dirty="0">
                    <a:solidFill>
                      <a:schemeClr val="bg1"/>
                    </a:solidFill>
                    <a:latin typeface="Arial" panose="020B0604020202020204" pitchFamily="34" charset="0"/>
                    <a:cs typeface="Arial" panose="020B0604020202020204" pitchFamily="34" charset="0"/>
                  </a:rPr>
                  <a:t>experience </a:t>
                </a:r>
                <a14:m>
                  <m:oMath xmlns:m="http://schemas.openxmlformats.org/officeDocument/2006/math">
                    <m:groupChr>
                      <m:groupChrPr>
                        <m:chr m:val="→"/>
                        <m:vertJc m:val="bot"/>
                        <m:ctrlPr>
                          <a:rPr lang="en" altLang="zh-CN" i="1" smtClean="0">
                            <a:solidFill>
                              <a:schemeClr val="bg1"/>
                            </a:solidFill>
                            <a:latin typeface="Cambria Math" panose="02040503050406030204" pitchFamily="18" charset="0"/>
                            <a:cs typeface="Arial" panose="020B0604020202020204" pitchFamily="34" charset="0"/>
                          </a:rPr>
                        </m:ctrlPr>
                      </m:groupChrPr>
                      <m:e>
                        <m:r>
                          <m:rPr>
                            <m:brk m:alnAt="2"/>
                          </m:rPr>
                          <a:rPr lang="en-US" altLang="zh-CN" b="0" i="1" smtClean="0">
                            <a:solidFill>
                              <a:schemeClr val="bg1"/>
                            </a:solidFill>
                            <a:latin typeface="Cambria Math" panose="02040503050406030204" pitchFamily="18" charset="0"/>
                            <a:cs typeface="Arial" panose="020B0604020202020204" pitchFamily="34" charset="0"/>
                          </a:rPr>
                          <m:t>𝑙</m:t>
                        </m:r>
                        <m:r>
                          <a:rPr lang="en-US" altLang="zh-CN" b="0" i="1" smtClean="0">
                            <a:solidFill>
                              <a:schemeClr val="bg1"/>
                            </a:solidFill>
                            <a:latin typeface="Cambria Math" panose="02040503050406030204" pitchFamily="18" charset="0"/>
                            <a:cs typeface="Arial" panose="020B0604020202020204" pitchFamily="34" charset="0"/>
                          </a:rPr>
                          <m:t>𝑒𝑎𝑟𝑛𝑖𝑛𝑔</m:t>
                        </m:r>
                      </m:e>
                    </m:groupChr>
                  </m:oMath>
                </a14:m>
                <a:r>
                  <a:rPr lang="en" altLang="zh-CN" dirty="0">
                    <a:solidFill>
                      <a:schemeClr val="bg1"/>
                    </a:solidFill>
                    <a:latin typeface="Arial" panose="020B0604020202020204" pitchFamily="34" charset="0"/>
                    <a:cs typeface="Arial" panose="020B0604020202020204" pitchFamily="34" charset="0"/>
                  </a:rPr>
                  <a:t> model </a:t>
                </a:r>
                <a14:m>
                  <m:oMath xmlns:m="http://schemas.openxmlformats.org/officeDocument/2006/math">
                    <m:groupChr>
                      <m:groupChrPr>
                        <m:chr m:val="→"/>
                        <m:vertJc m:val="bot"/>
                        <m:ctrlPr>
                          <a:rPr lang="en" altLang="zh-CN" i="1" smtClean="0">
                            <a:solidFill>
                              <a:schemeClr val="bg1"/>
                            </a:solidFill>
                            <a:latin typeface="Cambria Math" panose="02040503050406030204" pitchFamily="18" charset="0"/>
                            <a:cs typeface="Arial" panose="020B0604020202020204" pitchFamily="34" charset="0"/>
                          </a:rPr>
                        </m:ctrlPr>
                      </m:groupChrPr>
                      <m:e>
                        <m:r>
                          <m:rPr>
                            <m:brk m:alnAt="2"/>
                          </m:rPr>
                          <a:rPr lang="en-US" altLang="zh-CN" b="0" i="1" smtClean="0">
                            <a:solidFill>
                              <a:schemeClr val="bg1"/>
                            </a:solidFill>
                            <a:latin typeface="Cambria Math" panose="02040503050406030204" pitchFamily="18" charset="0"/>
                            <a:cs typeface="Arial" panose="020B0604020202020204" pitchFamily="34" charset="0"/>
                          </a:rPr>
                          <m:t>𝑝</m:t>
                        </m:r>
                        <m:r>
                          <a:rPr lang="en-US" altLang="zh-CN" b="0" i="1" smtClean="0">
                            <a:solidFill>
                              <a:schemeClr val="bg1"/>
                            </a:solidFill>
                            <a:latin typeface="Cambria Math" panose="02040503050406030204" pitchFamily="18" charset="0"/>
                            <a:cs typeface="Arial" panose="020B0604020202020204" pitchFamily="34" charset="0"/>
                          </a:rPr>
                          <m:t>𝑙𝑎𝑛𝑛𝑖𝑛𝑔</m:t>
                        </m:r>
                      </m:e>
                    </m:groupChr>
                  </m:oMath>
                </a14:m>
                <a:r>
                  <a:rPr lang="en" altLang="zh-CN" dirty="0">
                    <a:solidFill>
                      <a:schemeClr val="bg1"/>
                    </a:solidFill>
                    <a:latin typeface="Arial" panose="020B0604020202020204" pitchFamily="34" charset="0"/>
                    <a:cs typeface="Arial" panose="020B0604020202020204" pitchFamily="34" charset="0"/>
                  </a:rPr>
                  <a:t> better policy</a:t>
                </a:r>
              </a:p>
              <a:p>
                <a:pPr algn="ctr"/>
                <a:endParaRPr lang="en" altLang="zh-CN" dirty="0">
                  <a:solidFill>
                    <a:schemeClr val="bg1"/>
                  </a:solidFill>
                  <a:latin typeface="Arial" panose="020B0604020202020204" pitchFamily="34" charset="0"/>
                  <a:cs typeface="Arial" panose="020B0604020202020204" pitchFamily="34" charset="0"/>
                </a:endParaRPr>
              </a:p>
              <a:p>
                <a:r>
                  <a:rPr lang="en" altLang="zh-CN" dirty="0">
                    <a:solidFill>
                      <a:schemeClr val="bg1"/>
                    </a:solidFill>
                    <a:latin typeface="Arial" panose="020B0604020202020204" pitchFamily="34" charset="0"/>
                    <a:cs typeface="Arial" panose="020B0604020202020204" pitchFamily="34" charset="0"/>
                  </a:rPr>
                  <a:t>Dynamic programming is a kind of planning</a:t>
                </a:r>
              </a:p>
            </p:txBody>
          </p:sp>
        </mc:Choice>
        <mc:Fallback xmlns="">
          <p:sp>
            <p:nvSpPr>
              <p:cNvPr id="3" name="矩形 2">
                <a:extLst>
                  <a:ext uri="{FF2B5EF4-FFF2-40B4-BE49-F238E27FC236}">
                    <a16:creationId xmlns:a16="http://schemas.microsoft.com/office/drawing/2014/main" id="{FA88D9C1-6010-0A42-90D9-3732056ECC16}"/>
                  </a:ext>
                </a:extLst>
              </p:cNvPr>
              <p:cNvSpPr>
                <a:spLocks noRot="1" noChangeAspect="1" noMove="1" noResize="1" noEditPoints="1" noAdjustHandles="1" noChangeArrowheads="1" noChangeShapeType="1" noTextEdit="1"/>
              </p:cNvSpPr>
              <p:nvPr/>
            </p:nvSpPr>
            <p:spPr>
              <a:xfrm>
                <a:off x="1036744" y="1387558"/>
                <a:ext cx="9918046" cy="1582100"/>
              </a:xfrm>
              <a:prstGeom prst="rect">
                <a:avLst/>
              </a:prstGeom>
              <a:blipFill>
                <a:blip r:embed="rId3"/>
                <a:stretch>
                  <a:fillRect l="-512" t="-794" b="-4762"/>
                </a:stretch>
              </a:blipFill>
            </p:spPr>
            <p:txBody>
              <a:bodyPr/>
              <a:lstStyle/>
              <a:p>
                <a:r>
                  <a:rPr lang="zh-CN" altLang="en-US">
                    <a:noFill/>
                  </a:rPr>
                  <a:t> </a:t>
                </a:r>
              </a:p>
            </p:txBody>
          </p:sp>
        </mc:Fallback>
      </mc:AlternateContent>
      <p:grpSp>
        <p:nvGrpSpPr>
          <p:cNvPr id="7" name="组合 6">
            <a:extLst>
              <a:ext uri="{FF2B5EF4-FFF2-40B4-BE49-F238E27FC236}">
                <a16:creationId xmlns:a16="http://schemas.microsoft.com/office/drawing/2014/main" id="{0AB74FAD-C211-A142-964C-C754BEC72F68}"/>
              </a:ext>
            </a:extLst>
          </p:cNvPr>
          <p:cNvGrpSpPr/>
          <p:nvPr/>
        </p:nvGrpSpPr>
        <p:grpSpPr>
          <a:xfrm>
            <a:off x="3746279" y="3241026"/>
            <a:ext cx="4051270" cy="2942904"/>
            <a:chOff x="7421883" y="2989844"/>
            <a:chExt cx="3485364" cy="2531821"/>
          </a:xfrm>
        </p:grpSpPr>
        <p:pic>
          <p:nvPicPr>
            <p:cNvPr id="4" name="图片 3">
              <a:extLst>
                <a:ext uri="{FF2B5EF4-FFF2-40B4-BE49-F238E27FC236}">
                  <a16:creationId xmlns:a16="http://schemas.microsoft.com/office/drawing/2014/main" id="{3577AE75-97F8-AB48-85A5-987611B374A4}"/>
                </a:ext>
              </a:extLst>
            </p:cNvPr>
            <p:cNvPicPr>
              <a:picLocks noChangeAspect="1"/>
            </p:cNvPicPr>
            <p:nvPr/>
          </p:nvPicPr>
          <p:blipFill>
            <a:blip r:embed="rId4"/>
            <a:stretch>
              <a:fillRect/>
            </a:stretch>
          </p:blipFill>
          <p:spPr>
            <a:xfrm>
              <a:off x="7421883" y="2989844"/>
              <a:ext cx="3485364" cy="2531821"/>
            </a:xfrm>
            <a:prstGeom prst="rect">
              <a:avLst/>
            </a:prstGeom>
          </p:spPr>
        </p:pic>
        <p:sp>
          <p:nvSpPr>
            <p:cNvPr id="6" name="矩形 5">
              <a:extLst>
                <a:ext uri="{FF2B5EF4-FFF2-40B4-BE49-F238E27FC236}">
                  <a16:creationId xmlns:a16="http://schemas.microsoft.com/office/drawing/2014/main" id="{05594935-DD7B-6341-9808-660BC8F07F2E}"/>
                </a:ext>
              </a:extLst>
            </p:cNvPr>
            <p:cNvSpPr/>
            <p:nvPr/>
          </p:nvSpPr>
          <p:spPr>
            <a:xfrm>
              <a:off x="8980015" y="3261946"/>
              <a:ext cx="744277" cy="12748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33216586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5583800" y="486096"/>
            <a:ext cx="1024639"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Dyna</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3199700"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7421883"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3" name="矩形 2">
            <a:extLst>
              <a:ext uri="{FF2B5EF4-FFF2-40B4-BE49-F238E27FC236}">
                <a16:creationId xmlns:a16="http://schemas.microsoft.com/office/drawing/2014/main" id="{FA88D9C1-6010-0A42-90D9-3732056ECC16}"/>
              </a:ext>
            </a:extLst>
          </p:cNvPr>
          <p:cNvSpPr/>
          <p:nvPr/>
        </p:nvSpPr>
        <p:spPr>
          <a:xfrm>
            <a:off x="853864" y="1229298"/>
            <a:ext cx="9918046" cy="369332"/>
          </a:xfrm>
          <a:prstGeom prst="rect">
            <a:avLst/>
          </a:prstGeom>
        </p:spPr>
        <p:txBody>
          <a:bodyPr wrap="square">
            <a:spAutoFit/>
          </a:bodyPr>
          <a:lstStyle/>
          <a:p>
            <a:r>
              <a:rPr lang="en" altLang="zh-CN" dirty="0">
                <a:solidFill>
                  <a:schemeClr val="bg1"/>
                </a:solidFill>
                <a:latin typeface="Arial" panose="020B0604020202020204" pitchFamily="34" charset="0"/>
                <a:cs typeface="Arial" panose="020B0604020202020204" pitchFamily="34" charset="0"/>
              </a:rPr>
              <a:t>A structure that integrates learning, planning and reacting. </a:t>
            </a:r>
            <a:endParaRPr lang="en" altLang="zh-CN" dirty="0">
              <a:solidFill>
                <a:srgbClr val="43F6FF"/>
              </a:solidFill>
              <a:latin typeface="Arial" panose="020B0604020202020204" pitchFamily="34" charset="0"/>
              <a:cs typeface="Arial" panose="020B0604020202020204" pitchFamily="34" charset="0"/>
            </a:endParaRPr>
          </a:p>
        </p:txBody>
      </p:sp>
      <p:pic>
        <p:nvPicPr>
          <p:cNvPr id="2" name="图片 1">
            <a:extLst>
              <a:ext uri="{FF2B5EF4-FFF2-40B4-BE49-F238E27FC236}">
                <a16:creationId xmlns:a16="http://schemas.microsoft.com/office/drawing/2014/main" id="{F38931B9-AB7C-544C-99C0-A0C69BB8E061}"/>
              </a:ext>
            </a:extLst>
          </p:cNvPr>
          <p:cNvPicPr>
            <a:picLocks noChangeAspect="1"/>
          </p:cNvPicPr>
          <p:nvPr/>
        </p:nvPicPr>
        <p:blipFill>
          <a:blip r:embed="rId3"/>
          <a:stretch>
            <a:fillRect/>
          </a:stretch>
        </p:blipFill>
        <p:spPr>
          <a:xfrm>
            <a:off x="900057" y="1818612"/>
            <a:ext cx="4599285" cy="3394710"/>
          </a:xfrm>
          <a:prstGeom prst="rect">
            <a:avLst/>
          </a:prstGeom>
        </p:spPr>
      </p:pic>
      <p:pic>
        <p:nvPicPr>
          <p:cNvPr id="5" name="图片 4">
            <a:extLst>
              <a:ext uri="{FF2B5EF4-FFF2-40B4-BE49-F238E27FC236}">
                <a16:creationId xmlns:a16="http://schemas.microsoft.com/office/drawing/2014/main" id="{7B97D2E2-A82D-A243-85D8-EE4513EA3F9F}"/>
              </a:ext>
            </a:extLst>
          </p:cNvPr>
          <p:cNvPicPr>
            <a:picLocks noChangeAspect="1"/>
          </p:cNvPicPr>
          <p:nvPr/>
        </p:nvPicPr>
        <p:blipFill rotWithShape="1">
          <a:blip r:embed="rId4"/>
          <a:srcRect l="2335" t="6432" r="36043" b="4958"/>
          <a:stretch/>
        </p:blipFill>
        <p:spPr>
          <a:xfrm>
            <a:off x="6096000" y="3200470"/>
            <a:ext cx="5811520" cy="3130794"/>
          </a:xfrm>
          <a:prstGeom prst="rect">
            <a:avLst/>
          </a:prstGeom>
        </p:spPr>
      </p:pic>
      <p:sp>
        <p:nvSpPr>
          <p:cNvPr id="15" name="矩形 14">
            <a:extLst>
              <a:ext uri="{FF2B5EF4-FFF2-40B4-BE49-F238E27FC236}">
                <a16:creationId xmlns:a16="http://schemas.microsoft.com/office/drawing/2014/main" id="{005101FC-C2A9-A742-812A-556E19657AF0}"/>
              </a:ext>
            </a:extLst>
          </p:cNvPr>
          <p:cNvSpPr/>
          <p:nvPr/>
        </p:nvSpPr>
        <p:spPr>
          <a:xfrm>
            <a:off x="6024880" y="1964825"/>
            <a:ext cx="5953760" cy="1200329"/>
          </a:xfrm>
          <a:prstGeom prst="rect">
            <a:avLst/>
          </a:prstGeom>
        </p:spPr>
        <p:txBody>
          <a:bodyPr wrap="square">
            <a:spAutoFit/>
          </a:bodyPr>
          <a:lstStyle/>
          <a:p>
            <a:r>
              <a:rPr lang="en" altLang="zh-CN" dirty="0">
                <a:solidFill>
                  <a:schemeClr val="bg1"/>
                </a:solidFill>
                <a:latin typeface="Arial" panose="020B0604020202020204" pitchFamily="34" charset="0"/>
                <a:cs typeface="Arial" panose="020B0604020202020204" pitchFamily="34" charset="0"/>
              </a:rPr>
              <a:t>Based on different RL models( MC, Sarsa, Q-learning) ,</a:t>
            </a:r>
          </a:p>
          <a:p>
            <a:r>
              <a:rPr lang="en" altLang="zh-CN" dirty="0">
                <a:solidFill>
                  <a:schemeClr val="bg1"/>
                </a:solidFill>
                <a:latin typeface="Arial" panose="020B0604020202020204" pitchFamily="34" charset="0"/>
                <a:cs typeface="Arial" panose="020B0604020202020204" pitchFamily="34" charset="0"/>
              </a:rPr>
              <a:t>there are many types of  Dyna.</a:t>
            </a:r>
          </a:p>
          <a:p>
            <a:endParaRPr lang="en" altLang="zh-CN" dirty="0">
              <a:solidFill>
                <a:schemeClr val="bg1"/>
              </a:solidFill>
              <a:latin typeface="Arial" panose="020B0604020202020204" pitchFamily="34" charset="0"/>
              <a:cs typeface="Arial" panose="020B0604020202020204" pitchFamily="34" charset="0"/>
            </a:endParaRPr>
          </a:p>
          <a:p>
            <a:r>
              <a:rPr lang="en" altLang="zh-CN" dirty="0">
                <a:solidFill>
                  <a:schemeClr val="bg1"/>
                </a:solidFill>
                <a:latin typeface="Arial" panose="020B0604020202020204" pitchFamily="34" charset="0"/>
                <a:cs typeface="Arial" panose="020B0604020202020204" pitchFamily="34" charset="0"/>
              </a:rPr>
              <a:t>Here is Dyna based on Q-learning.</a:t>
            </a:r>
            <a:endParaRPr lang="en" altLang="zh-CN" dirty="0">
              <a:solidFill>
                <a:srgbClr val="43F6FF"/>
              </a:solidFill>
              <a:latin typeface="Arial" panose="020B0604020202020204" pitchFamily="34" charset="0"/>
              <a:cs typeface="Arial" panose="020B0604020202020204" pitchFamily="34" charset="0"/>
            </a:endParaRPr>
          </a:p>
        </p:txBody>
      </p:sp>
      <p:sp>
        <p:nvSpPr>
          <p:cNvPr id="6" name="矩形 5">
            <a:extLst>
              <a:ext uri="{FF2B5EF4-FFF2-40B4-BE49-F238E27FC236}">
                <a16:creationId xmlns:a16="http://schemas.microsoft.com/office/drawing/2014/main" id="{DA58685C-98B1-C141-93B7-531ADF5FF081}"/>
              </a:ext>
            </a:extLst>
          </p:cNvPr>
          <p:cNvSpPr/>
          <p:nvPr/>
        </p:nvSpPr>
        <p:spPr>
          <a:xfrm>
            <a:off x="853864" y="5332465"/>
            <a:ext cx="3639005" cy="861774"/>
          </a:xfrm>
          <a:prstGeom prst="rect">
            <a:avLst/>
          </a:prstGeom>
        </p:spPr>
        <p:txBody>
          <a:bodyPr wrap="square">
            <a:spAutoFit/>
          </a:bodyPr>
          <a:lstStyle/>
          <a:p>
            <a:r>
              <a:rPr lang="en" altLang="zh-CN" sz="1600" dirty="0">
                <a:solidFill>
                  <a:schemeClr val="bg1"/>
                </a:solidFill>
                <a:latin typeface="Arial" panose="020B0604020202020204" pitchFamily="34" charset="0"/>
                <a:cs typeface="Arial" panose="020B0604020202020204" pitchFamily="34" charset="0"/>
              </a:rPr>
              <a:t>two roles of real experience:</a:t>
            </a:r>
          </a:p>
          <a:p>
            <a:pPr marL="285750" indent="-285750">
              <a:buFont typeface="Arial" panose="020B0604020202020204" pitchFamily="34" charset="0"/>
              <a:buChar char="•"/>
            </a:pPr>
            <a:r>
              <a:rPr lang="en" altLang="zh-CN" sz="1600" dirty="0">
                <a:solidFill>
                  <a:schemeClr val="bg1"/>
                </a:solidFill>
                <a:latin typeface="Arial" panose="020B0604020202020204" pitchFamily="34" charset="0"/>
                <a:cs typeface="Arial" panose="020B0604020202020204" pitchFamily="34" charset="0"/>
              </a:rPr>
              <a:t>improve the value and policy</a:t>
            </a:r>
          </a:p>
          <a:p>
            <a:pPr marL="285750" indent="-285750">
              <a:buFont typeface="Arial" panose="020B0604020202020204" pitchFamily="34" charset="0"/>
              <a:buChar char="•"/>
            </a:pPr>
            <a:r>
              <a:rPr lang="en" altLang="zh-CN" sz="1600" dirty="0">
                <a:solidFill>
                  <a:schemeClr val="bg1"/>
                </a:solidFill>
                <a:latin typeface="Arial" panose="020B0604020202020204" pitchFamily="34" charset="0"/>
                <a:cs typeface="Arial" panose="020B0604020202020204" pitchFamily="34" charset="0"/>
              </a:rPr>
              <a:t>improve  the model</a:t>
            </a:r>
          </a:p>
        </p:txBody>
      </p:sp>
    </p:spTree>
    <p:extLst>
      <p:ext uri="{BB962C8B-B14F-4D97-AF65-F5344CB8AC3E}">
        <p14:creationId xmlns:p14="http://schemas.microsoft.com/office/powerpoint/2010/main" val="21329981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824779" y="486096"/>
            <a:ext cx="2542684"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Result of Dyna</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3199700"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7421883"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pic>
        <p:nvPicPr>
          <p:cNvPr id="4" name="图片 3">
            <a:extLst>
              <a:ext uri="{FF2B5EF4-FFF2-40B4-BE49-F238E27FC236}">
                <a16:creationId xmlns:a16="http://schemas.microsoft.com/office/drawing/2014/main" id="{1A691E1B-1DA2-7B40-94B9-BEF231C054DB}"/>
              </a:ext>
            </a:extLst>
          </p:cNvPr>
          <p:cNvPicPr>
            <a:picLocks noChangeAspect="1"/>
          </p:cNvPicPr>
          <p:nvPr/>
        </p:nvPicPr>
        <p:blipFill>
          <a:blip r:embed="rId3"/>
          <a:stretch>
            <a:fillRect/>
          </a:stretch>
        </p:blipFill>
        <p:spPr>
          <a:xfrm>
            <a:off x="767080" y="1269682"/>
            <a:ext cx="4239344" cy="3017838"/>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2A32DCC2-43F8-A743-A32C-1BEC8408B5D3}"/>
                  </a:ext>
                </a:extLst>
              </p:cNvPr>
              <p:cNvSpPr/>
              <p:nvPr/>
            </p:nvSpPr>
            <p:spPr>
              <a:xfrm>
                <a:off x="6273800" y="1672557"/>
                <a:ext cx="4963256" cy="1479444"/>
              </a:xfrm>
              <a:prstGeom prst="rect">
                <a:avLst/>
              </a:prstGeom>
            </p:spPr>
            <p:txBody>
              <a:bodyPr wrap="square">
                <a:spAutoFit/>
              </a:bodyPr>
              <a:lstStyle/>
              <a:p>
                <a:r>
                  <a:rPr lang="en" altLang="zh-CN" dirty="0">
                    <a:solidFill>
                      <a:srgbClr val="43F6FF"/>
                    </a:solidFill>
                    <a:latin typeface="Arial" panose="020B0604020202020204" pitchFamily="34" charset="0"/>
                    <a:cs typeface="Arial" panose="020B0604020202020204" pitchFamily="34" charset="0"/>
                  </a:rPr>
                  <a:t>Dyna-Q+ (increase exploration)</a:t>
                </a:r>
              </a:p>
              <a:p>
                <a:r>
                  <a:rPr lang="en" altLang="zh-CN" dirty="0">
                    <a:solidFill>
                      <a:schemeClr val="bg1"/>
                    </a:solidFill>
                    <a:latin typeface="Arial" panose="020B0604020202020204" pitchFamily="34" charset="0"/>
                    <a:cs typeface="Arial" panose="020B0604020202020204" pitchFamily="34" charset="0"/>
                  </a:rPr>
                  <a:t>rewards: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𝑟</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𝜅</m:t>
                    </m:r>
                    <m:rad>
                      <m:radPr>
                        <m:degHide m:val="on"/>
                        <m:ctrlPr>
                          <a:rPr lang="en-US" altLang="zh-CN" b="0" i="1" smtClean="0">
                            <a:solidFill>
                              <a:schemeClr val="bg1"/>
                            </a:solidFill>
                            <a:latin typeface="Cambria Math" panose="02040503050406030204" pitchFamily="18" charset="0"/>
                            <a:cs typeface="Arial" panose="020B0604020202020204" pitchFamily="34" charset="0"/>
                          </a:rPr>
                        </m:ctrlPr>
                      </m:radPr>
                      <m:deg/>
                      <m:e>
                        <m:r>
                          <a:rPr lang="en-US" altLang="zh-CN" b="0" i="1" smtClean="0">
                            <a:solidFill>
                              <a:schemeClr val="bg1"/>
                            </a:solidFill>
                            <a:latin typeface="Cambria Math" panose="02040503050406030204" pitchFamily="18" charset="0"/>
                            <a:cs typeface="Arial" panose="020B0604020202020204" pitchFamily="34" charset="0"/>
                          </a:rPr>
                          <m:t>𝜏</m:t>
                        </m:r>
                      </m:e>
                    </m:rad>
                  </m:oMath>
                </a14:m>
                <a:endParaRPr lang="en-US" altLang="zh-C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14:m>
                  <m:oMath xmlns:m="http://schemas.openxmlformats.org/officeDocument/2006/math">
                    <m:r>
                      <a:rPr lang="en-US" altLang="zh-CN" i="1">
                        <a:solidFill>
                          <a:schemeClr val="bg1"/>
                        </a:solidFill>
                        <a:latin typeface="Cambria Math" panose="02040503050406030204" pitchFamily="18" charset="0"/>
                        <a:cs typeface="Arial" panose="020B0604020202020204" pitchFamily="34" charset="0"/>
                      </a:rPr>
                      <m:t>𝑟</m:t>
                    </m:r>
                  </m:oMath>
                </a14:m>
                <a:r>
                  <a:rPr lang="en-US" altLang="zh-CN" dirty="0">
                    <a:solidFill>
                      <a:schemeClr val="bg1"/>
                    </a:solidFill>
                    <a:latin typeface="Arial" panose="020B0604020202020204" pitchFamily="34" charset="0"/>
                    <a:cs typeface="Arial" panose="020B0604020202020204" pitchFamily="34" charset="0"/>
                  </a:rPr>
                  <a:t>: original reward</a:t>
                </a:r>
              </a:p>
              <a:p>
                <a:pPr marL="285750" indent="-285750">
                  <a:buFont typeface="Arial" panose="020B0604020202020204" pitchFamily="34" charset="0"/>
                  <a:buChar char="•"/>
                </a:pP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𝜅</m:t>
                    </m:r>
                  </m:oMath>
                </a14:m>
                <a:r>
                  <a:rPr lang="en-US" altLang="zh-CN" dirty="0">
                    <a:solidFill>
                      <a:schemeClr val="bg1"/>
                    </a:solidFill>
                    <a:latin typeface="Arial" panose="020B0604020202020204" pitchFamily="34" charset="0"/>
                    <a:cs typeface="Arial" panose="020B0604020202020204" pitchFamily="34" charset="0"/>
                  </a:rPr>
                  <a:t>: a small weight parameter</a:t>
                </a:r>
              </a:p>
              <a:p>
                <a:pPr marL="285750" indent="-285750">
                  <a:buFont typeface="Arial" panose="020B0604020202020204" pitchFamily="34" charset="0"/>
                  <a:buChar char="•"/>
                </a:pP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𝜏</m:t>
                    </m:r>
                  </m:oMath>
                </a14:m>
                <a:r>
                  <a:rPr lang="en-US" altLang="zh-CN" dirty="0">
                    <a:solidFill>
                      <a:schemeClr val="bg1"/>
                    </a:solidFill>
                    <a:latin typeface="Arial" panose="020B0604020202020204" pitchFamily="34" charset="0"/>
                    <a:cs typeface="Arial" panose="020B0604020202020204" pitchFamily="34" charset="0"/>
                  </a:rPr>
                  <a:t>: how long a state has not been visited</a:t>
                </a:r>
                <a:endParaRPr lang="zh-CN" altLang="en-US" dirty="0">
                  <a:solidFill>
                    <a:schemeClr val="bg1"/>
                  </a:solidFill>
                  <a:latin typeface="Arial" panose="020B0604020202020204" pitchFamily="34" charset="0"/>
                  <a:cs typeface="Arial" panose="020B0604020202020204" pitchFamily="34" charset="0"/>
                </a:endParaRPr>
              </a:p>
            </p:txBody>
          </p:sp>
        </mc:Choice>
        <mc:Fallback xmlns="">
          <p:sp>
            <p:nvSpPr>
              <p:cNvPr id="7" name="矩形 6">
                <a:extLst>
                  <a:ext uri="{FF2B5EF4-FFF2-40B4-BE49-F238E27FC236}">
                    <a16:creationId xmlns:a16="http://schemas.microsoft.com/office/drawing/2014/main" id="{2A32DCC2-43F8-A743-A32C-1BEC8408B5D3}"/>
                  </a:ext>
                </a:extLst>
              </p:cNvPr>
              <p:cNvSpPr>
                <a:spLocks noRot="1" noChangeAspect="1" noMove="1" noResize="1" noEditPoints="1" noAdjustHandles="1" noChangeArrowheads="1" noChangeShapeType="1" noTextEdit="1"/>
              </p:cNvSpPr>
              <p:nvPr/>
            </p:nvSpPr>
            <p:spPr>
              <a:xfrm>
                <a:off x="6273800" y="1672557"/>
                <a:ext cx="4963256" cy="1479444"/>
              </a:xfrm>
              <a:prstGeom prst="rect">
                <a:avLst/>
              </a:prstGeom>
              <a:blipFill>
                <a:blip r:embed="rId4"/>
                <a:stretch>
                  <a:fillRect l="-765" t="-2586" b="-5172"/>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A4A871A7-E70A-B648-AB4E-913A217BD8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73800" y="3302339"/>
            <a:ext cx="4963255" cy="2971630"/>
          </a:xfrm>
          <a:prstGeom prst="rect">
            <a:avLst/>
          </a:prstGeom>
        </p:spPr>
      </p:pic>
    </p:spTree>
    <p:extLst>
      <p:ext uri="{BB962C8B-B14F-4D97-AF65-F5344CB8AC3E}">
        <p14:creationId xmlns:p14="http://schemas.microsoft.com/office/powerpoint/2010/main" val="3851899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567389" y="486096"/>
            <a:ext cx="3057247"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zh-CN" altLang="en-US" dirty="0">
                <a:latin typeface="Microsoft YaHei" panose="020B0503020204020204" pitchFamily="34" charset="-122"/>
                <a:ea typeface="Microsoft YaHei" panose="020B0503020204020204" pitchFamily="34" charset="-122"/>
              </a:rPr>
              <a:t>强化学习基本要素</a:t>
            </a:r>
            <a:endParaRPr lang="en-US" altLang="zh-CN" dirty="0">
              <a:latin typeface="Microsoft YaHei" panose="020B0503020204020204" pitchFamily="34" charset="-122"/>
              <a:ea typeface="Microsoft YaHei" panose="020B0503020204020204" pitchFamily="34" charset="-122"/>
            </a:endParaRPr>
          </a:p>
        </p:txBody>
      </p:sp>
      <p:grpSp>
        <p:nvGrpSpPr>
          <p:cNvPr id="4" name="组合 3">
            <a:extLst>
              <a:ext uri="{FF2B5EF4-FFF2-40B4-BE49-F238E27FC236}">
                <a16:creationId xmlns:a16="http://schemas.microsoft.com/office/drawing/2014/main" id="{FC28314C-6F06-4D8F-B027-EF1F5C9AFE27}"/>
              </a:ext>
            </a:extLst>
          </p:cNvPr>
          <p:cNvGrpSpPr/>
          <p:nvPr/>
        </p:nvGrpSpPr>
        <p:grpSpPr>
          <a:xfrm>
            <a:off x="2713492" y="753951"/>
            <a:ext cx="6765017" cy="45719"/>
            <a:chOff x="3121422" y="753951"/>
            <a:chExt cx="6765017" cy="45719"/>
          </a:xfrm>
        </p:grpSpPr>
        <p:grpSp>
          <p:nvGrpSpPr>
            <p:cNvPr id="89" name="组合 88">
              <a:extLst>
                <a:ext uri="{FF2B5EF4-FFF2-40B4-BE49-F238E27FC236}">
                  <a16:creationId xmlns:a16="http://schemas.microsoft.com/office/drawing/2014/main" id="{A7B288DF-EE68-4BD7-ABD8-C02B8DEE0D0F}"/>
                </a:ext>
              </a:extLst>
            </p:cNvPr>
            <p:cNvGrpSpPr/>
            <p:nvPr/>
          </p:nvGrpSpPr>
          <p:grpSpPr>
            <a:xfrm flipH="1">
              <a:off x="3121422"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328307"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sp>
        <p:nvSpPr>
          <p:cNvPr id="15" name="文本框 14">
            <a:extLst>
              <a:ext uri="{FF2B5EF4-FFF2-40B4-BE49-F238E27FC236}">
                <a16:creationId xmlns:a16="http://schemas.microsoft.com/office/drawing/2014/main" id="{EFB356CF-5E05-A445-A332-7C4C2DBED2ED}"/>
              </a:ext>
            </a:extLst>
          </p:cNvPr>
          <p:cNvSpPr txBox="1"/>
          <p:nvPr/>
        </p:nvSpPr>
        <p:spPr>
          <a:xfrm>
            <a:off x="825190" y="1298853"/>
            <a:ext cx="8653319" cy="1200329"/>
          </a:xfrm>
          <a:prstGeom prst="rect">
            <a:avLst/>
          </a:prstGeom>
          <a:noFill/>
        </p:spPr>
        <p:txBody>
          <a:bodyPr wrap="square" rtlCol="0">
            <a:spAutoFit/>
          </a:bodyPr>
          <a:lstStyle/>
          <a:p>
            <a:pPr marL="285750" indent="-285750">
              <a:buFont typeface="Wingdings" pitchFamily="2" charset="2"/>
              <a:buChar char="Ø"/>
            </a:pPr>
            <a:r>
              <a:rPr kumimoji="1" lang="zh-CN" altLang="en-US" b="1" dirty="0">
                <a:solidFill>
                  <a:srgbClr val="42F7FF"/>
                </a:solidFill>
                <a:latin typeface="Microsoft YaHei" panose="020B0503020204020204" pitchFamily="34" charset="-122"/>
                <a:ea typeface="Microsoft YaHei" panose="020B0503020204020204" pitchFamily="34" charset="-122"/>
              </a:rPr>
              <a:t>奖励</a:t>
            </a:r>
            <a:r>
              <a:rPr kumimoji="1" lang="en-US" altLang="zh-CN" b="1" dirty="0">
                <a:solidFill>
                  <a:srgbClr val="42F7FF"/>
                </a:solidFill>
                <a:latin typeface="Microsoft YaHei" panose="020B0503020204020204" pitchFamily="34" charset="-122"/>
                <a:ea typeface="Microsoft YaHei" panose="020B0503020204020204" pitchFamily="34" charset="-122"/>
              </a:rPr>
              <a:t> (Reward) </a:t>
            </a:r>
            <a:r>
              <a:rPr kumimoji="1" lang="zh-CN" altLang="en-US" dirty="0">
                <a:solidFill>
                  <a:schemeClr val="bg1"/>
                </a:solidFill>
                <a:latin typeface="Microsoft YaHei" panose="020B0503020204020204" pitchFamily="34" charset="-122"/>
                <a:ea typeface="Microsoft YaHei" panose="020B0503020204020204" pitchFamily="34" charset="-122"/>
              </a:rPr>
              <a:t>是一个标量，用来评价 </a:t>
            </a:r>
            <a:r>
              <a:rPr kumimoji="1" lang="en-US" altLang="zh-CN" dirty="0">
                <a:solidFill>
                  <a:schemeClr val="bg1"/>
                </a:solidFill>
                <a:latin typeface="Microsoft YaHei" panose="020B0503020204020204" pitchFamily="34" charset="-122"/>
                <a:ea typeface="Microsoft YaHei" panose="020B0503020204020204" pitchFamily="34" charset="-122"/>
              </a:rPr>
              <a:t>agent</a:t>
            </a:r>
            <a:r>
              <a:rPr kumimoji="1" lang="zh-CN" altLang="en-US" dirty="0">
                <a:solidFill>
                  <a:schemeClr val="bg1"/>
                </a:solidFill>
                <a:latin typeface="Microsoft YaHei" panose="020B0503020204020204" pitchFamily="34" charset="-122"/>
                <a:ea typeface="Microsoft YaHei" panose="020B0503020204020204" pitchFamily="34" charset="-122"/>
              </a:rPr>
              <a:t> 在 </a:t>
            </a:r>
            <a:r>
              <a:rPr kumimoji="1" lang="en-US" altLang="zh-CN" dirty="0">
                <a:solidFill>
                  <a:schemeClr val="bg1"/>
                </a:solidFill>
                <a:latin typeface="Microsoft YaHei" panose="020B0503020204020204" pitchFamily="34" charset="-122"/>
                <a:ea typeface="Microsoft YaHei" panose="020B0503020204020204" pitchFamily="34" charset="-122"/>
              </a:rPr>
              <a:t>step</a:t>
            </a:r>
            <a:r>
              <a:rPr kumimoji="1" lang="zh-CN" altLang="en-US" dirty="0">
                <a:solidFill>
                  <a:schemeClr val="bg1"/>
                </a:solidFill>
                <a:latin typeface="Microsoft YaHei" panose="020B0503020204020204" pitchFamily="34" charset="-122"/>
                <a:ea typeface="Microsoft YaHei" panose="020B0503020204020204" pitchFamily="34" charset="-122"/>
              </a:rPr>
              <a:t> </a:t>
            </a:r>
            <a:r>
              <a:rPr kumimoji="1" lang="en-US" altLang="zh-CN" dirty="0">
                <a:solidFill>
                  <a:schemeClr val="bg1"/>
                </a:solidFill>
                <a:latin typeface="Microsoft YaHei" panose="020B0503020204020204" pitchFamily="34" charset="-122"/>
                <a:ea typeface="Microsoft YaHei" panose="020B0503020204020204" pitchFamily="34" charset="-122"/>
              </a:rPr>
              <a:t>t</a:t>
            </a:r>
            <a:r>
              <a:rPr kumimoji="1" lang="zh-CN" altLang="en-US" dirty="0">
                <a:solidFill>
                  <a:schemeClr val="bg1"/>
                </a:solidFill>
                <a:latin typeface="Microsoft YaHei" panose="020B0503020204020204" pitchFamily="34" charset="-122"/>
                <a:ea typeface="Microsoft YaHei" panose="020B0503020204020204" pitchFamily="34" charset="-122"/>
              </a:rPr>
              <a:t> 动作的好坏</a:t>
            </a:r>
            <a:endParaRPr kumimoji="1" lang="en-US" altLang="zh-CN" b="0" dirty="0">
              <a:solidFill>
                <a:schemeClr val="bg1"/>
              </a:solidFill>
              <a:latin typeface="Microsoft YaHei" panose="020B0503020204020204" pitchFamily="34" charset="-122"/>
              <a:ea typeface="Microsoft YaHei" panose="020B0503020204020204" pitchFamily="34" charset="-122"/>
            </a:endParaRPr>
          </a:p>
          <a:p>
            <a:endParaRPr kumimoji="1" lang="en-US" altLang="zh-CN" b="0" dirty="0">
              <a:solidFill>
                <a:schemeClr val="bg1"/>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可能即时的，也可能会有延迟（比如下围棋）</a:t>
            </a:r>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kumimoji="1" lang="en-US" altLang="zh-CN" dirty="0">
                <a:solidFill>
                  <a:schemeClr val="bg1"/>
                </a:solidFill>
                <a:latin typeface="Microsoft YaHei" panose="020B0503020204020204" pitchFamily="34" charset="-122"/>
                <a:ea typeface="Microsoft YaHei" panose="020B0503020204020204" pitchFamily="34" charset="-122"/>
              </a:rPr>
              <a:t>agent</a:t>
            </a:r>
            <a:r>
              <a:rPr kumimoji="1" lang="zh-CN" altLang="en-US" dirty="0">
                <a:solidFill>
                  <a:schemeClr val="bg1"/>
                </a:solidFill>
                <a:latin typeface="Microsoft YaHei" panose="020B0503020204020204" pitchFamily="34" charset="-122"/>
                <a:ea typeface="Microsoft YaHei" panose="020B0503020204020204" pitchFamily="34" charset="-122"/>
              </a:rPr>
              <a:t> 的目标是要最大化累计奖励的期望</a:t>
            </a: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4F61533B-1FB0-3C44-A95E-453B8D25764B}"/>
                  </a:ext>
                </a:extLst>
              </p:cNvPr>
              <p:cNvSpPr txBox="1"/>
              <p:nvPr/>
            </p:nvSpPr>
            <p:spPr>
              <a:xfrm>
                <a:off x="825190" y="2741827"/>
                <a:ext cx="8653319" cy="3819379"/>
              </a:xfrm>
              <a:prstGeom prst="rect">
                <a:avLst/>
              </a:prstGeom>
              <a:noFill/>
            </p:spPr>
            <p:txBody>
              <a:bodyPr wrap="square" rtlCol="0">
                <a:spAutoFit/>
              </a:bodyPr>
              <a:lstStyle/>
              <a:p>
                <a:pPr marL="285750" indent="-285750">
                  <a:buFont typeface="Wingdings" pitchFamily="2" charset="2"/>
                  <a:buChar char="Ø"/>
                </a:pPr>
                <a:r>
                  <a:rPr kumimoji="1" lang="zh-CN" altLang="en-US" b="1" dirty="0">
                    <a:solidFill>
                      <a:srgbClr val="42F7FF"/>
                    </a:solidFill>
                    <a:latin typeface="Microsoft YaHei" panose="020B0503020204020204" pitchFamily="34" charset="-122"/>
                    <a:ea typeface="Microsoft YaHei" panose="020B0503020204020204" pitchFamily="34" charset="-122"/>
                  </a:rPr>
                  <a:t>价值函数</a:t>
                </a:r>
                <a:r>
                  <a:rPr kumimoji="1" lang="en-US" altLang="zh-CN" b="1" dirty="0">
                    <a:solidFill>
                      <a:srgbClr val="42F7FF"/>
                    </a:solidFill>
                    <a:latin typeface="Microsoft YaHei" panose="020B0503020204020204" pitchFamily="34" charset="-122"/>
                    <a:ea typeface="Microsoft YaHei" panose="020B0503020204020204" pitchFamily="34" charset="-122"/>
                  </a:rPr>
                  <a:t> (Value</a:t>
                </a:r>
                <a:r>
                  <a:rPr kumimoji="1" lang="zh-CN" altLang="en-US" b="1" dirty="0">
                    <a:solidFill>
                      <a:srgbClr val="42F7FF"/>
                    </a:solidFill>
                    <a:latin typeface="Microsoft YaHei" panose="020B0503020204020204" pitchFamily="34" charset="-122"/>
                    <a:ea typeface="Microsoft YaHei" panose="020B0503020204020204" pitchFamily="34" charset="-122"/>
                  </a:rPr>
                  <a:t> </a:t>
                </a:r>
                <a:r>
                  <a:rPr kumimoji="1" lang="en-US" altLang="zh-CN" b="1" dirty="0">
                    <a:solidFill>
                      <a:srgbClr val="42F7FF"/>
                    </a:solidFill>
                    <a:latin typeface="Microsoft YaHei" panose="020B0503020204020204" pitchFamily="34" charset="-122"/>
                    <a:ea typeface="Microsoft YaHei" panose="020B0503020204020204" pitchFamily="34" charset="-122"/>
                  </a:rPr>
                  <a:t>function)</a:t>
                </a:r>
                <a:r>
                  <a:rPr kumimoji="1" lang="zh-CN" altLang="en-US" b="1" dirty="0">
                    <a:solidFill>
                      <a:srgbClr val="42F7FF"/>
                    </a:solidFill>
                    <a:latin typeface="Microsoft YaHei" panose="020B0503020204020204" pitchFamily="34" charset="-122"/>
                    <a:ea typeface="Microsoft YaHei" panose="020B0503020204020204" pitchFamily="34" charset="-122"/>
                  </a:rPr>
                  <a:t> </a:t>
                </a:r>
                <a:r>
                  <a:rPr kumimoji="1" lang="zh-CN" altLang="en-US" dirty="0">
                    <a:solidFill>
                      <a:schemeClr val="bg1"/>
                    </a:solidFill>
                    <a:latin typeface="Microsoft YaHei" panose="020B0503020204020204" pitchFamily="34" charset="-122"/>
                    <a:ea typeface="Microsoft YaHei" panose="020B0503020204020204" pitchFamily="34" charset="-122"/>
                  </a:rPr>
                  <a:t>是给定策略的情况下未来累积奖励的期望</a:t>
                </a:r>
                <a:endParaRPr kumimoji="1" lang="en-US" altLang="zh-CN" dirty="0">
                  <a:solidFill>
                    <a:schemeClr val="bg1"/>
                  </a:solidFill>
                  <a:latin typeface="Microsoft YaHei" panose="020B0503020204020204" pitchFamily="34" charset="-122"/>
                  <a:ea typeface="Microsoft YaHei" panose="020B0503020204020204" pitchFamily="34" charset="-122"/>
                </a:endParaRPr>
              </a:p>
              <a:p>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需要一个折现因子</a:t>
                </a:r>
                <a14:m>
                  <m:oMath xmlns:m="http://schemas.openxmlformats.org/officeDocument/2006/math">
                    <m:r>
                      <a:rPr kumimoji="1" lang="en-US" altLang="zh-CN" b="0" i="0" smtClean="0">
                        <a:solidFill>
                          <a:schemeClr val="bg1"/>
                        </a:solidFill>
                        <a:latin typeface="Cambria Math" panose="02040503050406030204" pitchFamily="18" charset="0"/>
                        <a:ea typeface="Microsoft YaHei" panose="020B0503020204020204" pitchFamily="34" charset="-122"/>
                      </a:rPr>
                      <m:t> </m:t>
                    </m:r>
                    <m:r>
                      <a:rPr kumimoji="1" lang="en-US" altLang="zh-CN" b="0" i="1" smtClean="0">
                        <a:solidFill>
                          <a:schemeClr val="bg1"/>
                        </a:solidFill>
                        <a:latin typeface="Cambria Math" panose="02040503050406030204" pitchFamily="18" charset="0"/>
                        <a:ea typeface="Microsoft YaHei" panose="020B0503020204020204" pitchFamily="34" charset="-122"/>
                      </a:rPr>
                      <m:t>𝛾</m:t>
                    </m:r>
                  </m:oMath>
                </a14:m>
                <a:r>
                  <a:rPr kumimoji="1" lang="en-US" altLang="zh-CN" dirty="0">
                    <a:solidFill>
                      <a:schemeClr val="bg1"/>
                    </a:solidFill>
                    <a:latin typeface="Microsoft YaHei" panose="020B0503020204020204" pitchFamily="34" charset="-122"/>
                    <a:ea typeface="Microsoft YaHei" panose="020B0503020204020204" pitchFamily="34" charset="-122"/>
                  </a:rPr>
                  <a:t> </a:t>
                </a:r>
                <a:r>
                  <a:rPr kumimoji="1" lang="zh-CN" altLang="en-US" dirty="0">
                    <a:solidFill>
                      <a:schemeClr val="bg1"/>
                    </a:solidFill>
                    <a:latin typeface="Microsoft YaHei" panose="020B0503020204020204" pitchFamily="34" charset="-122"/>
                    <a:ea typeface="Microsoft YaHei" panose="020B0503020204020204" pitchFamily="34" charset="-122"/>
                  </a:rPr>
                  <a:t>来对未来奖励进行折现</a:t>
                </a:r>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用来衡量状态和动作的好坏</a:t>
                </a:r>
                <a:endParaRPr kumimoji="1" lang="en-US" altLang="zh-CN" dirty="0">
                  <a:solidFill>
                    <a:schemeClr val="bg1"/>
                  </a:solidFill>
                  <a:latin typeface="Microsoft YaHei" panose="020B0503020204020204" pitchFamily="34" charset="-122"/>
                  <a:ea typeface="Microsoft YaHei" panose="020B0503020204020204" pitchFamily="34" charset="-122"/>
                </a:endParaRPr>
              </a:p>
              <a:p>
                <a:pPr lvl="1"/>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1257300" lvl="2" indent="-342900">
                  <a:buFont typeface="Wingdings" pitchFamily="2" charset="2"/>
                  <a:buChar char="p"/>
                </a:pPr>
                <a:r>
                  <a:rPr kumimoji="1" lang="zh-CN" altLang="en-US" dirty="0">
                    <a:solidFill>
                      <a:schemeClr val="bg1"/>
                    </a:solidFill>
                    <a:latin typeface="Microsoft YaHei" panose="020B0503020204020204" pitchFamily="34" charset="-122"/>
                    <a:ea typeface="Microsoft YaHei" panose="020B0503020204020204" pitchFamily="34" charset="-122"/>
                  </a:rPr>
                  <a:t>状态价值函数（</a:t>
                </a:r>
                <a:r>
                  <a:rPr kumimoji="1" lang="en-US" altLang="zh-CN" dirty="0">
                    <a:solidFill>
                      <a:schemeClr val="bg1"/>
                    </a:solidFill>
                    <a:latin typeface="Microsoft YaHei" panose="020B0503020204020204" pitchFamily="34" charset="-122"/>
                    <a:ea typeface="Microsoft YaHei" panose="020B0503020204020204" pitchFamily="34" charset="-122"/>
                  </a:rPr>
                  <a:t>state</a:t>
                </a:r>
                <a:r>
                  <a:rPr kumimoji="1" lang="zh-CN" altLang="en-US" dirty="0">
                    <a:solidFill>
                      <a:schemeClr val="bg1"/>
                    </a:solidFill>
                    <a:latin typeface="Microsoft YaHei" panose="020B0503020204020204" pitchFamily="34" charset="-122"/>
                    <a:ea typeface="Microsoft YaHei" panose="020B0503020204020204" pitchFamily="34" charset="-122"/>
                  </a:rPr>
                  <a:t> </a:t>
                </a:r>
                <a:r>
                  <a:rPr kumimoji="1" lang="en-US" altLang="zh-CN" dirty="0">
                    <a:solidFill>
                      <a:schemeClr val="bg1"/>
                    </a:solidFill>
                    <a:latin typeface="Microsoft YaHei" panose="020B0503020204020204" pitchFamily="34" charset="-122"/>
                    <a:ea typeface="Microsoft YaHei" panose="020B0503020204020204" pitchFamily="34" charset="-122"/>
                  </a:rPr>
                  <a:t>value</a:t>
                </a:r>
                <a:r>
                  <a:rPr kumimoji="1" lang="zh-CN" altLang="en-US" dirty="0">
                    <a:solidFill>
                      <a:schemeClr val="bg1"/>
                    </a:solidFill>
                    <a:latin typeface="Microsoft YaHei" panose="020B0503020204020204" pitchFamily="34" charset="-122"/>
                    <a:ea typeface="Microsoft YaHei" panose="020B0503020204020204" pitchFamily="34" charset="-122"/>
                  </a:rPr>
                  <a:t> </a:t>
                </a:r>
                <a:r>
                  <a:rPr kumimoji="1" lang="en-US" altLang="zh-CN" dirty="0">
                    <a:solidFill>
                      <a:schemeClr val="bg1"/>
                    </a:solidFill>
                    <a:latin typeface="Microsoft YaHei" panose="020B0503020204020204" pitchFamily="34" charset="-122"/>
                    <a:ea typeface="Microsoft YaHei" panose="020B0503020204020204" pitchFamily="34" charset="-122"/>
                  </a:rPr>
                  <a:t>function</a:t>
                </a:r>
                <a:r>
                  <a:rPr kumimoji="1" lang="zh-CN" altLang="en-US" dirty="0">
                    <a:solidFill>
                      <a:schemeClr val="bg1"/>
                    </a:solidFill>
                    <a:latin typeface="Microsoft YaHei" panose="020B0503020204020204" pitchFamily="34" charset="-122"/>
                    <a:ea typeface="Microsoft YaHei" panose="020B0503020204020204" pitchFamily="34" charset="-122"/>
                  </a:rPr>
                  <a:t>）</a:t>
                </a:r>
                <a:endParaRPr kumimoji="1" lang="en-US" altLang="zh-CN"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sSup>
                        <m:s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pPr>
                        <m:e>
                          <m:r>
                            <a:rPr kumimoji="1" lang="en-US" altLang="zh-CN" b="0" i="1" smtClean="0">
                              <a:solidFill>
                                <a:schemeClr val="bg1"/>
                              </a:solidFill>
                              <a:latin typeface="Cambria Math" panose="02040503050406030204" pitchFamily="18" charset="0"/>
                              <a:ea typeface="Microsoft YaHei" panose="020B0503020204020204" pitchFamily="34" charset="-122"/>
                            </a:rPr>
                            <m:t>𝑣</m:t>
                          </m:r>
                        </m:e>
                        <m:sup>
                          <m:r>
                            <a:rPr kumimoji="1" lang="en-US" altLang="zh-CN" b="0" i="1" smtClean="0">
                              <a:solidFill>
                                <a:schemeClr val="bg1"/>
                              </a:solidFill>
                              <a:latin typeface="Cambria Math" panose="02040503050406030204" pitchFamily="18" charset="0"/>
                              <a:ea typeface="Microsoft YaHei" panose="020B0503020204020204" pitchFamily="34" charset="-122"/>
                            </a:rPr>
                            <m:t>𝜋</m:t>
                          </m:r>
                        </m:sup>
                      </m:sSup>
                      <m:d>
                        <m:dPr>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r>
                            <a:rPr kumimoji="1" lang="en-US" altLang="zh-CN" b="0" i="1" smtClean="0">
                              <a:solidFill>
                                <a:schemeClr val="bg1"/>
                              </a:solidFill>
                              <a:latin typeface="Cambria Math" panose="02040503050406030204" pitchFamily="18" charset="0"/>
                              <a:ea typeface="Microsoft YaHei" panose="020B0503020204020204" pitchFamily="34" charset="-122"/>
                            </a:rPr>
                            <m:t>𝑠</m:t>
                          </m:r>
                        </m:e>
                      </m:d>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𝐸</m:t>
                          </m:r>
                        </m:e>
                        <m:sub>
                          <m:r>
                            <a:rPr kumimoji="1" lang="en-US" altLang="zh-CN" b="0" i="1" smtClean="0">
                              <a:solidFill>
                                <a:schemeClr val="bg1"/>
                              </a:solidFill>
                              <a:latin typeface="Cambria Math" panose="02040503050406030204" pitchFamily="18" charset="0"/>
                              <a:ea typeface="Microsoft YaHei" panose="020B0503020204020204" pitchFamily="34" charset="-122"/>
                            </a:rPr>
                            <m:t>𝜋</m:t>
                          </m:r>
                        </m:sub>
                      </m:sSub>
                      <m:d>
                        <m:dPr>
                          <m:begChr m:val="["/>
                          <m:endChr m:val="]"/>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𝐺</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sub>
                          </m:sSub>
                        </m:e>
                        <m:e>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𝑆</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𝑠</m:t>
                          </m:r>
                        </m:e>
                      </m:d>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𝐸</m:t>
                          </m:r>
                        </m:e>
                        <m:sub>
                          <m:r>
                            <a:rPr kumimoji="1" lang="en-US" altLang="zh-CN" b="0" i="1" smtClean="0">
                              <a:solidFill>
                                <a:schemeClr val="bg1"/>
                              </a:solidFill>
                              <a:latin typeface="Cambria Math" panose="02040503050406030204" pitchFamily="18" charset="0"/>
                              <a:ea typeface="Microsoft YaHei" panose="020B0503020204020204" pitchFamily="34" charset="-122"/>
                            </a:rPr>
                            <m:t>𝜋</m:t>
                          </m:r>
                        </m:sub>
                      </m:sSub>
                      <m:d>
                        <m:dPr>
                          <m:begChr m:val="["/>
                          <m:endChr m:val="]"/>
                          <m:ctrlPr>
                            <a:rPr kumimoji="1" lang="en-US" altLang="zh-CN" b="0" i="1" smtClean="0">
                              <a:solidFill>
                                <a:schemeClr val="bg1"/>
                              </a:solidFill>
                              <a:latin typeface="Cambria Math" panose="02040503050406030204" pitchFamily="18" charset="0"/>
                              <a:ea typeface="Microsoft YaHei" panose="020B0503020204020204" pitchFamily="34" charset="-122"/>
                            </a:rPr>
                          </m:ctrlPr>
                        </m:dPr>
                        <m:e>
                          <m:nary>
                            <m:naryPr>
                              <m:chr m:val="∑"/>
                              <m:ctrlPr>
                                <a:rPr kumimoji="1" lang="en-US" altLang="zh-CN" b="0" i="1" smtClean="0">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b="0" i="1" smtClean="0">
                                  <a:solidFill>
                                    <a:schemeClr val="bg1"/>
                                  </a:solidFill>
                                  <a:latin typeface="Cambria Math" panose="02040503050406030204" pitchFamily="18" charset="0"/>
                                  <a:ea typeface="Microsoft YaHei" panose="020B0503020204020204" pitchFamily="34" charset="-122"/>
                                </a:rPr>
                                <m:t>𝑘</m:t>
                              </m:r>
                              <m:r>
                                <a:rPr kumimoji="1" lang="en-US" altLang="zh-CN" b="0" i="1" smtClean="0">
                                  <a:solidFill>
                                    <a:schemeClr val="bg1"/>
                                  </a:solidFill>
                                  <a:latin typeface="Cambria Math" panose="02040503050406030204" pitchFamily="18" charset="0"/>
                                  <a:ea typeface="Microsoft YaHei" panose="020B0503020204020204" pitchFamily="34" charset="-122"/>
                                </a:rPr>
                                <m:t>=0</m:t>
                              </m:r>
                            </m:sub>
                            <m:sup>
                              <m:r>
                                <a:rPr kumimoji="1" lang="en-US" altLang="zh-CN" b="0" i="1" smtClean="0">
                                  <a:solidFill>
                                    <a:schemeClr val="bg1"/>
                                  </a:solidFill>
                                  <a:latin typeface="Cambria Math" panose="02040503050406030204" pitchFamily="18" charset="0"/>
                                  <a:ea typeface="Microsoft YaHei" panose="020B0503020204020204" pitchFamily="34" charset="-122"/>
                                </a:rPr>
                                <m:t>∞</m:t>
                              </m:r>
                            </m:sup>
                            <m:e>
                              <m:sSup>
                                <m:s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pPr>
                                <m:e>
                                  <m:r>
                                    <a:rPr kumimoji="1" lang="en-US" altLang="zh-CN" b="0" i="1" smtClean="0">
                                      <a:solidFill>
                                        <a:schemeClr val="bg1"/>
                                      </a:solidFill>
                                      <a:latin typeface="Cambria Math" panose="02040503050406030204" pitchFamily="18" charset="0"/>
                                      <a:ea typeface="Microsoft YaHei" panose="020B0503020204020204" pitchFamily="34" charset="-122"/>
                                    </a:rPr>
                                    <m:t>𝛾</m:t>
                                  </m:r>
                                </m:e>
                                <m:sup>
                                  <m:r>
                                    <a:rPr kumimoji="1" lang="en-US" altLang="zh-CN" b="0" i="1" smtClean="0">
                                      <a:solidFill>
                                        <a:schemeClr val="bg1"/>
                                      </a:solidFill>
                                      <a:latin typeface="Cambria Math" panose="02040503050406030204" pitchFamily="18" charset="0"/>
                                      <a:ea typeface="Microsoft YaHei" panose="020B0503020204020204" pitchFamily="34" charset="-122"/>
                                    </a:rPr>
                                    <m:t>𝑘</m:t>
                                  </m:r>
                                </m:sup>
                              </m:sSup>
                            </m:e>
                          </m:nary>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𝑅</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𝑘</m:t>
                              </m:r>
                              <m:r>
                                <a:rPr kumimoji="1" lang="en-US" altLang="zh-CN" b="0" i="1" smtClean="0">
                                  <a:solidFill>
                                    <a:schemeClr val="bg1"/>
                                  </a:solidFill>
                                  <a:latin typeface="Cambria Math" panose="02040503050406030204" pitchFamily="18" charset="0"/>
                                  <a:ea typeface="Microsoft YaHei" panose="020B0503020204020204" pitchFamily="34" charset="-122"/>
                                </a:rPr>
                                <m:t>+1</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𝑆</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𝑠</m:t>
                          </m:r>
                        </m:e>
                      </m:d>
                    </m:oMath>
                  </m:oMathPara>
                </a14:m>
                <a:endParaRPr kumimoji="1" lang="en-US" altLang="zh-CN" dirty="0">
                  <a:solidFill>
                    <a:schemeClr val="bg1"/>
                  </a:solidFill>
                  <a:latin typeface="Microsoft YaHei" panose="020B0503020204020204" pitchFamily="34" charset="-122"/>
                  <a:ea typeface="Microsoft YaHei" panose="020B0503020204020204" pitchFamily="34" charset="-122"/>
                </a:endParaRPr>
              </a:p>
              <a:p>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1257300" lvl="2" indent="-342900">
                  <a:buFont typeface="Wingdings" pitchFamily="2" charset="2"/>
                  <a:buChar char="p"/>
                </a:pPr>
                <a:r>
                  <a:rPr kumimoji="1" lang="zh-CN" altLang="en-US" dirty="0">
                    <a:solidFill>
                      <a:schemeClr val="bg1"/>
                    </a:solidFill>
                    <a:latin typeface="Microsoft YaHei" panose="020B0503020204020204" pitchFamily="34" charset="-122"/>
                    <a:ea typeface="Microsoft YaHei" panose="020B0503020204020204" pitchFamily="34" charset="-122"/>
                  </a:rPr>
                  <a:t>状态</a:t>
                </a:r>
                <a:r>
                  <a:rPr kumimoji="1" lang="en-US" altLang="zh-CN" dirty="0">
                    <a:solidFill>
                      <a:schemeClr val="bg1"/>
                    </a:solidFill>
                    <a:latin typeface="Microsoft YaHei" panose="020B0503020204020204" pitchFamily="34" charset="-122"/>
                    <a:ea typeface="Microsoft YaHei" panose="020B0503020204020204" pitchFamily="34" charset="-122"/>
                  </a:rPr>
                  <a:t>-</a:t>
                </a:r>
                <a:r>
                  <a:rPr kumimoji="1" lang="zh-CN" altLang="en-US" dirty="0">
                    <a:solidFill>
                      <a:schemeClr val="bg1"/>
                    </a:solidFill>
                    <a:latin typeface="Microsoft YaHei" panose="020B0503020204020204" pitchFamily="34" charset="-122"/>
                    <a:ea typeface="Microsoft YaHei" panose="020B0503020204020204" pitchFamily="34" charset="-122"/>
                  </a:rPr>
                  <a:t>动作价值函数（</a:t>
                </a:r>
                <a:r>
                  <a:rPr kumimoji="1" lang="en-US" altLang="zh-CN" dirty="0">
                    <a:solidFill>
                      <a:schemeClr val="bg1"/>
                    </a:solidFill>
                    <a:latin typeface="Microsoft YaHei" panose="020B0503020204020204" pitchFamily="34" charset="-122"/>
                    <a:ea typeface="Microsoft YaHei" panose="020B0503020204020204" pitchFamily="34" charset="-122"/>
                  </a:rPr>
                  <a:t>state-action</a:t>
                </a:r>
                <a:r>
                  <a:rPr kumimoji="1" lang="zh-CN" altLang="en-US" dirty="0">
                    <a:solidFill>
                      <a:schemeClr val="bg1"/>
                    </a:solidFill>
                    <a:latin typeface="Microsoft YaHei" panose="020B0503020204020204" pitchFamily="34" charset="-122"/>
                    <a:ea typeface="Microsoft YaHei" panose="020B0503020204020204" pitchFamily="34" charset="-122"/>
                  </a:rPr>
                  <a:t> </a:t>
                </a:r>
                <a:r>
                  <a:rPr kumimoji="1" lang="en-US" altLang="zh-CN" dirty="0">
                    <a:solidFill>
                      <a:schemeClr val="bg1"/>
                    </a:solidFill>
                    <a:latin typeface="Microsoft YaHei" panose="020B0503020204020204" pitchFamily="34" charset="-122"/>
                    <a:ea typeface="Microsoft YaHei" panose="020B0503020204020204" pitchFamily="34" charset="-122"/>
                  </a:rPr>
                  <a:t>value</a:t>
                </a:r>
                <a:r>
                  <a:rPr kumimoji="1" lang="zh-CN" altLang="en-US" dirty="0">
                    <a:solidFill>
                      <a:schemeClr val="bg1"/>
                    </a:solidFill>
                    <a:latin typeface="Microsoft YaHei" panose="020B0503020204020204" pitchFamily="34" charset="-122"/>
                    <a:ea typeface="Microsoft YaHei" panose="020B0503020204020204" pitchFamily="34" charset="-122"/>
                  </a:rPr>
                  <a:t> </a:t>
                </a:r>
                <a:r>
                  <a:rPr kumimoji="1" lang="en-US" altLang="zh-CN" dirty="0">
                    <a:solidFill>
                      <a:schemeClr val="bg1"/>
                    </a:solidFill>
                    <a:latin typeface="Microsoft YaHei" panose="020B0503020204020204" pitchFamily="34" charset="-122"/>
                    <a:ea typeface="Microsoft YaHei" panose="020B0503020204020204" pitchFamily="34" charset="-122"/>
                  </a:rPr>
                  <a:t>function</a:t>
                </a:r>
                <a:r>
                  <a:rPr kumimoji="1" lang="zh-CN" altLang="en-US" dirty="0">
                    <a:solidFill>
                      <a:schemeClr val="bg1"/>
                    </a:solidFill>
                    <a:latin typeface="Microsoft YaHei" panose="020B0503020204020204" pitchFamily="34" charset="-122"/>
                    <a:ea typeface="Microsoft YaHei" panose="020B0503020204020204" pitchFamily="34" charset="-122"/>
                  </a:rPr>
                  <a:t>）</a:t>
                </a:r>
                <a:endParaRPr kumimoji="1" lang="en-US" altLang="zh-CN"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sSup>
                        <m:sSupPr>
                          <m:ctrlPr>
                            <a:rPr kumimoji="1" lang="en-US" altLang="zh-CN" b="0" i="1" smtClean="0">
                              <a:solidFill>
                                <a:schemeClr val="bg1"/>
                              </a:solidFill>
                              <a:latin typeface="Cambria Math" panose="02040503050406030204" pitchFamily="18" charset="0"/>
                              <a:ea typeface="Microsoft YaHei" panose="020B0503020204020204" pitchFamily="34" charset="-122"/>
                            </a:rPr>
                          </m:ctrlPr>
                        </m:sSupPr>
                        <m:e>
                          <m:r>
                            <a:rPr kumimoji="1" lang="en-US" altLang="zh-CN" b="0" i="1" smtClean="0">
                              <a:solidFill>
                                <a:schemeClr val="bg1"/>
                              </a:solidFill>
                              <a:latin typeface="Cambria Math" panose="02040503050406030204" pitchFamily="18" charset="0"/>
                              <a:ea typeface="Microsoft YaHei" panose="020B0503020204020204" pitchFamily="34" charset="-122"/>
                            </a:rPr>
                            <m:t>𝑞</m:t>
                          </m:r>
                        </m:e>
                        <m:sup>
                          <m:r>
                            <a:rPr kumimoji="1" lang="en-US" altLang="zh-CN" b="0" i="1" smtClean="0">
                              <a:solidFill>
                                <a:schemeClr val="bg1"/>
                              </a:solidFill>
                              <a:latin typeface="Cambria Math" panose="02040503050406030204" pitchFamily="18" charset="0"/>
                              <a:ea typeface="Microsoft YaHei" panose="020B0503020204020204" pitchFamily="34" charset="-122"/>
                            </a:rPr>
                            <m:t>𝜋</m:t>
                          </m:r>
                        </m:sup>
                      </m:sSup>
                      <m:d>
                        <m:dPr>
                          <m:ctrlPr>
                            <a:rPr kumimoji="1" lang="en-US" altLang="zh-CN" i="1">
                              <a:solidFill>
                                <a:schemeClr val="bg1"/>
                              </a:solidFill>
                              <a:latin typeface="Cambria Math" panose="02040503050406030204" pitchFamily="18" charset="0"/>
                              <a:ea typeface="Microsoft YaHei" panose="020B0503020204020204" pitchFamily="34" charset="-122"/>
                            </a:rPr>
                          </m:ctrlPr>
                        </m:dPr>
                        <m:e>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𝑎</m:t>
                          </m:r>
                        </m:e>
                      </m:d>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𝐸</m:t>
                          </m:r>
                        </m:e>
                        <m:sub>
                          <m:r>
                            <a:rPr kumimoji="1" lang="en-US" altLang="zh-CN" i="1">
                              <a:solidFill>
                                <a:schemeClr val="bg1"/>
                              </a:solidFill>
                              <a:latin typeface="Cambria Math" panose="02040503050406030204" pitchFamily="18" charset="0"/>
                              <a:ea typeface="Microsoft YaHei" panose="020B0503020204020204" pitchFamily="34" charset="-122"/>
                            </a:rPr>
                            <m:t>𝜋</m:t>
                          </m:r>
                        </m:sub>
                      </m:sSub>
                      <m:d>
                        <m:dPr>
                          <m:begChr m:val="["/>
                          <m:endChr m:val="]"/>
                          <m:ctrlPr>
                            <a:rPr kumimoji="1" lang="en-US" altLang="zh-CN" i="1">
                              <a:solidFill>
                                <a:schemeClr val="bg1"/>
                              </a:solidFill>
                              <a:latin typeface="Cambria Math" panose="02040503050406030204" pitchFamily="18" charset="0"/>
                              <a:ea typeface="Microsoft YaHei" panose="020B0503020204020204" pitchFamily="34" charset="-122"/>
                            </a:rPr>
                          </m:ctrlPr>
                        </m:dPr>
                        <m:e>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𝐺</m:t>
                              </m:r>
                            </m:e>
                            <m:sub>
                              <m:r>
                                <a:rPr kumimoji="1" lang="en-US" altLang="zh-CN" i="1">
                                  <a:solidFill>
                                    <a:schemeClr val="bg1"/>
                                  </a:solidFill>
                                  <a:latin typeface="Cambria Math" panose="02040503050406030204" pitchFamily="18" charset="0"/>
                                  <a:ea typeface="Microsoft YaHei" panose="020B0503020204020204" pitchFamily="34" charset="-122"/>
                                </a:rPr>
                                <m:t>𝑡</m:t>
                              </m:r>
                            </m:sub>
                          </m:sSub>
                        </m:e>
                        <m:e>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𝑆</m:t>
                              </m:r>
                            </m:e>
                            <m:sub>
                              <m:r>
                                <a:rPr kumimoji="1" lang="en-US" altLang="zh-CN" i="1">
                                  <a:solidFill>
                                    <a:schemeClr val="bg1"/>
                                  </a:solidFill>
                                  <a:latin typeface="Cambria Math" panose="02040503050406030204" pitchFamily="18" charset="0"/>
                                  <a:ea typeface="Microsoft YaHei" panose="020B0503020204020204" pitchFamily="34" charset="-122"/>
                                </a:rPr>
                                <m:t>𝑡</m:t>
                              </m:r>
                            </m:sub>
                          </m:sSub>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𝐴</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𝑎</m:t>
                          </m:r>
                        </m:e>
                      </m:d>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𝐸</m:t>
                          </m:r>
                        </m:e>
                        <m:sub>
                          <m:r>
                            <a:rPr kumimoji="1" lang="en-US" altLang="zh-CN" i="1">
                              <a:solidFill>
                                <a:schemeClr val="bg1"/>
                              </a:solidFill>
                              <a:latin typeface="Cambria Math" panose="02040503050406030204" pitchFamily="18" charset="0"/>
                              <a:ea typeface="Microsoft YaHei" panose="020B0503020204020204" pitchFamily="34" charset="-122"/>
                            </a:rPr>
                            <m:t>𝜋</m:t>
                          </m:r>
                        </m:sub>
                      </m:sSub>
                      <m:d>
                        <m:dPr>
                          <m:begChr m:val="["/>
                          <m:endChr m:val="]"/>
                          <m:ctrlPr>
                            <a:rPr kumimoji="1" lang="en-US" altLang="zh-CN" i="1">
                              <a:solidFill>
                                <a:schemeClr val="bg1"/>
                              </a:solidFill>
                              <a:latin typeface="Cambria Math" panose="02040503050406030204" pitchFamily="18" charset="0"/>
                              <a:ea typeface="Microsoft YaHei" panose="020B0503020204020204" pitchFamily="34" charset="-122"/>
                            </a:rPr>
                          </m:ctrlPr>
                        </m:dPr>
                        <m:e>
                          <m:nary>
                            <m:naryPr>
                              <m:chr m:val="∑"/>
                              <m:ctrlPr>
                                <a:rPr kumimoji="1" lang="en-US" altLang="zh-CN" i="1">
                                  <a:solidFill>
                                    <a:schemeClr val="bg1"/>
                                  </a:solidFill>
                                  <a:latin typeface="Cambria Math" panose="02040503050406030204" pitchFamily="18" charset="0"/>
                                  <a:ea typeface="Microsoft YaHei" panose="020B0503020204020204" pitchFamily="34" charset="-122"/>
                                </a:rPr>
                              </m:ctrlPr>
                            </m:naryPr>
                            <m:sub>
                              <m:r>
                                <m:rPr>
                                  <m:brk m:alnAt="23"/>
                                </m:rPr>
                                <a:rPr kumimoji="1" lang="en-US" altLang="zh-CN" i="1">
                                  <a:solidFill>
                                    <a:schemeClr val="bg1"/>
                                  </a:solidFill>
                                  <a:latin typeface="Cambria Math" panose="02040503050406030204" pitchFamily="18" charset="0"/>
                                  <a:ea typeface="Microsoft YaHei" panose="020B0503020204020204" pitchFamily="34" charset="-122"/>
                                </a:rPr>
                                <m:t>𝑘</m:t>
                              </m:r>
                              <m:r>
                                <a:rPr kumimoji="1" lang="en-US" altLang="zh-CN" i="1">
                                  <a:solidFill>
                                    <a:schemeClr val="bg1"/>
                                  </a:solidFill>
                                  <a:latin typeface="Cambria Math" panose="02040503050406030204" pitchFamily="18" charset="0"/>
                                  <a:ea typeface="Microsoft YaHei" panose="020B0503020204020204" pitchFamily="34" charset="-122"/>
                                </a:rPr>
                                <m:t>=0</m:t>
                              </m:r>
                            </m:sub>
                            <m:sup>
                              <m:r>
                                <a:rPr kumimoji="1" lang="en-US" altLang="zh-CN" i="1">
                                  <a:solidFill>
                                    <a:schemeClr val="bg1"/>
                                  </a:solidFill>
                                  <a:latin typeface="Cambria Math" panose="02040503050406030204" pitchFamily="18" charset="0"/>
                                  <a:ea typeface="Microsoft YaHei" panose="020B0503020204020204" pitchFamily="34" charset="-122"/>
                                </a:rPr>
                                <m:t>∞</m:t>
                              </m:r>
                            </m:sup>
                            <m:e>
                              <m:sSup>
                                <m:sSupPr>
                                  <m:ctrlPr>
                                    <a:rPr kumimoji="1" lang="en-US" altLang="zh-CN" i="1">
                                      <a:solidFill>
                                        <a:schemeClr val="bg1"/>
                                      </a:solidFill>
                                      <a:latin typeface="Cambria Math" panose="02040503050406030204" pitchFamily="18" charset="0"/>
                                      <a:ea typeface="Microsoft YaHei" panose="020B0503020204020204" pitchFamily="34" charset="-122"/>
                                    </a:rPr>
                                  </m:ctrlPr>
                                </m:sSupPr>
                                <m:e>
                                  <m:r>
                                    <a:rPr kumimoji="1" lang="en-US" altLang="zh-CN" i="1">
                                      <a:solidFill>
                                        <a:schemeClr val="bg1"/>
                                      </a:solidFill>
                                      <a:latin typeface="Cambria Math" panose="02040503050406030204" pitchFamily="18" charset="0"/>
                                      <a:ea typeface="Microsoft YaHei" panose="020B0503020204020204" pitchFamily="34" charset="-122"/>
                                    </a:rPr>
                                    <m:t>𝛾</m:t>
                                  </m:r>
                                </m:e>
                                <m:sup>
                                  <m:r>
                                    <a:rPr kumimoji="1" lang="en-US" altLang="zh-CN" i="1">
                                      <a:solidFill>
                                        <a:schemeClr val="bg1"/>
                                      </a:solidFill>
                                      <a:latin typeface="Cambria Math" panose="02040503050406030204" pitchFamily="18" charset="0"/>
                                      <a:ea typeface="Microsoft YaHei" panose="020B0503020204020204" pitchFamily="34" charset="-122"/>
                                    </a:rPr>
                                    <m:t>𝑘</m:t>
                                  </m:r>
                                </m:sup>
                              </m:sSup>
                            </m:e>
                          </m:nary>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𝑅</m:t>
                              </m:r>
                            </m:e>
                            <m:sub>
                              <m:r>
                                <a:rPr kumimoji="1" lang="en-US" altLang="zh-CN" i="1">
                                  <a:solidFill>
                                    <a:schemeClr val="bg1"/>
                                  </a:solidFill>
                                  <a:latin typeface="Cambria Math" panose="02040503050406030204" pitchFamily="18" charset="0"/>
                                  <a:ea typeface="Microsoft YaHei" panose="020B0503020204020204" pitchFamily="34" charset="-122"/>
                                </a:rPr>
                                <m:t>𝑡</m:t>
                              </m:r>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𝑘</m:t>
                              </m:r>
                              <m:r>
                                <a:rPr kumimoji="1" lang="en-US" altLang="zh-CN" i="1">
                                  <a:solidFill>
                                    <a:schemeClr val="bg1"/>
                                  </a:solidFill>
                                  <a:latin typeface="Cambria Math" panose="02040503050406030204" pitchFamily="18" charset="0"/>
                                  <a:ea typeface="Microsoft YaHei" panose="020B0503020204020204" pitchFamily="34" charset="-122"/>
                                </a:rPr>
                                <m:t>+1</m:t>
                              </m:r>
                            </m:sub>
                          </m:sSub>
                          <m:r>
                            <a:rPr kumimoji="1" lang="en-US" altLang="zh-CN" i="1">
                              <a:solidFill>
                                <a:schemeClr val="bg1"/>
                              </a:solidFill>
                              <a:latin typeface="Cambria Math" panose="02040503050406030204" pitchFamily="18" charset="0"/>
                              <a:ea typeface="Microsoft YaHei" panose="020B0503020204020204" pitchFamily="34" charset="-122"/>
                            </a:rPr>
                            <m:t>|</m:t>
                          </m:r>
                          <m:sSub>
                            <m:sSubPr>
                              <m:ctrlPr>
                                <a:rPr kumimoji="1" lang="en-US" altLang="zh-CN" i="1">
                                  <a:solidFill>
                                    <a:schemeClr val="bg1"/>
                                  </a:solidFill>
                                  <a:latin typeface="Cambria Math" panose="02040503050406030204" pitchFamily="18" charset="0"/>
                                  <a:ea typeface="Microsoft YaHei" panose="020B0503020204020204" pitchFamily="34" charset="-122"/>
                                </a:rPr>
                              </m:ctrlPr>
                            </m:sSubPr>
                            <m:e>
                              <m:r>
                                <a:rPr kumimoji="1" lang="en-US" altLang="zh-CN" i="1">
                                  <a:solidFill>
                                    <a:schemeClr val="bg1"/>
                                  </a:solidFill>
                                  <a:latin typeface="Cambria Math" panose="02040503050406030204" pitchFamily="18" charset="0"/>
                                  <a:ea typeface="Microsoft YaHei" panose="020B0503020204020204" pitchFamily="34" charset="-122"/>
                                </a:rPr>
                                <m:t>𝑆</m:t>
                              </m:r>
                            </m:e>
                            <m:sub>
                              <m:r>
                                <a:rPr kumimoji="1" lang="en-US" altLang="zh-CN" i="1">
                                  <a:solidFill>
                                    <a:schemeClr val="bg1"/>
                                  </a:solidFill>
                                  <a:latin typeface="Cambria Math" panose="02040503050406030204" pitchFamily="18" charset="0"/>
                                  <a:ea typeface="Microsoft YaHei" panose="020B0503020204020204" pitchFamily="34" charset="-122"/>
                                </a:rPr>
                                <m:t>𝑡</m:t>
                              </m:r>
                            </m:sub>
                          </m:sSub>
                          <m:r>
                            <a:rPr kumimoji="1" lang="en-US" altLang="zh-CN" i="1">
                              <a:solidFill>
                                <a:schemeClr val="bg1"/>
                              </a:solidFill>
                              <a:latin typeface="Cambria Math" panose="02040503050406030204" pitchFamily="18" charset="0"/>
                              <a:ea typeface="Microsoft YaHei" panose="020B0503020204020204" pitchFamily="34" charset="-122"/>
                            </a:rPr>
                            <m:t>=</m:t>
                          </m:r>
                          <m:r>
                            <a:rPr kumimoji="1" lang="en-US" altLang="zh-CN" i="1">
                              <a:solidFill>
                                <a:schemeClr val="bg1"/>
                              </a:solidFill>
                              <a:latin typeface="Cambria Math" panose="02040503050406030204" pitchFamily="18" charset="0"/>
                              <a:ea typeface="Microsoft YaHei" panose="020B0503020204020204" pitchFamily="34" charset="-122"/>
                            </a:rPr>
                            <m:t>𝑠</m:t>
                          </m:r>
                          <m:r>
                            <a:rPr kumimoji="1" lang="en-US" altLang="zh-CN" b="0" i="1"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smtClean="0">
                                  <a:solidFill>
                                    <a:schemeClr val="bg1"/>
                                  </a:solidFill>
                                  <a:latin typeface="Cambria Math" panose="02040503050406030204" pitchFamily="18" charset="0"/>
                                  <a:ea typeface="Microsoft YaHei" panose="020B0503020204020204" pitchFamily="34" charset="-122"/>
                                </a:rPr>
                              </m:ctrlPr>
                            </m:sSubPr>
                            <m:e>
                              <m:r>
                                <a:rPr kumimoji="1" lang="en-US" altLang="zh-CN" b="0" i="1" smtClean="0">
                                  <a:solidFill>
                                    <a:schemeClr val="bg1"/>
                                  </a:solidFill>
                                  <a:latin typeface="Cambria Math" panose="02040503050406030204" pitchFamily="18" charset="0"/>
                                  <a:ea typeface="Microsoft YaHei" panose="020B0503020204020204" pitchFamily="34" charset="-122"/>
                                </a:rPr>
                                <m:t>𝐴</m:t>
                              </m:r>
                            </m:e>
                            <m:sub>
                              <m:r>
                                <a:rPr kumimoji="1" lang="en-US" altLang="zh-CN" b="0" i="1" smtClean="0">
                                  <a:solidFill>
                                    <a:schemeClr val="bg1"/>
                                  </a:solidFill>
                                  <a:latin typeface="Cambria Math" panose="02040503050406030204" pitchFamily="18" charset="0"/>
                                  <a:ea typeface="Microsoft YaHei" panose="020B0503020204020204" pitchFamily="34" charset="-122"/>
                                </a:rPr>
                                <m:t>𝑡</m:t>
                              </m:r>
                            </m:sub>
                          </m:sSub>
                          <m:r>
                            <a:rPr kumimoji="1" lang="en-US" altLang="zh-CN" b="0" i="1" smtClean="0">
                              <a:solidFill>
                                <a:schemeClr val="bg1"/>
                              </a:solidFill>
                              <a:latin typeface="Cambria Math" panose="02040503050406030204" pitchFamily="18" charset="0"/>
                              <a:ea typeface="Microsoft YaHei" panose="020B0503020204020204" pitchFamily="34" charset="-122"/>
                            </a:rPr>
                            <m:t>=</m:t>
                          </m:r>
                          <m:r>
                            <a:rPr kumimoji="1" lang="en-US" altLang="zh-CN" b="0" i="1" smtClean="0">
                              <a:solidFill>
                                <a:schemeClr val="bg1"/>
                              </a:solidFill>
                              <a:latin typeface="Cambria Math" panose="02040503050406030204" pitchFamily="18" charset="0"/>
                              <a:ea typeface="Microsoft YaHei" panose="020B0503020204020204" pitchFamily="34" charset="-122"/>
                            </a:rPr>
                            <m:t>𝑎</m:t>
                          </m:r>
                        </m:e>
                      </m:d>
                    </m:oMath>
                  </m:oMathPara>
                </a14:m>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16" name="文本框 15">
                <a:extLst>
                  <a:ext uri="{FF2B5EF4-FFF2-40B4-BE49-F238E27FC236}">
                    <a16:creationId xmlns:a16="http://schemas.microsoft.com/office/drawing/2014/main" id="{4F61533B-1FB0-3C44-A95E-453B8D25764B}"/>
                  </a:ext>
                </a:extLst>
              </p:cNvPr>
              <p:cNvSpPr txBox="1">
                <a:spLocks noRot="1" noChangeAspect="1" noMove="1" noResize="1" noEditPoints="1" noAdjustHandles="1" noChangeArrowheads="1" noChangeShapeType="1" noTextEdit="1"/>
              </p:cNvSpPr>
              <p:nvPr/>
            </p:nvSpPr>
            <p:spPr>
              <a:xfrm>
                <a:off x="825190" y="2741827"/>
                <a:ext cx="8653319" cy="3819379"/>
              </a:xfrm>
              <a:prstGeom prst="rect">
                <a:avLst/>
              </a:prstGeom>
              <a:blipFill>
                <a:blip r:embed="rId3"/>
                <a:stretch>
                  <a:fillRect l="-440" t="-997" b="-335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58779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06AD150-CBCA-4993-8F30-2B6F384EF49F}"/>
              </a:ext>
            </a:extLst>
          </p:cNvPr>
          <p:cNvSpPr/>
          <p:nvPr/>
        </p:nvSpPr>
        <p:spPr>
          <a:xfrm>
            <a:off x="0" y="0"/>
            <a:ext cx="12192000" cy="6858000"/>
          </a:xfrm>
          <a:prstGeom prst="rect">
            <a:avLst/>
          </a:prstGeom>
          <a:gradFill>
            <a:gsLst>
              <a:gs pos="37000">
                <a:srgbClr val="112A44"/>
              </a:gs>
              <a:gs pos="93000">
                <a:schemeClr val="tx1">
                  <a:alpha val="67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矩形 29">
            <a:extLst>
              <a:ext uri="{FF2B5EF4-FFF2-40B4-BE49-F238E27FC236}">
                <a16:creationId xmlns:a16="http://schemas.microsoft.com/office/drawing/2014/main" id="{36E565C6-9E69-45AA-A438-310B29CEC3A2}"/>
              </a:ext>
            </a:extLst>
          </p:cNvPr>
          <p:cNvSpPr/>
          <p:nvPr/>
        </p:nvSpPr>
        <p:spPr>
          <a:xfrm flipV="1">
            <a:off x="0" y="0"/>
            <a:ext cx="12192000" cy="6858000"/>
          </a:xfrm>
          <a:prstGeom prst="rect">
            <a:avLst/>
          </a:prstGeom>
          <a:blipFill dpi="0" rotWithShape="1">
            <a:blip r:embed="rId2">
              <a:alphaModFix amt="59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55BFEE22-8D5E-40E5-A0AF-98B2DCC783D3}"/>
              </a:ext>
            </a:extLst>
          </p:cNvPr>
          <p:cNvSpPr/>
          <p:nvPr/>
        </p:nvSpPr>
        <p:spPr>
          <a:xfrm>
            <a:off x="0" y="270163"/>
            <a:ext cx="12192000" cy="6858000"/>
          </a:xfrm>
          <a:prstGeom prst="rect">
            <a:avLst/>
          </a:prstGeom>
          <a:gradFill flip="none" rotWithShape="1">
            <a:gsLst>
              <a:gs pos="0">
                <a:srgbClr val="1E293A">
                  <a:alpha val="66000"/>
                </a:srgbClr>
              </a:gs>
              <a:gs pos="53000">
                <a:schemeClr val="tx1"/>
              </a:gs>
            </a:gsLst>
            <a:lin ang="15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Freeform 9">
            <a:extLst>
              <a:ext uri="{FF2B5EF4-FFF2-40B4-BE49-F238E27FC236}">
                <a16:creationId xmlns:a16="http://schemas.microsoft.com/office/drawing/2014/main" id="{669BD71E-119E-4EE9-A73C-E1F71C55269C}"/>
              </a:ext>
            </a:extLst>
          </p:cNvPr>
          <p:cNvSpPr>
            <a:spLocks/>
          </p:cNvSpPr>
          <p:nvPr/>
        </p:nvSpPr>
        <p:spPr bwMode="auto">
          <a:xfrm>
            <a:off x="-852215" y="2269651"/>
            <a:ext cx="4186237" cy="3514247"/>
          </a:xfrm>
          <a:custGeom>
            <a:avLst/>
            <a:gdLst>
              <a:gd name="T0" fmla="*/ 54 w 107"/>
              <a:gd name="T1" fmla="*/ 68 h 88"/>
              <a:gd name="T2" fmla="*/ 87 w 107"/>
              <a:gd name="T3" fmla="*/ 35 h 88"/>
              <a:gd name="T4" fmla="*/ 87 w 107"/>
              <a:gd name="T5" fmla="*/ 19 h 88"/>
              <a:gd name="T6" fmla="*/ 107 w 107"/>
              <a:gd name="T7" fmla="*/ 19 h 88"/>
              <a:gd name="T8" fmla="*/ 107 w 107"/>
              <a:gd name="T9" fmla="*/ 37 h 88"/>
              <a:gd name="T10" fmla="*/ 54 w 107"/>
              <a:gd name="T11" fmla="*/ 88 h 88"/>
              <a:gd name="T12" fmla="*/ 54 w 107"/>
              <a:gd name="T13" fmla="*/ 88 h 88"/>
              <a:gd name="T14" fmla="*/ 0 w 107"/>
              <a:gd name="T15" fmla="*/ 37 h 88"/>
              <a:gd name="T16" fmla="*/ 0 w 107"/>
              <a:gd name="T17" fmla="*/ 6 h 88"/>
              <a:gd name="T18" fmla="*/ 5 w 107"/>
              <a:gd name="T19" fmla="*/ 0 h 88"/>
              <a:gd name="T20" fmla="*/ 5 w 107"/>
              <a:gd name="T21" fmla="*/ 0 h 88"/>
              <a:gd name="T22" fmla="*/ 87 w 107"/>
              <a:gd name="T23" fmla="*/ 0 h 88"/>
              <a:gd name="T24" fmla="*/ 87 w 107"/>
              <a:gd name="T25" fmla="*/ 19 h 88"/>
              <a:gd name="T26" fmla="*/ 23 w 107"/>
              <a:gd name="T27" fmla="*/ 19 h 88"/>
              <a:gd name="T28" fmla="*/ 20 w 107"/>
              <a:gd name="T29" fmla="*/ 22 h 88"/>
              <a:gd name="T30" fmla="*/ 20 w 107"/>
              <a:gd name="T31" fmla="*/ 22 h 88"/>
              <a:gd name="T32" fmla="*/ 20 w 107"/>
              <a:gd name="T33" fmla="*/ 35 h 88"/>
              <a:gd name="T34" fmla="*/ 53 w 107"/>
              <a:gd name="T35" fmla="*/ 68 h 88"/>
              <a:gd name="T36" fmla="*/ 54 w 107"/>
              <a:gd name="T37" fmla="*/ 6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 h="88">
                <a:moveTo>
                  <a:pt x="54" y="68"/>
                </a:moveTo>
                <a:cubicBezTo>
                  <a:pt x="72" y="68"/>
                  <a:pt x="86" y="53"/>
                  <a:pt x="87" y="35"/>
                </a:cubicBezTo>
                <a:cubicBezTo>
                  <a:pt x="87" y="19"/>
                  <a:pt x="87" y="19"/>
                  <a:pt x="87" y="19"/>
                </a:cubicBezTo>
                <a:cubicBezTo>
                  <a:pt x="107" y="19"/>
                  <a:pt x="107" y="19"/>
                  <a:pt x="107" y="19"/>
                </a:cubicBezTo>
                <a:cubicBezTo>
                  <a:pt x="107" y="37"/>
                  <a:pt x="107" y="37"/>
                  <a:pt x="107" y="37"/>
                </a:cubicBezTo>
                <a:cubicBezTo>
                  <a:pt x="107" y="65"/>
                  <a:pt x="82" y="87"/>
                  <a:pt x="54" y="88"/>
                </a:cubicBezTo>
                <a:cubicBezTo>
                  <a:pt x="54" y="88"/>
                  <a:pt x="54" y="88"/>
                  <a:pt x="54" y="88"/>
                </a:cubicBezTo>
                <a:cubicBezTo>
                  <a:pt x="25" y="88"/>
                  <a:pt x="0" y="65"/>
                  <a:pt x="0" y="37"/>
                </a:cubicBezTo>
                <a:cubicBezTo>
                  <a:pt x="0" y="6"/>
                  <a:pt x="0" y="6"/>
                  <a:pt x="0" y="6"/>
                </a:cubicBezTo>
                <a:cubicBezTo>
                  <a:pt x="0" y="3"/>
                  <a:pt x="2" y="1"/>
                  <a:pt x="5" y="0"/>
                </a:cubicBezTo>
                <a:cubicBezTo>
                  <a:pt x="5" y="0"/>
                  <a:pt x="5" y="0"/>
                  <a:pt x="5" y="0"/>
                </a:cubicBezTo>
                <a:cubicBezTo>
                  <a:pt x="87" y="0"/>
                  <a:pt x="87" y="0"/>
                  <a:pt x="87" y="0"/>
                </a:cubicBezTo>
                <a:cubicBezTo>
                  <a:pt x="87" y="19"/>
                  <a:pt x="87" y="19"/>
                  <a:pt x="87" y="19"/>
                </a:cubicBezTo>
                <a:cubicBezTo>
                  <a:pt x="23" y="19"/>
                  <a:pt x="23" y="19"/>
                  <a:pt x="23" y="19"/>
                </a:cubicBezTo>
                <a:cubicBezTo>
                  <a:pt x="22" y="19"/>
                  <a:pt x="20" y="20"/>
                  <a:pt x="20" y="22"/>
                </a:cubicBezTo>
                <a:cubicBezTo>
                  <a:pt x="20" y="22"/>
                  <a:pt x="20" y="22"/>
                  <a:pt x="20" y="22"/>
                </a:cubicBezTo>
                <a:cubicBezTo>
                  <a:pt x="20" y="35"/>
                  <a:pt x="20" y="35"/>
                  <a:pt x="20" y="35"/>
                </a:cubicBezTo>
                <a:cubicBezTo>
                  <a:pt x="20" y="53"/>
                  <a:pt x="34" y="68"/>
                  <a:pt x="53" y="68"/>
                </a:cubicBezTo>
                <a:cubicBezTo>
                  <a:pt x="53" y="68"/>
                  <a:pt x="53" y="68"/>
                  <a:pt x="54" y="68"/>
                </a:cubicBezTo>
                <a:close/>
              </a:path>
            </a:pathLst>
          </a:custGeom>
          <a:solidFill>
            <a:srgbClr val="FF7C41">
              <a:alpha val="14000"/>
            </a:srgb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3" name="内容占位符 2">
            <a:extLst>
              <a:ext uri="{FF2B5EF4-FFF2-40B4-BE49-F238E27FC236}">
                <a16:creationId xmlns:a16="http://schemas.microsoft.com/office/drawing/2014/main" id="{6B25154E-86EE-469C-A36B-217B7D5909E5}"/>
              </a:ext>
            </a:extLst>
          </p:cNvPr>
          <p:cNvSpPr txBox="1">
            <a:spLocks/>
          </p:cNvSpPr>
          <p:nvPr/>
        </p:nvSpPr>
        <p:spPr>
          <a:xfrm>
            <a:off x="4003777" y="3068119"/>
            <a:ext cx="8188223" cy="724333"/>
          </a:xfrm>
          <a:prstGeom prst="rect">
            <a:avLst/>
          </a:prstGeom>
        </p:spPr>
        <p:txBody>
          <a:bodyPr vert="horz" lIns="91440" tIns="45720" rIns="91440" bIns="45720" rtlCol="0">
            <a:noAutofit/>
          </a:bodyPr>
          <a:lstStyle>
            <a:defPPr>
              <a:defRPr lang="zh-CN"/>
            </a:defPPr>
            <a:lvl1pPr indent="0">
              <a:lnSpc>
                <a:spcPct val="120000"/>
              </a:lnSpc>
              <a:spcBef>
                <a:spcPts val="1000"/>
              </a:spcBef>
              <a:buFont typeface="Arial" panose="020B0604020202020204" pitchFamily="34" charset="0"/>
              <a:buNone/>
              <a:defRPr sz="5400">
                <a:solidFill>
                  <a:prstClr val="white"/>
                </a:solidFill>
                <a:latin typeface="Impact" panose="020B0806030902050204" pitchFamily="34" charset="0"/>
                <a:ea typeface="Calibri" charset="0"/>
                <a:cs typeface="Calibri"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800" b="1" dirty="0">
                <a:latin typeface="Times New Roman" panose="02020603050405020304" pitchFamily="18" charset="0"/>
                <a:cs typeface="Times New Roman" panose="02020603050405020304" pitchFamily="18" charset="0"/>
              </a:rPr>
              <a:t>Lecture 7: AlphaGo Zero</a:t>
            </a:r>
          </a:p>
        </p:txBody>
      </p:sp>
      <p:grpSp>
        <p:nvGrpSpPr>
          <p:cNvPr id="24" name="组 94">
            <a:extLst>
              <a:ext uri="{FF2B5EF4-FFF2-40B4-BE49-F238E27FC236}">
                <a16:creationId xmlns:a16="http://schemas.microsoft.com/office/drawing/2014/main" id="{F5DD82B2-0918-44D5-A777-EFD03F1E454F}"/>
              </a:ext>
            </a:extLst>
          </p:cNvPr>
          <p:cNvGrpSpPr/>
          <p:nvPr/>
        </p:nvGrpSpPr>
        <p:grpSpPr>
          <a:xfrm>
            <a:off x="4106628" y="4062615"/>
            <a:ext cx="2359399" cy="69411"/>
            <a:chOff x="334454" y="967505"/>
            <a:chExt cx="2320019" cy="78378"/>
          </a:xfrm>
        </p:grpSpPr>
        <p:grpSp>
          <p:nvGrpSpPr>
            <p:cNvPr id="25" name="组 95">
              <a:extLst>
                <a:ext uri="{FF2B5EF4-FFF2-40B4-BE49-F238E27FC236}">
                  <a16:creationId xmlns:a16="http://schemas.microsoft.com/office/drawing/2014/main" id="{8B9779E5-1F52-4F35-AEEF-47B1E8BD35CE}"/>
                </a:ext>
              </a:extLst>
            </p:cNvPr>
            <p:cNvGrpSpPr/>
            <p:nvPr/>
          </p:nvGrpSpPr>
          <p:grpSpPr>
            <a:xfrm>
              <a:off x="334454" y="967505"/>
              <a:ext cx="2320019" cy="78378"/>
              <a:chOff x="334454" y="938477"/>
              <a:chExt cx="2320019" cy="78378"/>
            </a:xfrm>
          </p:grpSpPr>
          <p:sp>
            <p:nvSpPr>
              <p:cNvPr id="27" name="平行四边形 26">
                <a:extLst>
                  <a:ext uri="{FF2B5EF4-FFF2-40B4-BE49-F238E27FC236}">
                    <a16:creationId xmlns:a16="http://schemas.microsoft.com/office/drawing/2014/main" id="{039C9FE5-B4CD-4EFE-8679-BBB79A7E0C5F}"/>
                  </a:ext>
                </a:extLst>
              </p:cNvPr>
              <p:cNvSpPr/>
              <p:nvPr/>
            </p:nvSpPr>
            <p:spPr>
              <a:xfrm flipV="1">
                <a:off x="334454" y="938477"/>
                <a:ext cx="1033431" cy="78378"/>
              </a:xfrm>
              <a:prstGeom prst="parallelogram">
                <a:avLst>
                  <a:gd name="adj" fmla="val 163205"/>
                </a:avLst>
              </a:prstGeom>
              <a:solidFill>
                <a:srgbClr val="FD8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28" name="平行四边形 27">
                <a:extLst>
                  <a:ext uri="{FF2B5EF4-FFF2-40B4-BE49-F238E27FC236}">
                    <a16:creationId xmlns:a16="http://schemas.microsoft.com/office/drawing/2014/main" id="{B27AD73F-263B-4D12-8F71-2035FE03DBC9}"/>
                  </a:ext>
                </a:extLst>
              </p:cNvPr>
              <p:cNvSpPr/>
              <p:nvPr/>
            </p:nvSpPr>
            <p:spPr>
              <a:xfrm flipV="1">
                <a:off x="1342038" y="938477"/>
                <a:ext cx="454710" cy="78378"/>
              </a:xfrm>
              <a:prstGeom prst="parallelogram">
                <a:avLst>
                  <a:gd name="adj" fmla="val 163205"/>
                </a:avLst>
              </a:prstGeom>
              <a:solidFill>
                <a:srgbClr val="FD803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29" name="平行四边形 28">
                <a:extLst>
                  <a:ext uri="{FF2B5EF4-FFF2-40B4-BE49-F238E27FC236}">
                    <a16:creationId xmlns:a16="http://schemas.microsoft.com/office/drawing/2014/main" id="{7AC81C67-31F7-4C95-AE0F-323395701A13}"/>
                  </a:ext>
                </a:extLst>
              </p:cNvPr>
              <p:cNvSpPr/>
              <p:nvPr/>
            </p:nvSpPr>
            <p:spPr>
              <a:xfrm flipV="1">
                <a:off x="1770901" y="938477"/>
                <a:ext cx="454710" cy="78378"/>
              </a:xfrm>
              <a:prstGeom prst="parallelogram">
                <a:avLst>
                  <a:gd name="adj" fmla="val 163205"/>
                </a:avLst>
              </a:prstGeom>
              <a:solidFill>
                <a:srgbClr val="FD803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sp>
            <p:nvSpPr>
              <p:cNvPr id="31" name="平行四边形 30">
                <a:extLst>
                  <a:ext uri="{FF2B5EF4-FFF2-40B4-BE49-F238E27FC236}">
                    <a16:creationId xmlns:a16="http://schemas.microsoft.com/office/drawing/2014/main" id="{55CFDD45-B6E5-4602-8037-42CE1A7E48FD}"/>
                  </a:ext>
                </a:extLst>
              </p:cNvPr>
              <p:cNvSpPr/>
              <p:nvPr/>
            </p:nvSpPr>
            <p:spPr>
              <a:xfrm flipV="1">
                <a:off x="2199763" y="938477"/>
                <a:ext cx="454710" cy="78378"/>
              </a:xfrm>
              <a:prstGeom prst="parallelogram">
                <a:avLst>
                  <a:gd name="adj" fmla="val 163205"/>
                </a:avLst>
              </a:prstGeom>
              <a:solidFill>
                <a:srgbClr val="FD803F">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lang="zh-CN" altLang="en-US" sz="1500" kern="0">
                  <a:solidFill>
                    <a:srgbClr val="FD803F"/>
                  </a:solidFill>
                  <a:latin typeface="Arial"/>
                  <a:ea typeface="黑体" panose="02010609060101010101" pitchFamily="49" charset="-122"/>
                  <a:sym typeface="PingFang SC Regular"/>
                </a:endParaRPr>
              </a:p>
            </p:txBody>
          </p:sp>
        </p:grpSp>
        <p:sp>
          <p:nvSpPr>
            <p:cNvPr id="26" name="矩形 25">
              <a:extLst>
                <a:ext uri="{FF2B5EF4-FFF2-40B4-BE49-F238E27FC236}">
                  <a16:creationId xmlns:a16="http://schemas.microsoft.com/office/drawing/2014/main" id="{F7B9D8FF-A8AD-4B07-8D3F-498EEB9D95AD}"/>
                </a:ext>
              </a:extLst>
            </p:cNvPr>
            <p:cNvSpPr/>
            <p:nvPr/>
          </p:nvSpPr>
          <p:spPr>
            <a:xfrm>
              <a:off x="336550" y="967505"/>
              <a:ext cx="246617" cy="78378"/>
            </a:xfrm>
            <a:prstGeom prst="rect">
              <a:avLst/>
            </a:prstGeom>
            <a:solidFill>
              <a:srgbClr val="FD80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55" hangingPunct="0">
                <a:lnSpc>
                  <a:spcPct val="90000"/>
                </a:lnSpc>
                <a:spcBef>
                  <a:spcPts val="1000"/>
                </a:spcBef>
              </a:pPr>
              <a:endParaRPr kumimoji="1" lang="zh-CN" altLang="en-US" sz="1500" kern="0">
                <a:solidFill>
                  <a:srgbClr val="FFFFFF"/>
                </a:solidFill>
                <a:latin typeface="Arial"/>
                <a:ea typeface="黑体" panose="02010609060101010101" pitchFamily="49" charset="-122"/>
                <a:sym typeface="PingFang SC Regular"/>
              </a:endParaRPr>
            </a:p>
          </p:txBody>
        </p:sp>
      </p:grpSp>
    </p:spTree>
    <p:extLst>
      <p:ext uri="{BB962C8B-B14F-4D97-AF65-F5344CB8AC3E}">
        <p14:creationId xmlns:p14="http://schemas.microsoft.com/office/powerpoint/2010/main" val="14997490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5054823" y="486096"/>
            <a:ext cx="2082622"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Rules of Go</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496315"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116476"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 name="矩形 1">
            <a:extLst>
              <a:ext uri="{FF2B5EF4-FFF2-40B4-BE49-F238E27FC236}">
                <a16:creationId xmlns:a16="http://schemas.microsoft.com/office/drawing/2014/main" id="{EFDF2154-A19A-D140-B44D-5EA733139A74}"/>
              </a:ext>
            </a:extLst>
          </p:cNvPr>
          <p:cNvSpPr/>
          <p:nvPr/>
        </p:nvSpPr>
        <p:spPr>
          <a:xfrm>
            <a:off x="516392" y="2003638"/>
            <a:ext cx="6324777" cy="2585323"/>
          </a:xfrm>
          <a:prstGeom prst="rect">
            <a:avLst/>
          </a:prstGeom>
        </p:spPr>
        <p:txBody>
          <a:bodyPr wrap="square">
            <a:spAutoFit/>
          </a:bodyPr>
          <a:lstStyle/>
          <a:p>
            <a:pPr marL="285750" indent="-2857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Usually played on 19x19 board</a:t>
            </a:r>
          </a:p>
          <a:p>
            <a:pPr marL="285750" indent="-285750">
              <a:buFont typeface="Arial" panose="020B0604020202020204" pitchFamily="34" charset="0"/>
              <a:buChar char="•"/>
            </a:pPr>
            <a:endParaRPr lang="en" altLang="zh-C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Simple rules, complex strategy</a:t>
            </a:r>
          </a:p>
          <a:p>
            <a:pPr marL="285750" indent="-285750">
              <a:buFont typeface="Arial" panose="020B0604020202020204" pitchFamily="34" charset="0"/>
              <a:buChar char="•"/>
            </a:pPr>
            <a:endParaRPr lang="en" altLang="zh-C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Black and white place down stones alternately</a:t>
            </a:r>
          </a:p>
          <a:p>
            <a:pPr marL="285750" indent="-285750">
              <a:buFont typeface="Arial" panose="020B0604020202020204" pitchFamily="34" charset="0"/>
              <a:buChar char="•"/>
            </a:pPr>
            <a:endParaRPr lang="en" altLang="zh-C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Surrounded stones are captured and removed</a:t>
            </a:r>
          </a:p>
          <a:p>
            <a:pPr marL="285750" indent="-285750">
              <a:buFont typeface="Arial" panose="020B0604020202020204" pitchFamily="34" charset="0"/>
              <a:buChar char="•"/>
            </a:pPr>
            <a:endParaRPr lang="en" altLang="zh-C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The player with more territory wins the game</a:t>
            </a:r>
          </a:p>
        </p:txBody>
      </p:sp>
      <p:pic>
        <p:nvPicPr>
          <p:cNvPr id="5" name="图片 4">
            <a:extLst>
              <a:ext uri="{FF2B5EF4-FFF2-40B4-BE49-F238E27FC236}">
                <a16:creationId xmlns:a16="http://schemas.microsoft.com/office/drawing/2014/main" id="{004661A9-B785-8643-9AE8-92256E6DE8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042" y="2647950"/>
            <a:ext cx="1562100" cy="1562100"/>
          </a:xfrm>
          <a:prstGeom prst="rect">
            <a:avLst/>
          </a:prstGeom>
        </p:spPr>
      </p:pic>
      <p:pic>
        <p:nvPicPr>
          <p:cNvPr id="7" name="图片 6">
            <a:extLst>
              <a:ext uri="{FF2B5EF4-FFF2-40B4-BE49-F238E27FC236}">
                <a16:creationId xmlns:a16="http://schemas.microsoft.com/office/drawing/2014/main" id="{C19026EA-AB0E-DD4E-A79E-FDD0E2C4B4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85086" y="2647950"/>
            <a:ext cx="1549400" cy="1549400"/>
          </a:xfrm>
          <a:prstGeom prst="rect">
            <a:avLst/>
          </a:prstGeom>
        </p:spPr>
      </p:pic>
    </p:spTree>
    <p:extLst>
      <p:ext uri="{BB962C8B-B14F-4D97-AF65-F5344CB8AC3E}">
        <p14:creationId xmlns:p14="http://schemas.microsoft.com/office/powerpoint/2010/main" val="333474413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004052" y="486096"/>
            <a:ext cx="4184159"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Simulation-based Search</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496315"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116476"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 name="矩形 1">
            <a:extLst>
              <a:ext uri="{FF2B5EF4-FFF2-40B4-BE49-F238E27FC236}">
                <a16:creationId xmlns:a16="http://schemas.microsoft.com/office/drawing/2014/main" id="{EFDF2154-A19A-D140-B44D-5EA733139A74}"/>
              </a:ext>
            </a:extLst>
          </p:cNvPr>
          <p:cNvSpPr/>
          <p:nvPr/>
        </p:nvSpPr>
        <p:spPr>
          <a:xfrm>
            <a:off x="768307" y="1115364"/>
            <a:ext cx="7725192" cy="369332"/>
          </a:xfrm>
          <a:prstGeom prst="rect">
            <a:avLst/>
          </a:prstGeom>
        </p:spPr>
        <p:txBody>
          <a:bodyPr wrap="none">
            <a:spAutoFit/>
          </a:bodyPr>
          <a:lstStyle/>
          <a:p>
            <a:r>
              <a:rPr lang="en" altLang="zh-CN" dirty="0">
                <a:solidFill>
                  <a:schemeClr val="bg1"/>
                </a:solidFill>
                <a:latin typeface="Arial" panose="020B0604020202020204" pitchFamily="34" charset="0"/>
                <a:cs typeface="Arial" panose="020B0604020202020204" pitchFamily="34" charset="0"/>
              </a:rPr>
              <a:t>Another type of methods that integrates model-based and model-free RL. </a:t>
            </a:r>
            <a:endParaRPr lang="en" altLang="zh-CN" dirty="0">
              <a:solidFill>
                <a:srgbClr val="43F6FF"/>
              </a:solidFill>
              <a:latin typeface="Arial" panose="020B0604020202020204" pitchFamily="34" charset="0"/>
              <a:cs typeface="Arial" panose="020B0604020202020204" pitchFamily="34" charset="0"/>
            </a:endParaRP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48F93794-1779-FE43-8B75-1284B5C557CF}"/>
                  </a:ext>
                </a:extLst>
              </p:cNvPr>
              <p:cNvSpPr/>
              <p:nvPr/>
            </p:nvSpPr>
            <p:spPr>
              <a:xfrm>
                <a:off x="725274" y="1640711"/>
                <a:ext cx="8188211" cy="4130298"/>
              </a:xfrm>
              <a:prstGeom prst="rect">
                <a:avLst/>
              </a:prstGeom>
            </p:spPr>
            <p:txBody>
              <a:bodyPr wrap="square">
                <a:spAutoFit/>
              </a:bodyPr>
              <a:lstStyle/>
              <a:p>
                <a:r>
                  <a:rPr lang="en" altLang="zh-CN" dirty="0">
                    <a:solidFill>
                      <a:srgbClr val="43F6FF"/>
                    </a:solidFill>
                    <a:latin typeface="Arial" panose="020B0604020202020204" pitchFamily="34" charset="0"/>
                    <a:cs typeface="Arial" panose="020B0604020202020204" pitchFamily="34" charset="0"/>
                  </a:rPr>
                  <a:t>Simple Monte-Carlo Search</a:t>
                </a:r>
                <a:endParaRPr lang="en" altLang="zh-CN" dirty="0">
                  <a:solidFill>
                    <a:schemeClr val="bg1"/>
                  </a:solidFill>
                  <a:latin typeface="Arial" panose="020B0604020202020204" pitchFamily="34" charset="0"/>
                  <a:cs typeface="Arial" panose="020B0604020202020204" pitchFamily="34" charset="0"/>
                </a:endParaRPr>
              </a:p>
              <a:p>
                <a:r>
                  <a:rPr lang="en" altLang="zh-CN" dirty="0">
                    <a:solidFill>
                      <a:schemeClr val="bg1"/>
                    </a:solidFill>
                    <a:latin typeface="Arial" panose="020B0604020202020204" pitchFamily="34" charset="0"/>
                    <a:cs typeface="Arial" panose="020B0604020202020204" pitchFamily="34" charset="0"/>
                  </a:rPr>
                  <a:t>Given a model </a:t>
                </a:r>
                <a14:m>
                  <m:oMath xmlns:m="http://schemas.openxmlformats.org/officeDocument/2006/math">
                    <m:sSub>
                      <m:sSubPr>
                        <m:ctrlP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lang="en" altLang="zh-CN"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ℳ</m:t>
                        </m:r>
                      </m:e>
                      <m:sub>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𝑣</m:t>
                        </m:r>
                      </m:sub>
                    </m:sSub>
                  </m:oMath>
                </a14:m>
                <a:r>
                  <a:rPr lang="en" altLang="zh-CN" dirty="0">
                    <a:solidFill>
                      <a:srgbClr val="43F6FF"/>
                    </a:solidFill>
                    <a:latin typeface="Arial" panose="020B0604020202020204" pitchFamily="34" charset="0"/>
                    <a:cs typeface="Arial" panose="020B0604020202020204" pitchFamily="34" charset="0"/>
                  </a:rPr>
                  <a:t> </a:t>
                </a:r>
                <a:r>
                  <a:rPr lang="en" altLang="zh-CN" dirty="0">
                    <a:solidFill>
                      <a:schemeClr val="bg1"/>
                    </a:solidFill>
                    <a:latin typeface="Arial" panose="020B0604020202020204" pitchFamily="34" charset="0"/>
                    <a:cs typeface="Arial" panose="020B0604020202020204" pitchFamily="34" charset="0"/>
                  </a:rPr>
                  <a:t>and a simulation policy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𝜋</m:t>
                    </m:r>
                  </m:oMath>
                </a14:m>
                <a:endParaRPr lang="en" altLang="zh-CN" dirty="0">
                  <a:solidFill>
                    <a:srgbClr val="43F6FF"/>
                  </a:solidFill>
                  <a:latin typeface="Arial" panose="020B0604020202020204" pitchFamily="34" charset="0"/>
                  <a:cs typeface="Arial" panose="020B0604020202020204" pitchFamily="34" charset="0"/>
                </a:endParaRPr>
              </a:p>
              <a:p>
                <a:endParaRPr lang="en" altLang="zh-CN" dirty="0">
                  <a:solidFill>
                    <a:schemeClr val="bg1"/>
                  </a:solidFill>
                  <a:latin typeface="Arial" panose="020B0604020202020204" pitchFamily="34" charset="0"/>
                  <a:cs typeface="Arial" panose="020B0604020202020204" pitchFamily="34" charset="0"/>
                </a:endParaRPr>
              </a:p>
              <a:p>
                <a:pPr marL="285750" indent="-285750">
                  <a:buFont typeface="Wingdings" pitchFamily="2" charset="2"/>
                  <a:buChar char="Ø"/>
                </a:pPr>
                <a:r>
                  <a:rPr lang="en" altLang="zh-CN" dirty="0">
                    <a:solidFill>
                      <a:schemeClr val="bg1"/>
                    </a:solidFill>
                    <a:latin typeface="Arial" panose="020B0604020202020204" pitchFamily="34" charset="0"/>
                    <a:cs typeface="Arial" panose="020B0604020202020204" pitchFamily="34" charset="0"/>
                  </a:rPr>
                  <a:t>For each action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𝑎</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𝐴</m:t>
                    </m:r>
                  </m:oMath>
                </a14:m>
                <a:endParaRPr lang="en-US" altLang="zh-CN" b="0" dirty="0">
                  <a:solidFill>
                    <a:schemeClr val="bg1"/>
                  </a:solidFill>
                  <a:latin typeface="Arial" panose="020B0604020202020204" pitchFamily="34" charset="0"/>
                  <a:cs typeface="Arial" panose="020B0604020202020204" pitchFamily="34" charset="0"/>
                </a:endParaRPr>
              </a:p>
              <a:p>
                <a:pPr marL="857250" lvl="1" indent="-4000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Simulate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𝐾</m:t>
                    </m:r>
                  </m:oMath>
                </a14:m>
                <a:r>
                  <a:rPr lang="en" altLang="zh-CN" dirty="0">
                    <a:solidFill>
                      <a:schemeClr val="bg1"/>
                    </a:solidFill>
                    <a:latin typeface="Arial" panose="020B0604020202020204" pitchFamily="34" charset="0"/>
                    <a:cs typeface="Arial" panose="020B0604020202020204" pitchFamily="34" charset="0"/>
                  </a:rPr>
                  <a:t> episodes from current state </a:t>
                </a:r>
                <a14:m>
                  <m:oMath xmlns:m="http://schemas.openxmlformats.org/officeDocument/2006/math">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𝑠</m:t>
                        </m:r>
                      </m:e>
                      <m:sub>
                        <m:r>
                          <a:rPr lang="en-US" altLang="zh-CN" b="0" i="1" smtClean="0">
                            <a:solidFill>
                              <a:schemeClr val="bg1"/>
                            </a:solidFill>
                            <a:latin typeface="Cambria Math" panose="02040503050406030204" pitchFamily="18" charset="0"/>
                            <a:cs typeface="Arial" panose="020B0604020202020204" pitchFamily="34" charset="0"/>
                          </a:rPr>
                          <m:t>𝑡</m:t>
                        </m:r>
                      </m:sub>
                    </m:sSub>
                  </m:oMath>
                </a14:m>
                <a:endParaRPr lang="en" altLang="zh-CN"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Sup>
                        <m:sSubSupPr>
                          <m:ctrlPr>
                            <a:rPr lang="en-US" altLang="zh-CN" b="0" i="1" smtClean="0">
                              <a:solidFill>
                                <a:schemeClr val="bg1"/>
                              </a:solidFill>
                              <a:latin typeface="Cambria Math" panose="02040503050406030204" pitchFamily="18" charset="0"/>
                              <a:cs typeface="Arial" panose="020B0604020202020204" pitchFamily="34" charset="0"/>
                            </a:rPr>
                          </m:ctrlPr>
                        </m:sSubSupPr>
                        <m:e>
                          <m:d>
                            <m:dPr>
                              <m:begChr m:val="{"/>
                              <m:endChr m:val="}"/>
                              <m:ctrlPr>
                                <a:rPr lang="en-US" altLang="zh-CN" b="0" i="1" smtClean="0">
                                  <a:solidFill>
                                    <a:schemeClr val="bg1"/>
                                  </a:solidFill>
                                  <a:latin typeface="Cambria Math" panose="02040503050406030204" pitchFamily="18" charset="0"/>
                                  <a:cs typeface="Arial" panose="020B0604020202020204" pitchFamily="34" charset="0"/>
                                </a:rPr>
                              </m:ctrlPr>
                            </m:dPr>
                            <m:e>
                              <m:sSub>
                                <m:sSubPr>
                                  <m:ctrlPr>
                                    <a:rPr lang="en-US" altLang="zh-CN" b="0" i="1" smtClean="0">
                                      <a:solidFill>
                                        <a:srgbClr val="43F6FF"/>
                                      </a:solidFill>
                                      <a:latin typeface="Cambria Math" panose="02040503050406030204" pitchFamily="18" charset="0"/>
                                      <a:cs typeface="Arial" panose="020B0604020202020204" pitchFamily="34" charset="0"/>
                                    </a:rPr>
                                  </m:ctrlPr>
                                </m:sSubPr>
                                <m:e>
                                  <m:r>
                                    <a:rPr lang="en-US" altLang="zh-CN" b="0" i="1" smtClean="0">
                                      <a:solidFill>
                                        <a:srgbClr val="43F6FF"/>
                                      </a:solidFill>
                                      <a:latin typeface="Cambria Math" panose="02040503050406030204" pitchFamily="18" charset="0"/>
                                      <a:cs typeface="Arial" panose="020B0604020202020204" pitchFamily="34" charset="0"/>
                                    </a:rPr>
                                    <m:t>𝑠</m:t>
                                  </m:r>
                                </m:e>
                                <m:sub>
                                  <m:r>
                                    <a:rPr lang="en-US" altLang="zh-CN" b="0" i="1" smtClean="0">
                                      <a:solidFill>
                                        <a:srgbClr val="43F6FF"/>
                                      </a:solidFill>
                                      <a:latin typeface="Cambria Math" panose="02040503050406030204" pitchFamily="18" charset="0"/>
                                      <a:cs typeface="Arial" panose="020B0604020202020204" pitchFamily="34" charset="0"/>
                                    </a:rPr>
                                    <m:t>𝑡</m:t>
                                  </m:r>
                                </m:sub>
                              </m:sSub>
                              <m:r>
                                <a:rPr lang="en-US" altLang="zh-CN" b="0" i="1" smtClean="0">
                                  <a:solidFill>
                                    <a:srgbClr val="43F6FF"/>
                                  </a:solidFill>
                                  <a:latin typeface="Cambria Math" panose="02040503050406030204" pitchFamily="18" charset="0"/>
                                  <a:cs typeface="Arial" panose="020B0604020202020204" pitchFamily="34" charset="0"/>
                                </a:rPr>
                                <m:t>,</m:t>
                              </m:r>
                              <m:r>
                                <a:rPr lang="en-US" altLang="zh-CN" b="0" i="1" smtClean="0">
                                  <a:solidFill>
                                    <a:srgbClr val="43F6FF"/>
                                  </a:solidFill>
                                  <a:latin typeface="Cambria Math" panose="02040503050406030204" pitchFamily="18" charset="0"/>
                                  <a:cs typeface="Arial" panose="020B0604020202020204" pitchFamily="34" charset="0"/>
                                </a:rPr>
                                <m:t>𝑎</m:t>
                              </m:r>
                              <m:r>
                                <a:rPr lang="en-US" altLang="zh-CN" b="0" i="1" smtClean="0">
                                  <a:solidFill>
                                    <a:schemeClr val="bg1"/>
                                  </a:solidFill>
                                  <a:latin typeface="Cambria Math" panose="02040503050406030204" pitchFamily="18" charset="0"/>
                                  <a:cs typeface="Arial" panose="020B0604020202020204" pitchFamily="34" charset="0"/>
                                </a:rPr>
                                <m:t>,</m:t>
                              </m:r>
                              <m:sSubSup>
                                <m:sSubSupPr>
                                  <m:ctrlPr>
                                    <a:rPr lang="en-US" altLang="zh-CN" b="0" i="1" smtClean="0">
                                      <a:solidFill>
                                        <a:schemeClr val="bg1"/>
                                      </a:solidFill>
                                      <a:latin typeface="Cambria Math" panose="02040503050406030204" pitchFamily="18" charset="0"/>
                                      <a:cs typeface="Arial" panose="020B0604020202020204" pitchFamily="34" charset="0"/>
                                    </a:rPr>
                                  </m:ctrlPr>
                                </m:sSubSupPr>
                                <m:e>
                                  <m:r>
                                    <a:rPr lang="en-US" altLang="zh-CN" b="0" i="1" smtClean="0">
                                      <a:solidFill>
                                        <a:schemeClr val="bg1"/>
                                      </a:solidFill>
                                      <a:latin typeface="Cambria Math" panose="02040503050406030204" pitchFamily="18" charset="0"/>
                                      <a:cs typeface="Arial" panose="020B0604020202020204" pitchFamily="34" charset="0"/>
                                    </a:rPr>
                                    <m:t>𝑅</m:t>
                                  </m:r>
                                </m:e>
                                <m:sub>
                                  <m:r>
                                    <a:rPr lang="en-US" altLang="zh-CN" b="0" i="1" smtClean="0">
                                      <a:solidFill>
                                        <a:schemeClr val="bg1"/>
                                      </a:solidFill>
                                      <a:latin typeface="Cambria Math" panose="02040503050406030204" pitchFamily="18" charset="0"/>
                                      <a:cs typeface="Arial" panose="020B0604020202020204" pitchFamily="34" charset="0"/>
                                    </a:rPr>
                                    <m:t>𝑡</m:t>
                                  </m:r>
                                  <m:r>
                                    <a:rPr lang="en-US" altLang="zh-CN" b="0" i="1" smtClean="0">
                                      <a:solidFill>
                                        <a:schemeClr val="bg1"/>
                                      </a:solidFill>
                                      <a:latin typeface="Cambria Math" panose="02040503050406030204" pitchFamily="18" charset="0"/>
                                      <a:cs typeface="Arial" panose="020B0604020202020204" pitchFamily="34" charset="0"/>
                                    </a:rPr>
                                    <m:t>+1</m:t>
                                  </m:r>
                                </m:sub>
                                <m:sup>
                                  <m:r>
                                    <a:rPr lang="en-US" altLang="zh-CN" b="0" i="1" smtClean="0">
                                      <a:solidFill>
                                        <a:schemeClr val="bg1"/>
                                      </a:solidFill>
                                      <a:latin typeface="Cambria Math" panose="02040503050406030204" pitchFamily="18" charset="0"/>
                                      <a:cs typeface="Arial" panose="020B0604020202020204" pitchFamily="34" charset="0"/>
                                    </a:rPr>
                                    <m:t>𝑘</m:t>
                                  </m:r>
                                </m:sup>
                              </m:sSubSup>
                              <m:r>
                                <a:rPr lang="en-US" altLang="zh-CN" b="0" i="1" smtClean="0">
                                  <a:solidFill>
                                    <a:schemeClr val="bg1"/>
                                  </a:solidFill>
                                  <a:latin typeface="Cambria Math" panose="02040503050406030204" pitchFamily="18" charset="0"/>
                                  <a:cs typeface="Arial" panose="020B0604020202020204" pitchFamily="34" charset="0"/>
                                </a:rPr>
                                <m:t>,…,</m:t>
                              </m:r>
                              <m:sSubSup>
                                <m:sSubSupPr>
                                  <m:ctrlPr>
                                    <a:rPr lang="en-US" altLang="zh-CN" b="0" i="1" smtClean="0">
                                      <a:solidFill>
                                        <a:schemeClr val="bg1"/>
                                      </a:solidFill>
                                      <a:latin typeface="Cambria Math" panose="02040503050406030204" pitchFamily="18" charset="0"/>
                                      <a:cs typeface="Arial" panose="020B0604020202020204" pitchFamily="34" charset="0"/>
                                    </a:rPr>
                                  </m:ctrlPr>
                                </m:sSubSupPr>
                                <m:e>
                                  <m:r>
                                    <a:rPr lang="en-US" altLang="zh-CN" b="0" i="1" smtClean="0">
                                      <a:solidFill>
                                        <a:schemeClr val="bg1"/>
                                      </a:solidFill>
                                      <a:latin typeface="Cambria Math" panose="02040503050406030204" pitchFamily="18" charset="0"/>
                                      <a:cs typeface="Arial" panose="020B0604020202020204" pitchFamily="34" charset="0"/>
                                    </a:rPr>
                                    <m:t>𝑆</m:t>
                                  </m:r>
                                </m:e>
                                <m:sub>
                                  <m:r>
                                    <a:rPr lang="en-US" altLang="zh-CN" b="0" i="1" smtClean="0">
                                      <a:solidFill>
                                        <a:schemeClr val="bg1"/>
                                      </a:solidFill>
                                      <a:latin typeface="Cambria Math" panose="02040503050406030204" pitchFamily="18" charset="0"/>
                                      <a:cs typeface="Arial" panose="020B0604020202020204" pitchFamily="34" charset="0"/>
                                    </a:rPr>
                                    <m:t>𝑇</m:t>
                                  </m:r>
                                </m:sub>
                                <m:sup>
                                  <m:r>
                                    <a:rPr lang="en-US" altLang="zh-CN" b="0" i="1" smtClean="0">
                                      <a:solidFill>
                                        <a:schemeClr val="bg1"/>
                                      </a:solidFill>
                                      <a:latin typeface="Cambria Math" panose="02040503050406030204" pitchFamily="18" charset="0"/>
                                      <a:cs typeface="Arial" panose="020B0604020202020204" pitchFamily="34" charset="0"/>
                                    </a:rPr>
                                    <m:t>𝑘</m:t>
                                  </m:r>
                                </m:sup>
                              </m:sSubSup>
                            </m:e>
                          </m:d>
                        </m:e>
                        <m:sub>
                          <m:r>
                            <a:rPr lang="en-US" altLang="zh-CN" b="0" i="1" smtClean="0">
                              <a:solidFill>
                                <a:schemeClr val="bg1"/>
                              </a:solidFill>
                              <a:latin typeface="Cambria Math" panose="02040503050406030204" pitchFamily="18" charset="0"/>
                              <a:cs typeface="Arial" panose="020B0604020202020204" pitchFamily="34" charset="0"/>
                            </a:rPr>
                            <m:t>𝑘</m:t>
                          </m:r>
                          <m:r>
                            <a:rPr lang="en-US" altLang="zh-CN" b="0" i="1" smtClean="0">
                              <a:solidFill>
                                <a:schemeClr val="bg1"/>
                              </a:solidFill>
                              <a:latin typeface="Cambria Math" panose="02040503050406030204" pitchFamily="18" charset="0"/>
                              <a:cs typeface="Arial" panose="020B0604020202020204" pitchFamily="34" charset="0"/>
                            </a:rPr>
                            <m:t>=1</m:t>
                          </m:r>
                        </m:sub>
                        <m:sup>
                          <m:r>
                            <a:rPr lang="en-US" altLang="zh-CN" b="0" i="1" smtClean="0">
                              <a:solidFill>
                                <a:schemeClr val="bg1"/>
                              </a:solidFill>
                              <a:latin typeface="Cambria Math" panose="02040503050406030204" pitchFamily="18" charset="0"/>
                              <a:cs typeface="Arial" panose="020B0604020202020204" pitchFamily="34" charset="0"/>
                            </a:rPr>
                            <m:t>𝐾</m:t>
                          </m:r>
                        </m:sup>
                      </m:sSubSup>
                      <m:r>
                        <a:rPr lang="en-US" altLang="zh-CN" b="0" i="1" smtClean="0">
                          <a:solidFill>
                            <a:schemeClr val="bg1"/>
                          </a:solidFill>
                          <a:latin typeface="Cambria Math" panose="02040503050406030204" pitchFamily="18" charset="0"/>
                          <a:cs typeface="Arial" panose="020B0604020202020204" pitchFamily="34" charset="0"/>
                        </a:rPr>
                        <m:t>∼</m:t>
                      </m:r>
                      <m:sSub>
                        <m:sSubPr>
                          <m:ctrlP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lang="en"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ℳ</m:t>
                          </m:r>
                        </m:e>
                        <m:sub>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𝑣</m:t>
                          </m:r>
                        </m:sub>
                      </m:sSub>
                      <m:r>
                        <a:rPr lang="en-US" altLang="zh-CN" b="0" i="0" smtClean="0">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oMath>
                  </m:oMathPara>
                </a14:m>
                <a:endParaRPr lang="en" altLang="zh-CN" dirty="0">
                  <a:solidFill>
                    <a:schemeClr val="bg1"/>
                  </a:solidFill>
                  <a:latin typeface="Arial" panose="020B0604020202020204" pitchFamily="34" charset="0"/>
                  <a:cs typeface="Arial" panose="020B0604020202020204" pitchFamily="34" charset="0"/>
                </a:endParaRPr>
              </a:p>
              <a:p>
                <a:endParaRPr lang="en" altLang="zh-CN"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Evaluate actions by mean return (Monte-Carlo evaluation)</a:t>
                </a:r>
              </a:p>
              <a:p>
                <a:pP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𝑄</m:t>
                      </m:r>
                      <m:d>
                        <m:dPr>
                          <m:ctrlPr>
                            <a:rPr lang="en-US" altLang="zh-CN" b="0" i="1" smtClean="0">
                              <a:solidFill>
                                <a:schemeClr val="bg1"/>
                              </a:solidFill>
                              <a:latin typeface="Cambria Math" panose="02040503050406030204" pitchFamily="18" charset="0"/>
                              <a:cs typeface="Arial" panose="020B0604020202020204" pitchFamily="34" charset="0"/>
                            </a:rPr>
                          </m:ctrlPr>
                        </m:dPr>
                        <m:e>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𝑠</m:t>
                              </m:r>
                            </m:e>
                            <m:sub>
                              <m:r>
                                <a:rPr lang="en-US" altLang="zh-CN" b="0" i="1" smtClean="0">
                                  <a:solidFill>
                                    <a:schemeClr val="bg1"/>
                                  </a:solidFill>
                                  <a:latin typeface="Cambria Math" panose="02040503050406030204" pitchFamily="18" charset="0"/>
                                  <a:cs typeface="Arial" panose="020B0604020202020204" pitchFamily="34" charset="0"/>
                                </a:rPr>
                                <m:t>𝑡</m:t>
                              </m:r>
                            </m:sub>
                          </m:sSub>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𝑎</m:t>
                          </m:r>
                        </m:e>
                      </m:d>
                      <m:r>
                        <a:rPr lang="en-US" altLang="zh-CN" b="0" i="1" smtClean="0">
                          <a:solidFill>
                            <a:schemeClr val="bg1"/>
                          </a:solidFill>
                          <a:latin typeface="Cambria Math" panose="02040503050406030204" pitchFamily="18" charset="0"/>
                          <a:cs typeface="Arial" panose="020B0604020202020204" pitchFamily="34" charset="0"/>
                        </a:rPr>
                        <m:t>=</m:t>
                      </m:r>
                      <m:f>
                        <m:fPr>
                          <m:ctrlPr>
                            <a:rPr lang="en-US" altLang="zh-CN" b="0" i="1" smtClean="0">
                              <a:solidFill>
                                <a:schemeClr val="bg1"/>
                              </a:solidFill>
                              <a:latin typeface="Cambria Math" panose="02040503050406030204" pitchFamily="18" charset="0"/>
                              <a:cs typeface="Arial" panose="020B0604020202020204" pitchFamily="34" charset="0"/>
                            </a:rPr>
                          </m:ctrlPr>
                        </m:fPr>
                        <m:num>
                          <m:r>
                            <a:rPr lang="en-US" altLang="zh-CN" b="0" i="1" smtClean="0">
                              <a:solidFill>
                                <a:schemeClr val="bg1"/>
                              </a:solidFill>
                              <a:latin typeface="Cambria Math" panose="02040503050406030204" pitchFamily="18" charset="0"/>
                              <a:cs typeface="Arial" panose="020B0604020202020204" pitchFamily="34" charset="0"/>
                            </a:rPr>
                            <m:t>1</m:t>
                          </m:r>
                        </m:num>
                        <m:den>
                          <m:r>
                            <a:rPr lang="en-US" altLang="zh-CN" b="0" i="1" smtClean="0">
                              <a:solidFill>
                                <a:schemeClr val="bg1"/>
                              </a:solidFill>
                              <a:latin typeface="Cambria Math" panose="02040503050406030204" pitchFamily="18" charset="0"/>
                              <a:cs typeface="Arial" panose="020B0604020202020204" pitchFamily="34" charset="0"/>
                            </a:rPr>
                            <m:t>𝐾</m:t>
                          </m:r>
                        </m:den>
                      </m:f>
                      <m:nary>
                        <m:naryPr>
                          <m:chr m:val="∑"/>
                          <m:ctrlPr>
                            <a:rPr lang="en-US" altLang="zh-CN" b="0" i="1" smtClean="0">
                              <a:solidFill>
                                <a:schemeClr val="bg1"/>
                              </a:solidFill>
                              <a:latin typeface="Cambria Math" panose="02040503050406030204" pitchFamily="18" charset="0"/>
                              <a:cs typeface="Arial" panose="020B0604020202020204" pitchFamily="34" charset="0"/>
                            </a:rPr>
                          </m:ctrlPr>
                        </m:naryPr>
                        <m:sub>
                          <m:r>
                            <m:rPr>
                              <m:brk m:alnAt="23"/>
                            </m:rPr>
                            <a:rPr lang="en-US" altLang="zh-CN" b="0" i="1" smtClean="0">
                              <a:solidFill>
                                <a:schemeClr val="bg1"/>
                              </a:solidFill>
                              <a:latin typeface="Cambria Math" panose="02040503050406030204" pitchFamily="18" charset="0"/>
                              <a:cs typeface="Arial" panose="020B0604020202020204" pitchFamily="34" charset="0"/>
                            </a:rPr>
                            <m:t>𝑘</m:t>
                          </m:r>
                          <m:r>
                            <a:rPr lang="en-US" altLang="zh-CN" b="0" i="1" smtClean="0">
                              <a:solidFill>
                                <a:schemeClr val="bg1"/>
                              </a:solidFill>
                              <a:latin typeface="Cambria Math" panose="02040503050406030204" pitchFamily="18" charset="0"/>
                              <a:cs typeface="Arial" panose="020B0604020202020204" pitchFamily="34" charset="0"/>
                            </a:rPr>
                            <m:t>=1</m:t>
                          </m:r>
                        </m:sub>
                        <m:sup>
                          <m:r>
                            <a:rPr lang="en-US" altLang="zh-CN" b="0" i="1" smtClean="0">
                              <a:solidFill>
                                <a:schemeClr val="bg1"/>
                              </a:solidFill>
                              <a:latin typeface="Cambria Math" panose="02040503050406030204" pitchFamily="18" charset="0"/>
                              <a:cs typeface="Arial" panose="020B0604020202020204" pitchFamily="34" charset="0"/>
                            </a:rPr>
                            <m:t>𝐾</m:t>
                          </m:r>
                        </m:sup>
                        <m:e>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𝐺</m:t>
                              </m:r>
                            </m:e>
                            <m:sub>
                              <m:r>
                                <a:rPr lang="en-US" altLang="zh-CN" b="0" i="1" smtClean="0">
                                  <a:solidFill>
                                    <a:schemeClr val="bg1"/>
                                  </a:solidFill>
                                  <a:latin typeface="Cambria Math" panose="02040503050406030204" pitchFamily="18" charset="0"/>
                                  <a:cs typeface="Arial" panose="020B0604020202020204" pitchFamily="34" charset="0"/>
                                </a:rPr>
                                <m:t>𝑡</m:t>
                              </m:r>
                            </m:sub>
                          </m:sSub>
                        </m:e>
                      </m:nary>
                      <m:groupChr>
                        <m:groupChrPr>
                          <m:chr m:val="→"/>
                          <m:vertJc m:val="bot"/>
                          <m:ctrlPr>
                            <a:rPr lang="en-US" altLang="zh-CN" b="0" i="1" smtClean="0">
                              <a:solidFill>
                                <a:schemeClr val="bg1"/>
                              </a:solidFill>
                              <a:latin typeface="Cambria Math" panose="02040503050406030204" pitchFamily="18" charset="0"/>
                              <a:cs typeface="Arial" panose="020B0604020202020204" pitchFamily="34" charset="0"/>
                            </a:rPr>
                          </m:ctrlPr>
                        </m:groupChrPr>
                        <m:e>
                          <m:r>
                            <m:rPr>
                              <m:brk m:alnAt="2"/>
                            </m:rPr>
                            <a:rPr lang="en-US" altLang="zh-CN" b="0" i="1" smtClean="0">
                              <a:solidFill>
                                <a:schemeClr val="bg1"/>
                              </a:solidFill>
                              <a:latin typeface="Cambria Math" panose="02040503050406030204" pitchFamily="18" charset="0"/>
                              <a:cs typeface="Arial" panose="020B0604020202020204" pitchFamily="34" charset="0"/>
                            </a:rPr>
                            <m:t>𝑃</m:t>
                          </m:r>
                        </m:e>
                      </m:groupChr>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𝑄</m:t>
                          </m:r>
                        </m:e>
                        <m:sup>
                          <m:r>
                            <a:rPr lang="en-US" altLang="zh-CN" b="0" i="1" smtClean="0">
                              <a:solidFill>
                                <a:schemeClr val="bg1"/>
                              </a:solidFill>
                              <a:latin typeface="Cambria Math" panose="02040503050406030204" pitchFamily="18" charset="0"/>
                              <a:cs typeface="Arial" panose="020B0604020202020204" pitchFamily="34" charset="0"/>
                            </a:rPr>
                            <m:t>𝜋</m:t>
                          </m:r>
                        </m:sup>
                      </m:sSup>
                      <m:r>
                        <a:rPr lang="en-US" altLang="zh-CN" b="0" i="1" smtClean="0">
                          <a:solidFill>
                            <a:schemeClr val="bg1"/>
                          </a:solidFill>
                          <a:latin typeface="Cambria Math" panose="02040503050406030204" pitchFamily="18" charset="0"/>
                          <a:cs typeface="Arial" panose="020B0604020202020204" pitchFamily="34" charset="0"/>
                        </a:rPr>
                        <m:t>(</m:t>
                      </m:r>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𝑠</m:t>
                          </m:r>
                        </m:e>
                        <m:sub>
                          <m:r>
                            <a:rPr lang="en-US" altLang="zh-CN" b="0" i="1" smtClean="0">
                              <a:solidFill>
                                <a:schemeClr val="bg1"/>
                              </a:solidFill>
                              <a:latin typeface="Cambria Math" panose="02040503050406030204" pitchFamily="18" charset="0"/>
                              <a:cs typeface="Arial" panose="020B0604020202020204" pitchFamily="34" charset="0"/>
                            </a:rPr>
                            <m:t>𝑡</m:t>
                          </m:r>
                        </m:sub>
                      </m:sSub>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𝑎</m:t>
                      </m:r>
                      <m:r>
                        <a:rPr lang="en-US" altLang="zh-CN" b="0" i="1" smtClean="0">
                          <a:solidFill>
                            <a:schemeClr val="bg1"/>
                          </a:solidFill>
                          <a:latin typeface="Cambria Math" panose="02040503050406030204" pitchFamily="18" charset="0"/>
                          <a:cs typeface="Arial" panose="020B0604020202020204" pitchFamily="34" charset="0"/>
                        </a:rPr>
                        <m:t>)</m:t>
                      </m:r>
                    </m:oMath>
                  </m:oMathPara>
                </a14:m>
                <a:endParaRPr lang="en" altLang="zh-CN" dirty="0">
                  <a:solidFill>
                    <a:schemeClr val="bg1"/>
                  </a:solidFill>
                  <a:latin typeface="Arial" panose="020B0604020202020204" pitchFamily="34" charset="0"/>
                  <a:cs typeface="Arial" panose="020B0604020202020204" pitchFamily="34" charset="0"/>
                </a:endParaRPr>
              </a:p>
              <a:p>
                <a:endParaRPr lang="en" altLang="zh-CN" dirty="0">
                  <a:solidFill>
                    <a:schemeClr val="bg1"/>
                  </a:solidFill>
                  <a:latin typeface="Arial" panose="020B0604020202020204" pitchFamily="34" charset="0"/>
                  <a:cs typeface="Arial" panose="020B0604020202020204" pitchFamily="34" charset="0"/>
                </a:endParaRPr>
              </a:p>
              <a:p>
                <a:pPr marL="285750" indent="-285750">
                  <a:buFont typeface="Wingdings" pitchFamily="2" charset="2"/>
                  <a:buChar char="Ø"/>
                </a:pPr>
                <a:r>
                  <a:rPr lang="en" altLang="zh-CN" dirty="0">
                    <a:solidFill>
                      <a:schemeClr val="bg1"/>
                    </a:solidFill>
                    <a:latin typeface="Arial" panose="020B0604020202020204" pitchFamily="34" charset="0"/>
                    <a:cs typeface="Arial" panose="020B0604020202020204" pitchFamily="34" charset="0"/>
                  </a:rPr>
                  <a:t>Select current action with maximum value</a:t>
                </a:r>
              </a:p>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𝑎</m:t>
                          </m:r>
                        </m:e>
                        <m:sub>
                          <m:r>
                            <a:rPr lang="en-US" altLang="zh-CN" b="0" i="1" smtClean="0">
                              <a:solidFill>
                                <a:schemeClr val="bg1"/>
                              </a:solidFill>
                              <a:latin typeface="Cambria Math" panose="02040503050406030204" pitchFamily="18" charset="0"/>
                              <a:cs typeface="Arial" panose="020B0604020202020204" pitchFamily="34" charset="0"/>
                            </a:rPr>
                            <m:t>𝑡</m:t>
                          </m:r>
                        </m:sub>
                      </m:sSub>
                      <m:r>
                        <a:rPr lang="en-US" altLang="zh-CN" b="0" i="1" smtClean="0">
                          <a:solidFill>
                            <a:schemeClr val="bg1"/>
                          </a:solidFill>
                          <a:latin typeface="Cambria Math" panose="02040503050406030204" pitchFamily="18" charset="0"/>
                          <a:cs typeface="Arial" panose="020B0604020202020204" pitchFamily="34" charset="0"/>
                        </a:rPr>
                        <m:t>=</m:t>
                      </m:r>
                      <m:func>
                        <m:funcPr>
                          <m:ctrlPr>
                            <a:rPr lang="en-US" altLang="zh-CN" b="0" i="1" smtClean="0">
                              <a:solidFill>
                                <a:schemeClr val="bg1"/>
                              </a:solidFill>
                              <a:latin typeface="Cambria Math" panose="02040503050406030204" pitchFamily="18" charset="0"/>
                              <a:cs typeface="Arial" panose="020B0604020202020204" pitchFamily="34" charset="0"/>
                            </a:rPr>
                          </m:ctrlPr>
                        </m:funcPr>
                        <m:fName>
                          <m:r>
                            <m:rPr>
                              <m:sty m:val="p"/>
                            </m:rPr>
                            <a:rPr lang="en-US" altLang="zh-CN" b="0" i="0" smtClean="0">
                              <a:solidFill>
                                <a:schemeClr val="bg1"/>
                              </a:solidFill>
                              <a:latin typeface="Cambria Math" panose="02040503050406030204" pitchFamily="18" charset="0"/>
                              <a:cs typeface="Arial" panose="020B0604020202020204" pitchFamily="34" charset="0"/>
                            </a:rPr>
                            <m:t>arg</m:t>
                          </m:r>
                        </m:fName>
                        <m:e>
                          <m:func>
                            <m:funcPr>
                              <m:ctrlPr>
                                <a:rPr lang="en-US" altLang="zh-CN" b="0" i="1" smtClean="0">
                                  <a:solidFill>
                                    <a:schemeClr val="bg1"/>
                                  </a:solidFill>
                                  <a:latin typeface="Cambria Math" panose="02040503050406030204" pitchFamily="18" charset="0"/>
                                  <a:cs typeface="Arial" panose="020B0604020202020204" pitchFamily="34" charset="0"/>
                                </a:rPr>
                              </m:ctrlPr>
                            </m:funcPr>
                            <m:fName>
                              <m:limLow>
                                <m:limLowPr>
                                  <m:ctrlPr>
                                    <a:rPr lang="en-US" altLang="zh-CN" b="0" i="1" smtClean="0">
                                      <a:solidFill>
                                        <a:schemeClr val="bg1"/>
                                      </a:solidFill>
                                      <a:latin typeface="Cambria Math" panose="02040503050406030204" pitchFamily="18" charset="0"/>
                                      <a:cs typeface="Arial" panose="020B0604020202020204" pitchFamily="34" charset="0"/>
                                    </a:rPr>
                                  </m:ctrlPr>
                                </m:limLowPr>
                                <m:e>
                                  <m:r>
                                    <m:rPr>
                                      <m:sty m:val="p"/>
                                    </m:rPr>
                                    <a:rPr lang="en-US" altLang="zh-CN" b="0" i="0" smtClean="0">
                                      <a:solidFill>
                                        <a:schemeClr val="bg1"/>
                                      </a:solidFill>
                                      <a:latin typeface="Cambria Math" panose="02040503050406030204" pitchFamily="18" charset="0"/>
                                      <a:cs typeface="Arial" panose="020B0604020202020204" pitchFamily="34" charset="0"/>
                                    </a:rPr>
                                    <m:t>max</m:t>
                                  </m:r>
                                </m:e>
                                <m:lim>
                                  <m:r>
                                    <a:rPr lang="en-US" altLang="zh-CN" b="0" i="1" smtClean="0">
                                      <a:solidFill>
                                        <a:schemeClr val="bg1"/>
                                      </a:solidFill>
                                      <a:latin typeface="Cambria Math" panose="02040503050406030204" pitchFamily="18" charset="0"/>
                                      <a:cs typeface="Arial" panose="020B0604020202020204" pitchFamily="34" charset="0"/>
                                    </a:rPr>
                                    <m:t>𝑎</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𝐴</m:t>
                                  </m:r>
                                </m:lim>
                              </m:limLow>
                            </m:fName>
                            <m:e>
                              <m:r>
                                <a:rPr lang="en-US" altLang="zh-CN" b="0" i="1" smtClean="0">
                                  <a:solidFill>
                                    <a:schemeClr val="bg1"/>
                                  </a:solidFill>
                                  <a:latin typeface="Cambria Math" panose="02040503050406030204" pitchFamily="18" charset="0"/>
                                  <a:cs typeface="Arial" panose="020B0604020202020204" pitchFamily="34" charset="0"/>
                                </a:rPr>
                                <m:t>𝑄</m:t>
                              </m:r>
                              <m:r>
                                <a:rPr lang="en-US" altLang="zh-CN" b="0" i="1" smtClean="0">
                                  <a:solidFill>
                                    <a:schemeClr val="bg1"/>
                                  </a:solidFill>
                                  <a:latin typeface="Cambria Math" panose="02040503050406030204" pitchFamily="18" charset="0"/>
                                  <a:cs typeface="Arial" panose="020B0604020202020204" pitchFamily="34" charset="0"/>
                                </a:rPr>
                                <m:t>(</m:t>
                              </m:r>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𝑠</m:t>
                                  </m:r>
                                </m:e>
                                <m:sub>
                                  <m:r>
                                    <a:rPr lang="en-US" altLang="zh-CN" b="0" i="1" smtClean="0">
                                      <a:solidFill>
                                        <a:schemeClr val="bg1"/>
                                      </a:solidFill>
                                      <a:latin typeface="Cambria Math" panose="02040503050406030204" pitchFamily="18" charset="0"/>
                                      <a:cs typeface="Arial" panose="020B0604020202020204" pitchFamily="34" charset="0"/>
                                    </a:rPr>
                                    <m:t>𝑡</m:t>
                                  </m:r>
                                </m:sub>
                              </m:sSub>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𝑎</m:t>
                              </m:r>
                              <m:r>
                                <a:rPr lang="en-US" altLang="zh-CN" b="0" i="1" smtClean="0">
                                  <a:solidFill>
                                    <a:schemeClr val="bg1"/>
                                  </a:solidFill>
                                  <a:latin typeface="Cambria Math" panose="02040503050406030204" pitchFamily="18" charset="0"/>
                                  <a:cs typeface="Arial" panose="020B0604020202020204" pitchFamily="34" charset="0"/>
                                </a:rPr>
                                <m:t>)</m:t>
                              </m:r>
                            </m:e>
                          </m:func>
                        </m:e>
                      </m:func>
                    </m:oMath>
                  </m:oMathPara>
                </a14:m>
                <a:endParaRPr lang="en" altLang="zh-CN" dirty="0">
                  <a:solidFill>
                    <a:schemeClr val="bg1"/>
                  </a:solidFill>
                  <a:latin typeface="Arial" panose="020B0604020202020204" pitchFamily="34" charset="0"/>
                  <a:cs typeface="Arial" panose="020B0604020202020204" pitchFamily="34" charset="0"/>
                </a:endParaRPr>
              </a:p>
            </p:txBody>
          </p:sp>
        </mc:Choice>
        <mc:Fallback xmlns="">
          <p:sp>
            <p:nvSpPr>
              <p:cNvPr id="15" name="矩形 14">
                <a:extLst>
                  <a:ext uri="{FF2B5EF4-FFF2-40B4-BE49-F238E27FC236}">
                    <a16:creationId xmlns:a16="http://schemas.microsoft.com/office/drawing/2014/main" id="{48F93794-1779-FE43-8B75-1284B5C557CF}"/>
                  </a:ext>
                </a:extLst>
              </p:cNvPr>
              <p:cNvSpPr>
                <a:spLocks noRot="1" noChangeAspect="1" noMove="1" noResize="1" noEditPoints="1" noAdjustHandles="1" noChangeArrowheads="1" noChangeShapeType="1" noTextEdit="1"/>
              </p:cNvSpPr>
              <p:nvPr/>
            </p:nvSpPr>
            <p:spPr>
              <a:xfrm>
                <a:off x="725274" y="1640711"/>
                <a:ext cx="8188211" cy="4130298"/>
              </a:xfrm>
              <a:prstGeom prst="rect">
                <a:avLst/>
              </a:prstGeom>
              <a:blipFill>
                <a:blip r:embed="rId3"/>
                <a:stretch>
                  <a:fillRect l="-464" t="-307" b="-88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93777942-FDBD-A94A-B71E-125A28AA0AD7}"/>
                  </a:ext>
                </a:extLst>
              </p:cNvPr>
              <p:cNvSpPr/>
              <p:nvPr/>
            </p:nvSpPr>
            <p:spPr>
              <a:xfrm>
                <a:off x="7916092" y="2678506"/>
                <a:ext cx="3997234" cy="1500988"/>
              </a:xfrm>
              <a:prstGeom prst="rect">
                <a:avLst/>
              </a:prstGeom>
            </p:spPr>
            <p:txBody>
              <a:bodyPr wrap="square">
                <a:spAutoFit/>
              </a:bodyPr>
              <a:lstStyle/>
              <a:p>
                <a:r>
                  <a:rPr lang="en" altLang="zh-CN" dirty="0">
                    <a:solidFill>
                      <a:schemeClr val="bg1"/>
                    </a:solidFill>
                    <a:latin typeface="Arial" panose="020B0604020202020204" pitchFamily="34" charset="0"/>
                    <a:cs typeface="Arial" panose="020B0604020202020204" pitchFamily="34" charset="0"/>
                  </a:rPr>
                  <a:t>too slow when state and action space are large, e.g. Game of Go</a:t>
                </a:r>
              </a:p>
              <a:p>
                <a:endParaRPr lang="en" altLang="zh-CN" dirty="0">
                  <a:solidFill>
                    <a:schemeClr val="bg1"/>
                  </a:solidFill>
                  <a:latin typeface="Arial" panose="020B0604020202020204" pitchFamily="34" charset="0"/>
                  <a:cs typeface="Arial" panose="020B0604020202020204" pitchFamily="34" charset="0"/>
                </a:endParaRPr>
              </a:p>
              <a:p>
                <a14:m>
                  <m:oMath xmlns:m="http://schemas.openxmlformats.org/officeDocument/2006/math">
                    <m:sSup>
                      <m:sSupPr>
                        <m:ctrlPr>
                          <a:rPr lang="en-US" altLang="zh-CN" b="0" i="1" smtClean="0">
                            <a:solidFill>
                              <a:srgbClr val="43F6FF"/>
                            </a:solidFill>
                            <a:latin typeface="Cambria Math" panose="02040503050406030204" pitchFamily="18" charset="0"/>
                          </a:rPr>
                        </m:ctrlPr>
                      </m:sSupPr>
                      <m:e>
                        <m:r>
                          <a:rPr lang="en-US" altLang="zh-CN" b="0" i="1" smtClean="0">
                            <a:solidFill>
                              <a:srgbClr val="43F6FF"/>
                            </a:solidFill>
                            <a:latin typeface="Cambria Math" panose="02040503050406030204" pitchFamily="18" charset="0"/>
                          </a:rPr>
                          <m:t>10</m:t>
                        </m:r>
                      </m:e>
                      <m:sup>
                        <m:r>
                          <a:rPr lang="en-US" altLang="zh-CN" b="0" i="1" smtClean="0">
                            <a:solidFill>
                              <a:srgbClr val="43F6FF"/>
                            </a:solidFill>
                            <a:latin typeface="Cambria Math" panose="02040503050406030204" pitchFamily="18" charset="0"/>
                          </a:rPr>
                          <m:t>170</m:t>
                        </m:r>
                      </m:sup>
                    </m:sSup>
                  </m:oMath>
                </a14:m>
                <a:r>
                  <a:rPr lang="en-US" altLang="zh-CN" dirty="0">
                    <a:solidFill>
                      <a:srgbClr val="43F6FF"/>
                    </a:solidFill>
                  </a:rPr>
                  <a:t> states</a:t>
                </a:r>
              </a:p>
              <a:p>
                <a:r>
                  <a:rPr lang="en-US" altLang="zh-CN" dirty="0">
                    <a:solidFill>
                      <a:srgbClr val="43F6FF"/>
                    </a:solidFill>
                  </a:rPr>
                  <a:t>361 actions (branches) for initial</a:t>
                </a:r>
                <a:endParaRPr lang="zh-CN" altLang="en-US" dirty="0">
                  <a:solidFill>
                    <a:srgbClr val="43F6FF"/>
                  </a:solidFill>
                </a:endParaRPr>
              </a:p>
            </p:txBody>
          </p:sp>
        </mc:Choice>
        <mc:Fallback xmlns="">
          <p:sp>
            <p:nvSpPr>
              <p:cNvPr id="3" name="矩形 2">
                <a:extLst>
                  <a:ext uri="{FF2B5EF4-FFF2-40B4-BE49-F238E27FC236}">
                    <a16:creationId xmlns:a16="http://schemas.microsoft.com/office/drawing/2014/main" id="{93777942-FDBD-A94A-B71E-125A28AA0AD7}"/>
                  </a:ext>
                </a:extLst>
              </p:cNvPr>
              <p:cNvSpPr>
                <a:spLocks noRot="1" noChangeAspect="1" noMove="1" noResize="1" noEditPoints="1" noAdjustHandles="1" noChangeArrowheads="1" noChangeShapeType="1" noTextEdit="1"/>
              </p:cNvSpPr>
              <p:nvPr/>
            </p:nvSpPr>
            <p:spPr>
              <a:xfrm>
                <a:off x="7916092" y="2678506"/>
                <a:ext cx="3997234" cy="1500988"/>
              </a:xfrm>
              <a:prstGeom prst="rect">
                <a:avLst/>
              </a:prstGeom>
              <a:blipFill>
                <a:blip r:embed="rId4"/>
                <a:stretch>
                  <a:fillRect l="-949" t="-1681" r="-2215" b="-33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735992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004052" y="486096"/>
            <a:ext cx="4184159"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Simulation-based Search</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496315"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116476"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14" name="组合 13">
            <a:extLst>
              <a:ext uri="{FF2B5EF4-FFF2-40B4-BE49-F238E27FC236}">
                <a16:creationId xmlns:a16="http://schemas.microsoft.com/office/drawing/2014/main" id="{0FE60641-4DA7-004F-AC87-E1A628292460}"/>
              </a:ext>
            </a:extLst>
          </p:cNvPr>
          <p:cNvGrpSpPr/>
          <p:nvPr/>
        </p:nvGrpSpPr>
        <p:grpSpPr>
          <a:xfrm>
            <a:off x="760639" y="1213770"/>
            <a:ext cx="5522595" cy="514237"/>
            <a:chOff x="493189" y="2817428"/>
            <a:chExt cx="5522595" cy="514237"/>
          </a:xfrm>
        </p:grpSpPr>
        <p:sp>
          <p:nvSpPr>
            <p:cNvPr id="16" name="平行四边形 15">
              <a:extLst>
                <a:ext uri="{FF2B5EF4-FFF2-40B4-BE49-F238E27FC236}">
                  <a16:creationId xmlns:a16="http://schemas.microsoft.com/office/drawing/2014/main" id="{7542F388-8077-A443-B6C7-1832151C5E18}"/>
                </a:ext>
              </a:extLst>
            </p:cNvPr>
            <p:cNvSpPr/>
            <p:nvPr/>
          </p:nvSpPr>
          <p:spPr>
            <a:xfrm>
              <a:off x="1033890" y="2897807"/>
              <a:ext cx="4981894" cy="375920"/>
            </a:xfrm>
            <a:prstGeom prst="parallelogram">
              <a:avLst/>
            </a:prstGeom>
            <a:gradFill flip="none" rotWithShape="1">
              <a:gsLst>
                <a:gs pos="31000">
                  <a:srgbClr val="00C2CC"/>
                </a:gs>
                <a:gs pos="100000">
                  <a:srgbClr val="00C2CC">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EFCC0EBA-FA15-C945-8567-B8F407E39AD4}"/>
                </a:ext>
              </a:extLst>
            </p:cNvPr>
            <p:cNvSpPr/>
            <p:nvPr/>
          </p:nvSpPr>
          <p:spPr>
            <a:xfrm>
              <a:off x="684565" y="2826687"/>
              <a:ext cx="504978" cy="504978"/>
            </a:xfrm>
            <a:prstGeom prst="ellipse">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8BEC5274-52A3-2A41-BAA1-ED5B470EC3C9}"/>
                </a:ext>
              </a:extLst>
            </p:cNvPr>
            <p:cNvSpPr/>
            <p:nvPr/>
          </p:nvSpPr>
          <p:spPr>
            <a:xfrm>
              <a:off x="1290638" y="2847428"/>
              <a:ext cx="4446476" cy="461665"/>
            </a:xfrm>
            <a:prstGeom prst="rect">
              <a:avLst/>
            </a:prstGeom>
          </p:spPr>
          <p:txBody>
            <a:bodyPr wrap="square">
              <a:spAutoFit/>
            </a:bodyPr>
            <a:lstStyle/>
            <a:p>
              <a:pPr defTabSz="474035"/>
              <a:r>
                <a:rPr lang="en-US" altLang="zh-CN" sz="2400" dirty="0">
                  <a:solidFill>
                    <a:schemeClr val="bg1"/>
                  </a:solidFill>
                  <a:latin typeface="Abadi" panose="020B0604020104020204" pitchFamily="34" charset="0"/>
                  <a:cs typeface="Calibri" charset="0"/>
                </a:rPr>
                <a:t>Monte-Carlo Tree Search (MCTS)</a:t>
              </a:r>
            </a:p>
          </p:txBody>
        </p:sp>
        <p:sp>
          <p:nvSpPr>
            <p:cNvPr id="19" name="平行四边形 18">
              <a:extLst>
                <a:ext uri="{FF2B5EF4-FFF2-40B4-BE49-F238E27FC236}">
                  <a16:creationId xmlns:a16="http://schemas.microsoft.com/office/drawing/2014/main" id="{31321FC4-7D01-C346-B416-DEF7F98D0132}"/>
                </a:ext>
              </a:extLst>
            </p:cNvPr>
            <p:cNvSpPr/>
            <p:nvPr/>
          </p:nvSpPr>
          <p:spPr>
            <a:xfrm>
              <a:off x="493190" y="2897807"/>
              <a:ext cx="849566" cy="375920"/>
            </a:xfrm>
            <a:prstGeom prst="parallelogram">
              <a:avLst>
                <a:gd name="adj" fmla="val 0"/>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直角三角形 19">
              <a:extLst>
                <a:ext uri="{FF2B5EF4-FFF2-40B4-BE49-F238E27FC236}">
                  <a16:creationId xmlns:a16="http://schemas.microsoft.com/office/drawing/2014/main" id="{BED855D3-2C73-3645-A738-FEB9382BAD32}"/>
                </a:ext>
              </a:extLst>
            </p:cNvPr>
            <p:cNvSpPr/>
            <p:nvPr/>
          </p:nvSpPr>
          <p:spPr>
            <a:xfrm flipH="1">
              <a:off x="493189" y="2817428"/>
              <a:ext cx="149542" cy="81788"/>
            </a:xfrm>
            <a:prstGeom prst="rtTriangle">
              <a:avLst/>
            </a:prstGeom>
            <a:solidFill>
              <a:srgbClr val="00C2C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图形 2">
              <a:extLst>
                <a:ext uri="{FF2B5EF4-FFF2-40B4-BE49-F238E27FC236}">
                  <a16:creationId xmlns:a16="http://schemas.microsoft.com/office/drawing/2014/main" id="{1EB18E9A-BCA3-0342-9414-B1CB5932D0FA}"/>
                </a:ext>
              </a:extLst>
            </p:cNvPr>
            <p:cNvGrpSpPr/>
            <p:nvPr/>
          </p:nvGrpSpPr>
          <p:grpSpPr>
            <a:xfrm>
              <a:off x="776328" y="2921696"/>
              <a:ext cx="321452" cy="314959"/>
              <a:chOff x="3754657" y="3796110"/>
              <a:chExt cx="685992" cy="672136"/>
            </a:xfrm>
            <a:solidFill>
              <a:schemeClr val="bg1"/>
            </a:solidFill>
          </p:grpSpPr>
          <p:sp>
            <p:nvSpPr>
              <p:cNvPr id="22" name="任意多边形: 形状 117">
                <a:extLst>
                  <a:ext uri="{FF2B5EF4-FFF2-40B4-BE49-F238E27FC236}">
                    <a16:creationId xmlns:a16="http://schemas.microsoft.com/office/drawing/2014/main" id="{DCA2551C-E9EB-044F-981C-D483C993E457}"/>
                  </a:ext>
                </a:extLst>
              </p:cNvPr>
              <p:cNvSpPr/>
              <p:nvPr/>
            </p:nvSpPr>
            <p:spPr>
              <a:xfrm>
                <a:off x="3998109" y="3796110"/>
                <a:ext cx="442540" cy="428764"/>
              </a:xfrm>
              <a:custGeom>
                <a:avLst/>
                <a:gdLst>
                  <a:gd name="connsiteX0" fmla="*/ 119313 w 442540"/>
                  <a:gd name="connsiteY0" fmla="*/ 280966 h 428764"/>
                  <a:gd name="connsiteX1" fmla="*/ 79309 w 442540"/>
                  <a:gd name="connsiteY1" fmla="*/ 270147 h 428764"/>
                  <a:gd name="connsiteX2" fmla="*/ 0 w 442540"/>
                  <a:gd name="connsiteY2" fmla="*/ 349456 h 428764"/>
                  <a:gd name="connsiteX3" fmla="*/ 79309 w 442540"/>
                  <a:gd name="connsiteY3" fmla="*/ 428765 h 428764"/>
                  <a:gd name="connsiteX4" fmla="*/ 158617 w 442540"/>
                  <a:gd name="connsiteY4" fmla="*/ 349456 h 428764"/>
                  <a:gd name="connsiteX5" fmla="*/ 150523 w 442540"/>
                  <a:gd name="connsiteY5" fmla="*/ 314433 h 428764"/>
                  <a:gd name="connsiteX6" fmla="*/ 327041 w 442540"/>
                  <a:gd name="connsiteY6" fmla="*/ 137915 h 428764"/>
                  <a:gd name="connsiteX7" fmla="*/ 351246 w 442540"/>
                  <a:gd name="connsiteY7" fmla="*/ 158306 h 428764"/>
                  <a:gd name="connsiteX8" fmla="*/ 442541 w 442540"/>
                  <a:gd name="connsiteY8" fmla="*/ 72226 h 428764"/>
                  <a:gd name="connsiteX9" fmla="*/ 374595 w 442540"/>
                  <a:gd name="connsiteY9" fmla="*/ 64910 h 428764"/>
                  <a:gd name="connsiteX10" fmla="*/ 365801 w 442540"/>
                  <a:gd name="connsiteY10" fmla="*/ 0 h 428764"/>
                  <a:gd name="connsiteX11" fmla="*/ 274428 w 442540"/>
                  <a:gd name="connsiteY11" fmla="*/ 86080 h 428764"/>
                  <a:gd name="connsiteX12" fmla="*/ 294586 w 442540"/>
                  <a:gd name="connsiteY12" fmla="*/ 105537 h 428764"/>
                  <a:gd name="connsiteX13" fmla="*/ 119313 w 442540"/>
                  <a:gd name="connsiteY13" fmla="*/ 280966 h 4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540" h="428764">
                    <a:moveTo>
                      <a:pt x="119313" y="280966"/>
                    </a:moveTo>
                    <a:cubicBezTo>
                      <a:pt x="107561" y="274117"/>
                      <a:pt x="93941" y="270147"/>
                      <a:pt x="79309" y="270147"/>
                    </a:cubicBezTo>
                    <a:cubicBezTo>
                      <a:pt x="35490" y="270147"/>
                      <a:pt x="0" y="305638"/>
                      <a:pt x="0" y="349456"/>
                    </a:cubicBezTo>
                    <a:cubicBezTo>
                      <a:pt x="0" y="393274"/>
                      <a:pt x="35490" y="428765"/>
                      <a:pt x="79309" y="428765"/>
                    </a:cubicBezTo>
                    <a:cubicBezTo>
                      <a:pt x="123127" y="428765"/>
                      <a:pt x="158617" y="393274"/>
                      <a:pt x="158617" y="349456"/>
                    </a:cubicBezTo>
                    <a:cubicBezTo>
                      <a:pt x="158617" y="336925"/>
                      <a:pt x="155660" y="325018"/>
                      <a:pt x="150523" y="314433"/>
                    </a:cubicBezTo>
                    <a:lnTo>
                      <a:pt x="327041" y="137915"/>
                    </a:lnTo>
                    <a:lnTo>
                      <a:pt x="351246" y="158306"/>
                    </a:lnTo>
                    <a:lnTo>
                      <a:pt x="442541" y="72226"/>
                    </a:lnTo>
                    <a:lnTo>
                      <a:pt x="374595" y="64910"/>
                    </a:lnTo>
                    <a:lnTo>
                      <a:pt x="365801" y="0"/>
                    </a:lnTo>
                    <a:lnTo>
                      <a:pt x="274428" y="86080"/>
                    </a:lnTo>
                    <a:lnTo>
                      <a:pt x="294586" y="105537"/>
                    </a:lnTo>
                    <a:lnTo>
                      <a:pt x="119313" y="280966"/>
                    </a:lnTo>
                    <a:close/>
                  </a:path>
                </a:pathLst>
              </a:custGeom>
              <a:grpFill/>
              <a:ln w="972" cap="flat">
                <a:noFill/>
                <a:prstDash val="solid"/>
                <a:miter/>
              </a:ln>
            </p:spPr>
            <p:txBody>
              <a:bodyPr rtlCol="0" anchor="ctr"/>
              <a:lstStyle/>
              <a:p>
                <a:endParaRPr lang="zh-CN" altLang="en-US"/>
              </a:p>
            </p:txBody>
          </p:sp>
          <p:sp>
            <p:nvSpPr>
              <p:cNvPr id="23" name="任意多边形: 形状 118">
                <a:extLst>
                  <a:ext uri="{FF2B5EF4-FFF2-40B4-BE49-F238E27FC236}">
                    <a16:creationId xmlns:a16="http://schemas.microsoft.com/office/drawing/2014/main" id="{C616CC3F-31D7-EB43-94DA-E5C7E261FA82}"/>
                  </a:ext>
                </a:extLst>
              </p:cNvPr>
              <p:cNvSpPr/>
              <p:nvPr/>
            </p:nvSpPr>
            <p:spPr>
              <a:xfrm>
                <a:off x="3754657" y="3822882"/>
                <a:ext cx="645443" cy="645364"/>
              </a:xfrm>
              <a:custGeom>
                <a:avLst/>
                <a:gdLst>
                  <a:gd name="connsiteX0" fmla="*/ 547845 w 645443"/>
                  <a:gd name="connsiteY0" fmla="*/ 161730 h 645365"/>
                  <a:gd name="connsiteX1" fmla="*/ 599680 w 645443"/>
                  <a:gd name="connsiteY1" fmla="*/ 322760 h 645365"/>
                  <a:gd name="connsiteX2" fmla="*/ 322761 w 645443"/>
                  <a:gd name="connsiteY2" fmla="*/ 599679 h 645365"/>
                  <a:gd name="connsiteX3" fmla="*/ 45764 w 645443"/>
                  <a:gd name="connsiteY3" fmla="*/ 322760 h 645365"/>
                  <a:gd name="connsiteX4" fmla="*/ 322761 w 645443"/>
                  <a:gd name="connsiteY4" fmla="*/ 45764 h 645365"/>
                  <a:gd name="connsiteX5" fmla="*/ 483012 w 645443"/>
                  <a:gd name="connsiteY5" fmla="*/ 97054 h 645365"/>
                  <a:gd name="connsiteX6" fmla="*/ 515779 w 645443"/>
                  <a:gd name="connsiteY6" fmla="*/ 64287 h 645365"/>
                  <a:gd name="connsiteX7" fmla="*/ 322761 w 645443"/>
                  <a:gd name="connsiteY7" fmla="*/ 0 h 645365"/>
                  <a:gd name="connsiteX8" fmla="*/ 0 w 645443"/>
                  <a:gd name="connsiteY8" fmla="*/ 322683 h 645365"/>
                  <a:gd name="connsiteX9" fmla="*/ 322761 w 645443"/>
                  <a:gd name="connsiteY9" fmla="*/ 645365 h 645365"/>
                  <a:gd name="connsiteX10" fmla="*/ 645443 w 645443"/>
                  <a:gd name="connsiteY10" fmla="*/ 322683 h 645365"/>
                  <a:gd name="connsiteX11" fmla="*/ 580611 w 645443"/>
                  <a:gd name="connsiteY11" fmla="*/ 128886 h 645365"/>
                  <a:gd name="connsiteX12" fmla="*/ 547845 w 645443"/>
                  <a:gd name="connsiteY12" fmla="*/ 161730 h 6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443" h="645365">
                    <a:moveTo>
                      <a:pt x="547845" y="161730"/>
                    </a:moveTo>
                    <a:cubicBezTo>
                      <a:pt x="580456" y="207105"/>
                      <a:pt x="599680" y="262754"/>
                      <a:pt x="599680" y="322760"/>
                    </a:cubicBezTo>
                    <a:cubicBezTo>
                      <a:pt x="599680" y="475463"/>
                      <a:pt x="475463" y="599679"/>
                      <a:pt x="322761" y="599679"/>
                    </a:cubicBezTo>
                    <a:cubicBezTo>
                      <a:pt x="170058" y="599679"/>
                      <a:pt x="45764" y="475463"/>
                      <a:pt x="45764" y="322760"/>
                    </a:cubicBezTo>
                    <a:cubicBezTo>
                      <a:pt x="45764" y="170058"/>
                      <a:pt x="170058" y="45764"/>
                      <a:pt x="322761" y="45764"/>
                    </a:cubicBezTo>
                    <a:cubicBezTo>
                      <a:pt x="382456" y="45764"/>
                      <a:pt x="437715" y="64832"/>
                      <a:pt x="483012" y="97054"/>
                    </a:cubicBezTo>
                    <a:lnTo>
                      <a:pt x="515779" y="64287"/>
                    </a:lnTo>
                    <a:cubicBezTo>
                      <a:pt x="461920" y="23972"/>
                      <a:pt x="395065" y="0"/>
                      <a:pt x="322761" y="0"/>
                    </a:cubicBezTo>
                    <a:cubicBezTo>
                      <a:pt x="144841" y="0"/>
                      <a:pt x="0" y="144764"/>
                      <a:pt x="0" y="322683"/>
                    </a:cubicBezTo>
                    <a:cubicBezTo>
                      <a:pt x="0" y="500602"/>
                      <a:pt x="144764" y="645365"/>
                      <a:pt x="322761" y="645365"/>
                    </a:cubicBezTo>
                    <a:cubicBezTo>
                      <a:pt x="500758" y="645365"/>
                      <a:pt x="645443" y="500602"/>
                      <a:pt x="645443" y="322683"/>
                    </a:cubicBezTo>
                    <a:cubicBezTo>
                      <a:pt x="645443" y="249990"/>
                      <a:pt x="621316" y="182900"/>
                      <a:pt x="580611" y="128886"/>
                    </a:cubicBezTo>
                    <a:lnTo>
                      <a:pt x="547845" y="161730"/>
                    </a:lnTo>
                    <a:close/>
                  </a:path>
                </a:pathLst>
              </a:custGeom>
              <a:grpFill/>
              <a:ln w="972" cap="flat">
                <a:noFill/>
                <a:prstDash val="solid"/>
                <a:miter/>
              </a:ln>
            </p:spPr>
            <p:txBody>
              <a:bodyPr rtlCol="0" anchor="ctr"/>
              <a:lstStyle/>
              <a:p>
                <a:endParaRPr lang="zh-CN" altLang="en-US" dirty="0"/>
              </a:p>
            </p:txBody>
          </p:sp>
          <p:sp>
            <p:nvSpPr>
              <p:cNvPr id="24" name="任意多边形: 形状 119">
                <a:extLst>
                  <a:ext uri="{FF2B5EF4-FFF2-40B4-BE49-F238E27FC236}">
                    <a16:creationId xmlns:a16="http://schemas.microsoft.com/office/drawing/2014/main" id="{8BDE7EDE-F60D-C64F-AFAC-798BA12AB67A}"/>
                  </a:ext>
                </a:extLst>
              </p:cNvPr>
              <p:cNvSpPr/>
              <p:nvPr/>
            </p:nvSpPr>
            <p:spPr>
              <a:xfrm>
                <a:off x="3874592" y="3942820"/>
                <a:ext cx="405649" cy="405649"/>
              </a:xfrm>
              <a:custGeom>
                <a:avLst/>
                <a:gdLst>
                  <a:gd name="connsiteX0" fmla="*/ 202825 w 405649"/>
                  <a:gd name="connsiteY0" fmla="*/ 45764 h 405649"/>
                  <a:gd name="connsiteX1" fmla="*/ 276141 w 405649"/>
                  <a:gd name="connsiteY1" fmla="*/ 64054 h 405649"/>
                  <a:gd name="connsiteX2" fmla="*/ 309685 w 405649"/>
                  <a:gd name="connsiteY2" fmla="*/ 30509 h 405649"/>
                  <a:gd name="connsiteX3" fmla="*/ 202825 w 405649"/>
                  <a:gd name="connsiteY3" fmla="*/ 0 h 405649"/>
                  <a:gd name="connsiteX4" fmla="*/ 0 w 405649"/>
                  <a:gd name="connsiteY4" fmla="*/ 202825 h 405649"/>
                  <a:gd name="connsiteX5" fmla="*/ 202825 w 405649"/>
                  <a:gd name="connsiteY5" fmla="*/ 405649 h 405649"/>
                  <a:gd name="connsiteX6" fmla="*/ 405650 w 405649"/>
                  <a:gd name="connsiteY6" fmla="*/ 202825 h 405649"/>
                  <a:gd name="connsiteX7" fmla="*/ 374595 w 405649"/>
                  <a:gd name="connsiteY7" fmla="*/ 95186 h 405649"/>
                  <a:gd name="connsiteX8" fmla="*/ 341129 w 405649"/>
                  <a:gd name="connsiteY8" fmla="*/ 128653 h 405649"/>
                  <a:gd name="connsiteX9" fmla="*/ 359808 w 405649"/>
                  <a:gd name="connsiteY9" fmla="*/ 202825 h 405649"/>
                  <a:gd name="connsiteX10" fmla="*/ 202825 w 405649"/>
                  <a:gd name="connsiteY10" fmla="*/ 359807 h 405649"/>
                  <a:gd name="connsiteX11" fmla="*/ 45842 w 405649"/>
                  <a:gd name="connsiteY11" fmla="*/ 202825 h 405649"/>
                  <a:gd name="connsiteX12" fmla="*/ 202825 w 405649"/>
                  <a:gd name="connsiteY12" fmla="*/ 45764 h 405649"/>
                  <a:gd name="connsiteX13" fmla="*/ 202825 w 405649"/>
                  <a:gd name="connsiteY13" fmla="*/ 45764 h 4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649" h="405649">
                    <a:moveTo>
                      <a:pt x="202825" y="45764"/>
                    </a:moveTo>
                    <a:cubicBezTo>
                      <a:pt x="229287" y="45764"/>
                      <a:pt x="254270" y="52379"/>
                      <a:pt x="276141" y="64054"/>
                    </a:cubicBezTo>
                    <a:lnTo>
                      <a:pt x="309685" y="30509"/>
                    </a:lnTo>
                    <a:cubicBezTo>
                      <a:pt x="278631" y="11208"/>
                      <a:pt x="242051" y="0"/>
                      <a:pt x="202825" y="0"/>
                    </a:cubicBezTo>
                    <a:cubicBezTo>
                      <a:pt x="90983" y="0"/>
                      <a:pt x="0" y="90983"/>
                      <a:pt x="0" y="202825"/>
                    </a:cubicBezTo>
                    <a:cubicBezTo>
                      <a:pt x="0" y="314666"/>
                      <a:pt x="90983" y="405649"/>
                      <a:pt x="202825" y="405649"/>
                    </a:cubicBezTo>
                    <a:cubicBezTo>
                      <a:pt x="314666" y="405649"/>
                      <a:pt x="405650" y="314666"/>
                      <a:pt x="405650" y="202825"/>
                    </a:cubicBezTo>
                    <a:cubicBezTo>
                      <a:pt x="405650" y="163287"/>
                      <a:pt x="394209" y="126396"/>
                      <a:pt x="374595" y="95186"/>
                    </a:cubicBezTo>
                    <a:lnTo>
                      <a:pt x="341129" y="128653"/>
                    </a:lnTo>
                    <a:cubicBezTo>
                      <a:pt x="353037" y="150756"/>
                      <a:pt x="359808" y="176051"/>
                      <a:pt x="359808" y="202825"/>
                    </a:cubicBezTo>
                    <a:cubicBezTo>
                      <a:pt x="359808" y="289371"/>
                      <a:pt x="289372" y="359807"/>
                      <a:pt x="202825" y="359807"/>
                    </a:cubicBezTo>
                    <a:cubicBezTo>
                      <a:pt x="116278" y="359807"/>
                      <a:pt x="45842" y="289371"/>
                      <a:pt x="45842" y="202825"/>
                    </a:cubicBezTo>
                    <a:cubicBezTo>
                      <a:pt x="45764" y="116190"/>
                      <a:pt x="116200" y="45764"/>
                      <a:pt x="202825" y="45764"/>
                    </a:cubicBezTo>
                    <a:lnTo>
                      <a:pt x="202825" y="45764"/>
                    </a:lnTo>
                    <a:close/>
                  </a:path>
                </a:pathLst>
              </a:custGeom>
              <a:grpFill/>
              <a:ln w="972" cap="flat">
                <a:noFill/>
                <a:prstDash val="solid"/>
                <a:miter/>
              </a:ln>
            </p:spPr>
            <p:txBody>
              <a:bodyPr rtlCol="0" anchor="ctr"/>
              <a:lstStyle/>
              <a:p>
                <a:endParaRPr lang="zh-CN" altLang="en-US"/>
              </a:p>
            </p:txBody>
          </p:sp>
        </p:grpSp>
      </p:gr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A7A82846-BA25-134A-B4CC-8684C5571182}"/>
                  </a:ext>
                </a:extLst>
              </p:cNvPr>
              <p:cNvSpPr/>
              <p:nvPr/>
            </p:nvSpPr>
            <p:spPr>
              <a:xfrm>
                <a:off x="499862" y="1886764"/>
                <a:ext cx="11297176" cy="3213893"/>
              </a:xfrm>
              <a:prstGeom prst="rect">
                <a:avLst/>
              </a:prstGeom>
            </p:spPr>
            <p:txBody>
              <a:bodyPr wrap="square">
                <a:spAutoFit/>
              </a:bodyPr>
              <a:lstStyle/>
              <a:p>
                <a:r>
                  <a:rPr lang="en" altLang="zh-CN" dirty="0">
                    <a:solidFill>
                      <a:schemeClr val="bg1"/>
                    </a:solidFill>
                    <a:latin typeface="Arial" panose="020B0604020202020204" pitchFamily="34" charset="0"/>
                    <a:cs typeface="Arial" panose="020B0604020202020204" pitchFamily="34" charset="0"/>
                  </a:rPr>
                  <a:t>Instead of simulating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𝐾</m:t>
                    </m:r>
                  </m:oMath>
                </a14:m>
                <a:r>
                  <a:rPr lang="en-US" altLang="zh-CN" dirty="0">
                    <a:solidFill>
                      <a:schemeClr val="bg1"/>
                    </a:solidFill>
                    <a:latin typeface="Arial" panose="020B0604020202020204" pitchFamily="34" charset="0"/>
                    <a:cs typeface="Arial" panose="020B0604020202020204" pitchFamily="34" charset="0"/>
                  </a:rPr>
                  <a:t> episodes for every action of current state, MCTS builds a search tree at the current state and just simulates </a:t>
                </a:r>
                <a14:m>
                  <m:oMath xmlns:m="http://schemas.openxmlformats.org/officeDocument/2006/math">
                    <m:r>
                      <a:rPr lang="en-US" altLang="zh-CN" i="1">
                        <a:solidFill>
                          <a:schemeClr val="bg1"/>
                        </a:solidFill>
                        <a:latin typeface="Cambria Math" panose="02040503050406030204" pitchFamily="18" charset="0"/>
                        <a:cs typeface="Arial" panose="020B0604020202020204" pitchFamily="34" charset="0"/>
                      </a:rPr>
                      <m:t>𝐾</m:t>
                    </m:r>
                  </m:oMath>
                </a14:m>
                <a:r>
                  <a:rPr lang="en-US" altLang="zh-CN" dirty="0">
                    <a:solidFill>
                      <a:schemeClr val="bg1"/>
                    </a:solidFill>
                    <a:latin typeface="Arial" panose="020B0604020202020204" pitchFamily="34" charset="0"/>
                    <a:cs typeface="Arial" panose="020B0604020202020204" pitchFamily="34" charset="0"/>
                  </a:rPr>
                  <a:t> episodes for current state.</a:t>
                </a:r>
              </a:p>
              <a:p>
                <a:endParaRPr lang="en-US" altLang="zh-CN"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Simulate </a:t>
                </a:r>
                <a14:m>
                  <m:oMath xmlns:m="http://schemas.openxmlformats.org/officeDocument/2006/math">
                    <m:r>
                      <a:rPr lang="en-US" altLang="zh-CN" i="1">
                        <a:solidFill>
                          <a:schemeClr val="bg1"/>
                        </a:solidFill>
                        <a:latin typeface="Cambria Math" panose="02040503050406030204" pitchFamily="18" charset="0"/>
                        <a:cs typeface="Arial" panose="020B0604020202020204" pitchFamily="34" charset="0"/>
                      </a:rPr>
                      <m:t>𝐾</m:t>
                    </m:r>
                  </m:oMath>
                </a14:m>
                <a:r>
                  <a:rPr lang="en" altLang="zh-CN" dirty="0">
                    <a:solidFill>
                      <a:schemeClr val="bg1"/>
                    </a:solidFill>
                    <a:latin typeface="Arial" panose="020B0604020202020204" pitchFamily="34" charset="0"/>
                    <a:cs typeface="Arial" panose="020B0604020202020204" pitchFamily="34" charset="0"/>
                  </a:rPr>
                  <a:t> episodes from current state </a:t>
                </a:r>
                <a14:m>
                  <m:oMath xmlns:m="http://schemas.openxmlformats.org/officeDocument/2006/math">
                    <m:sSub>
                      <m:sSubPr>
                        <m:ctrlPr>
                          <a:rPr lang="en-US" altLang="zh-CN" i="1">
                            <a:solidFill>
                              <a:schemeClr val="bg1"/>
                            </a:solidFill>
                            <a:latin typeface="Cambria Math" panose="02040503050406030204" pitchFamily="18" charset="0"/>
                            <a:cs typeface="Arial" panose="020B0604020202020204" pitchFamily="34" charset="0"/>
                          </a:rPr>
                        </m:ctrlPr>
                      </m:sSubPr>
                      <m:e>
                        <m:r>
                          <a:rPr lang="en-US" altLang="zh-CN" i="1">
                            <a:solidFill>
                              <a:schemeClr val="bg1"/>
                            </a:solidFill>
                            <a:latin typeface="Cambria Math" panose="02040503050406030204" pitchFamily="18" charset="0"/>
                            <a:cs typeface="Arial" panose="020B0604020202020204" pitchFamily="34" charset="0"/>
                          </a:rPr>
                          <m:t>𝑠</m:t>
                        </m:r>
                      </m:e>
                      <m:sub>
                        <m:r>
                          <a:rPr lang="en-US" altLang="zh-CN" i="1">
                            <a:solidFill>
                              <a:schemeClr val="bg1"/>
                            </a:solidFill>
                            <a:latin typeface="Cambria Math" panose="02040503050406030204" pitchFamily="18" charset="0"/>
                            <a:cs typeface="Arial" panose="020B0604020202020204" pitchFamily="34" charset="0"/>
                          </a:rPr>
                          <m:t>𝑡</m:t>
                        </m:r>
                      </m:sub>
                    </m:sSub>
                  </m:oMath>
                </a14:m>
                <a:endParaRPr lang="en-US" altLang="zh-CN"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Sup>
                        <m:sSubSupPr>
                          <m:ctrlPr>
                            <a:rPr lang="en-US" altLang="zh-CN" i="1">
                              <a:solidFill>
                                <a:schemeClr val="bg1"/>
                              </a:solidFill>
                              <a:latin typeface="Cambria Math" panose="02040503050406030204" pitchFamily="18" charset="0"/>
                              <a:cs typeface="Arial" panose="020B0604020202020204" pitchFamily="34" charset="0"/>
                            </a:rPr>
                          </m:ctrlPr>
                        </m:sSubSupPr>
                        <m:e>
                          <m:d>
                            <m:dPr>
                              <m:begChr m:val="{"/>
                              <m:endChr m:val="}"/>
                              <m:ctrlPr>
                                <a:rPr lang="en-US" altLang="zh-CN" i="1">
                                  <a:solidFill>
                                    <a:schemeClr val="bg1"/>
                                  </a:solidFill>
                                  <a:latin typeface="Cambria Math" panose="02040503050406030204" pitchFamily="18" charset="0"/>
                                  <a:cs typeface="Arial" panose="020B0604020202020204" pitchFamily="34" charset="0"/>
                                </a:rPr>
                              </m:ctrlPr>
                            </m:dPr>
                            <m:e>
                              <m:sSub>
                                <m:sSubPr>
                                  <m:ctrlPr>
                                    <a:rPr lang="en-US" altLang="zh-CN" i="1">
                                      <a:solidFill>
                                        <a:srgbClr val="43F6FF"/>
                                      </a:solidFill>
                                      <a:latin typeface="Cambria Math" panose="02040503050406030204" pitchFamily="18" charset="0"/>
                                      <a:cs typeface="Arial" panose="020B0604020202020204" pitchFamily="34" charset="0"/>
                                    </a:rPr>
                                  </m:ctrlPr>
                                </m:sSubPr>
                                <m:e>
                                  <m:r>
                                    <a:rPr lang="en-US" altLang="zh-CN" i="1">
                                      <a:solidFill>
                                        <a:srgbClr val="43F6FF"/>
                                      </a:solidFill>
                                      <a:latin typeface="Cambria Math" panose="02040503050406030204" pitchFamily="18" charset="0"/>
                                      <a:cs typeface="Arial" panose="020B0604020202020204" pitchFamily="34" charset="0"/>
                                    </a:rPr>
                                    <m:t>𝑠</m:t>
                                  </m:r>
                                </m:e>
                                <m:sub>
                                  <m:r>
                                    <a:rPr lang="en-US" altLang="zh-CN" i="1">
                                      <a:solidFill>
                                        <a:srgbClr val="43F6FF"/>
                                      </a:solidFill>
                                      <a:latin typeface="Cambria Math" panose="02040503050406030204" pitchFamily="18" charset="0"/>
                                      <a:cs typeface="Arial" panose="020B0604020202020204" pitchFamily="34" charset="0"/>
                                    </a:rPr>
                                    <m:t>𝑡</m:t>
                                  </m:r>
                                </m:sub>
                              </m:sSub>
                              <m:r>
                                <a:rPr lang="en-US" altLang="zh-CN" i="1">
                                  <a:solidFill>
                                    <a:srgbClr val="43F6FF"/>
                                  </a:solidFill>
                                  <a:latin typeface="Cambria Math" panose="02040503050406030204" pitchFamily="18" charset="0"/>
                                  <a:cs typeface="Arial" panose="020B0604020202020204" pitchFamily="34" charset="0"/>
                                </a:rPr>
                                <m:t>,</m:t>
                              </m:r>
                              <m:sSubSup>
                                <m:sSubSupPr>
                                  <m:ctrlPr>
                                    <a:rPr lang="en-US" altLang="zh-CN" b="0" i="1" smtClean="0">
                                      <a:solidFill>
                                        <a:srgbClr val="43F6FF"/>
                                      </a:solidFill>
                                      <a:latin typeface="Cambria Math" panose="02040503050406030204" pitchFamily="18" charset="0"/>
                                      <a:cs typeface="Arial" panose="020B0604020202020204" pitchFamily="34" charset="0"/>
                                    </a:rPr>
                                  </m:ctrlPr>
                                </m:sSubSupPr>
                                <m:e>
                                  <m:r>
                                    <a:rPr lang="en-US" altLang="zh-CN" b="0" i="1" smtClean="0">
                                      <a:solidFill>
                                        <a:srgbClr val="43F6FF"/>
                                      </a:solidFill>
                                      <a:latin typeface="Cambria Math" panose="02040503050406030204" pitchFamily="18" charset="0"/>
                                      <a:cs typeface="Arial" panose="020B0604020202020204" pitchFamily="34" charset="0"/>
                                    </a:rPr>
                                    <m:t>𝐴</m:t>
                                  </m:r>
                                </m:e>
                                <m:sub>
                                  <m:r>
                                    <a:rPr lang="en-US" altLang="zh-CN" b="0" i="1" smtClean="0">
                                      <a:solidFill>
                                        <a:srgbClr val="43F6FF"/>
                                      </a:solidFill>
                                      <a:latin typeface="Cambria Math" panose="02040503050406030204" pitchFamily="18" charset="0"/>
                                      <a:cs typeface="Arial" panose="020B0604020202020204" pitchFamily="34" charset="0"/>
                                    </a:rPr>
                                    <m:t>𝑡</m:t>
                                  </m:r>
                                </m:sub>
                                <m:sup>
                                  <m:r>
                                    <a:rPr lang="en-US" altLang="zh-CN" b="0" i="1" smtClean="0">
                                      <a:solidFill>
                                        <a:srgbClr val="43F6FF"/>
                                      </a:solidFill>
                                      <a:latin typeface="Cambria Math" panose="02040503050406030204" pitchFamily="18" charset="0"/>
                                      <a:cs typeface="Arial" panose="020B0604020202020204" pitchFamily="34" charset="0"/>
                                    </a:rPr>
                                    <m:t>𝑘</m:t>
                                  </m:r>
                                </m:sup>
                              </m:sSubSup>
                              <m:r>
                                <a:rPr lang="en-US" altLang="zh-CN" i="1">
                                  <a:solidFill>
                                    <a:schemeClr val="bg1"/>
                                  </a:solidFill>
                                  <a:latin typeface="Cambria Math" panose="02040503050406030204" pitchFamily="18" charset="0"/>
                                  <a:cs typeface="Arial" panose="020B0604020202020204" pitchFamily="34" charset="0"/>
                                </a:rPr>
                                <m:t>,</m:t>
                              </m:r>
                              <m:sSubSup>
                                <m:sSubSupPr>
                                  <m:ctrlPr>
                                    <a:rPr lang="en-US" altLang="zh-CN" i="1">
                                      <a:solidFill>
                                        <a:schemeClr val="bg1"/>
                                      </a:solidFill>
                                      <a:latin typeface="Cambria Math" panose="02040503050406030204" pitchFamily="18" charset="0"/>
                                      <a:cs typeface="Arial" panose="020B0604020202020204" pitchFamily="34" charset="0"/>
                                    </a:rPr>
                                  </m:ctrlPr>
                                </m:sSubSupPr>
                                <m:e>
                                  <m:r>
                                    <a:rPr lang="en-US" altLang="zh-CN" i="1">
                                      <a:solidFill>
                                        <a:schemeClr val="bg1"/>
                                      </a:solidFill>
                                      <a:latin typeface="Cambria Math" panose="02040503050406030204" pitchFamily="18" charset="0"/>
                                      <a:cs typeface="Arial" panose="020B0604020202020204" pitchFamily="34" charset="0"/>
                                    </a:rPr>
                                    <m:t>𝑅</m:t>
                                  </m:r>
                                </m:e>
                                <m:sub>
                                  <m:r>
                                    <a:rPr lang="en-US" altLang="zh-CN" i="1">
                                      <a:solidFill>
                                        <a:schemeClr val="bg1"/>
                                      </a:solidFill>
                                      <a:latin typeface="Cambria Math" panose="02040503050406030204" pitchFamily="18" charset="0"/>
                                      <a:cs typeface="Arial" panose="020B0604020202020204" pitchFamily="34" charset="0"/>
                                    </a:rPr>
                                    <m:t>𝑡</m:t>
                                  </m:r>
                                  <m:r>
                                    <a:rPr lang="en-US" altLang="zh-CN" i="1">
                                      <a:solidFill>
                                        <a:schemeClr val="bg1"/>
                                      </a:solidFill>
                                      <a:latin typeface="Cambria Math" panose="02040503050406030204" pitchFamily="18" charset="0"/>
                                      <a:cs typeface="Arial" panose="020B0604020202020204" pitchFamily="34" charset="0"/>
                                    </a:rPr>
                                    <m:t>+1</m:t>
                                  </m:r>
                                </m:sub>
                                <m:sup>
                                  <m:r>
                                    <a:rPr lang="en-US" altLang="zh-CN" i="1">
                                      <a:solidFill>
                                        <a:schemeClr val="bg1"/>
                                      </a:solidFill>
                                      <a:latin typeface="Cambria Math" panose="02040503050406030204" pitchFamily="18" charset="0"/>
                                      <a:cs typeface="Arial" panose="020B0604020202020204" pitchFamily="34" charset="0"/>
                                    </a:rPr>
                                    <m:t>𝑘</m:t>
                                  </m:r>
                                </m:sup>
                              </m:sSubSup>
                              <m:r>
                                <a:rPr lang="en-US" altLang="zh-CN" i="1">
                                  <a:solidFill>
                                    <a:schemeClr val="bg1"/>
                                  </a:solidFill>
                                  <a:latin typeface="Cambria Math" panose="02040503050406030204" pitchFamily="18" charset="0"/>
                                  <a:cs typeface="Arial" panose="020B0604020202020204" pitchFamily="34" charset="0"/>
                                </a:rPr>
                                <m:t>,…,</m:t>
                              </m:r>
                              <m:sSubSup>
                                <m:sSubSupPr>
                                  <m:ctrlPr>
                                    <a:rPr lang="en-US" altLang="zh-CN" i="1">
                                      <a:solidFill>
                                        <a:schemeClr val="bg1"/>
                                      </a:solidFill>
                                      <a:latin typeface="Cambria Math" panose="02040503050406030204" pitchFamily="18" charset="0"/>
                                      <a:cs typeface="Arial" panose="020B0604020202020204" pitchFamily="34" charset="0"/>
                                    </a:rPr>
                                  </m:ctrlPr>
                                </m:sSubSupPr>
                                <m:e>
                                  <m:r>
                                    <a:rPr lang="en-US" altLang="zh-CN" i="1">
                                      <a:solidFill>
                                        <a:schemeClr val="bg1"/>
                                      </a:solidFill>
                                      <a:latin typeface="Cambria Math" panose="02040503050406030204" pitchFamily="18" charset="0"/>
                                      <a:cs typeface="Arial" panose="020B0604020202020204" pitchFamily="34" charset="0"/>
                                    </a:rPr>
                                    <m:t>𝑆</m:t>
                                  </m:r>
                                </m:e>
                                <m:sub>
                                  <m:r>
                                    <a:rPr lang="en-US" altLang="zh-CN" i="1">
                                      <a:solidFill>
                                        <a:schemeClr val="bg1"/>
                                      </a:solidFill>
                                      <a:latin typeface="Cambria Math" panose="02040503050406030204" pitchFamily="18" charset="0"/>
                                      <a:cs typeface="Arial" panose="020B0604020202020204" pitchFamily="34" charset="0"/>
                                    </a:rPr>
                                    <m:t>𝑇</m:t>
                                  </m:r>
                                </m:sub>
                                <m:sup>
                                  <m:r>
                                    <a:rPr lang="en-US" altLang="zh-CN" i="1">
                                      <a:solidFill>
                                        <a:schemeClr val="bg1"/>
                                      </a:solidFill>
                                      <a:latin typeface="Cambria Math" panose="02040503050406030204" pitchFamily="18" charset="0"/>
                                      <a:cs typeface="Arial" panose="020B0604020202020204" pitchFamily="34" charset="0"/>
                                    </a:rPr>
                                    <m:t>𝑘</m:t>
                                  </m:r>
                                </m:sup>
                              </m:sSubSup>
                            </m:e>
                          </m:d>
                        </m:e>
                        <m:sub>
                          <m:r>
                            <a:rPr lang="en-US" altLang="zh-CN" i="1">
                              <a:solidFill>
                                <a:schemeClr val="bg1"/>
                              </a:solidFill>
                              <a:latin typeface="Cambria Math" panose="02040503050406030204" pitchFamily="18" charset="0"/>
                              <a:cs typeface="Arial" panose="020B0604020202020204" pitchFamily="34" charset="0"/>
                            </a:rPr>
                            <m:t>𝑘</m:t>
                          </m:r>
                          <m:r>
                            <a:rPr lang="en-US" altLang="zh-CN" i="1">
                              <a:solidFill>
                                <a:schemeClr val="bg1"/>
                              </a:solidFill>
                              <a:latin typeface="Cambria Math" panose="02040503050406030204" pitchFamily="18" charset="0"/>
                              <a:cs typeface="Arial" panose="020B0604020202020204" pitchFamily="34" charset="0"/>
                            </a:rPr>
                            <m:t>=1</m:t>
                          </m:r>
                        </m:sub>
                        <m:sup>
                          <m:r>
                            <a:rPr lang="en-US" altLang="zh-CN" i="1">
                              <a:solidFill>
                                <a:schemeClr val="bg1"/>
                              </a:solidFill>
                              <a:latin typeface="Cambria Math" panose="02040503050406030204" pitchFamily="18" charset="0"/>
                              <a:cs typeface="Arial" panose="020B0604020202020204" pitchFamily="34" charset="0"/>
                            </a:rPr>
                            <m:t>𝐾</m:t>
                          </m:r>
                        </m:sup>
                      </m:sSubSup>
                      <m:r>
                        <a:rPr lang="en-US" altLang="zh-CN" i="1">
                          <a:solidFill>
                            <a:schemeClr val="bg1"/>
                          </a:solidFill>
                          <a:latin typeface="Cambria Math" panose="02040503050406030204" pitchFamily="18" charset="0"/>
                          <a:cs typeface="Arial" panose="020B0604020202020204" pitchFamily="34" charset="0"/>
                        </a:rPr>
                        <m:t>∼</m:t>
                      </m:r>
                      <m:sSub>
                        <m:sSubPr>
                          <m:ctrlP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ctrlPr>
                        </m:sSubPr>
                        <m:e>
                          <m:r>
                            <a:rPr lang="en"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ℳ</m:t>
                          </m:r>
                        </m:e>
                        <m:sub>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𝑣</m:t>
                          </m:r>
                        </m:sub>
                      </m:sSub>
                      <m:r>
                        <a:rPr lang="en-US" altLang="zh-CN">
                          <a:solidFill>
                            <a:schemeClr val="bg1"/>
                          </a:solidFill>
                          <a:latin typeface="Cambria Math" panose="02040503050406030204" pitchFamily="18" charset="0"/>
                          <a:ea typeface="Cambria Math" panose="02040503050406030204" pitchFamily="18" charset="0"/>
                          <a:cs typeface="Arial" panose="020B0604020202020204" pitchFamily="34" charset="0"/>
                        </a:rPr>
                        <m:t>,</m:t>
                      </m:r>
                      <m:r>
                        <a:rPr lang="en-US" altLang="zh-CN" i="1">
                          <a:solidFill>
                            <a:schemeClr val="bg1"/>
                          </a:solidFill>
                          <a:latin typeface="Cambria Math" panose="02040503050406030204" pitchFamily="18" charset="0"/>
                          <a:ea typeface="Cambria Math" panose="02040503050406030204" pitchFamily="18" charset="0"/>
                          <a:cs typeface="Arial" panose="020B0604020202020204" pitchFamily="34" charset="0"/>
                        </a:rPr>
                        <m:t>𝜋</m:t>
                      </m:r>
                    </m:oMath>
                  </m:oMathPara>
                </a14:m>
                <a:endParaRPr lang="en-US" altLang="zh-CN" dirty="0">
                  <a:solidFill>
                    <a:schemeClr val="bg1"/>
                  </a:solidFill>
                  <a:latin typeface="Arial" panose="020B0604020202020204" pitchFamily="34" charset="0"/>
                  <a:cs typeface="Arial" panose="020B0604020202020204" pitchFamily="34" charset="0"/>
                </a:endParaRPr>
              </a:p>
              <a:p>
                <a:endParaRPr lang="en-US" altLang="zh-CN" dirty="0">
                  <a:solidFill>
                    <a:schemeClr val="bg1"/>
                  </a:solidFill>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Evaluate actions by mean return (Monte-Carlo evaluation)</a:t>
                </a:r>
                <a:endParaRPr lang="en-US" altLang="zh-CN"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altLang="zh-CN" i="1">
                          <a:solidFill>
                            <a:schemeClr val="bg1"/>
                          </a:solidFill>
                          <a:latin typeface="Cambria Math" panose="02040503050406030204" pitchFamily="18" charset="0"/>
                          <a:cs typeface="Arial" panose="020B0604020202020204" pitchFamily="34" charset="0"/>
                        </a:rPr>
                        <m:t>𝑄</m:t>
                      </m:r>
                      <m:d>
                        <m:dPr>
                          <m:ctrlPr>
                            <a:rPr lang="en-US" altLang="zh-CN" i="1">
                              <a:solidFill>
                                <a:schemeClr val="bg1"/>
                              </a:solidFill>
                              <a:latin typeface="Cambria Math" panose="02040503050406030204" pitchFamily="18" charset="0"/>
                              <a:cs typeface="Arial" panose="020B0604020202020204" pitchFamily="34" charset="0"/>
                            </a:rPr>
                          </m:ctrlPr>
                        </m:dPr>
                        <m:e>
                          <m:sSub>
                            <m:sSubPr>
                              <m:ctrlPr>
                                <a:rPr lang="en-US" altLang="zh-CN" i="1">
                                  <a:solidFill>
                                    <a:schemeClr val="bg1"/>
                                  </a:solidFill>
                                  <a:latin typeface="Cambria Math" panose="02040503050406030204" pitchFamily="18" charset="0"/>
                                  <a:cs typeface="Arial" panose="020B0604020202020204" pitchFamily="34" charset="0"/>
                                </a:rPr>
                              </m:ctrlPr>
                            </m:sSubPr>
                            <m:e>
                              <m:r>
                                <a:rPr lang="en-US" altLang="zh-CN" i="1">
                                  <a:solidFill>
                                    <a:schemeClr val="bg1"/>
                                  </a:solidFill>
                                  <a:latin typeface="Cambria Math" panose="02040503050406030204" pitchFamily="18" charset="0"/>
                                  <a:cs typeface="Arial" panose="020B0604020202020204" pitchFamily="34" charset="0"/>
                                </a:rPr>
                                <m:t>𝑠</m:t>
                              </m:r>
                            </m:e>
                            <m:sub>
                              <m:r>
                                <a:rPr lang="en-US" altLang="zh-CN" i="1">
                                  <a:solidFill>
                                    <a:schemeClr val="bg1"/>
                                  </a:solidFill>
                                  <a:latin typeface="Cambria Math" panose="02040503050406030204" pitchFamily="18" charset="0"/>
                                  <a:cs typeface="Arial" panose="020B0604020202020204" pitchFamily="34" charset="0"/>
                                </a:rPr>
                                <m:t>𝑡</m:t>
                              </m:r>
                            </m:sub>
                          </m:sSub>
                          <m:r>
                            <a:rPr lang="en-US" altLang="zh-CN" i="1">
                              <a:solidFill>
                                <a:schemeClr val="bg1"/>
                              </a:solidFill>
                              <a:latin typeface="Cambria Math" panose="02040503050406030204" pitchFamily="18" charset="0"/>
                              <a:cs typeface="Arial" panose="020B0604020202020204" pitchFamily="34" charset="0"/>
                            </a:rPr>
                            <m:t>,</m:t>
                          </m:r>
                          <m:r>
                            <a:rPr lang="en-US" altLang="zh-CN" i="1">
                              <a:solidFill>
                                <a:schemeClr val="bg1"/>
                              </a:solidFill>
                              <a:latin typeface="Cambria Math" panose="02040503050406030204" pitchFamily="18" charset="0"/>
                              <a:cs typeface="Arial" panose="020B0604020202020204" pitchFamily="34" charset="0"/>
                            </a:rPr>
                            <m:t>𝑎</m:t>
                          </m:r>
                        </m:e>
                      </m:d>
                      <m:r>
                        <a:rPr lang="en-US" altLang="zh-CN" i="1">
                          <a:solidFill>
                            <a:schemeClr val="bg1"/>
                          </a:solidFill>
                          <a:latin typeface="Cambria Math" panose="02040503050406030204" pitchFamily="18" charset="0"/>
                          <a:cs typeface="Arial" panose="020B0604020202020204" pitchFamily="34" charset="0"/>
                        </a:rPr>
                        <m:t>=</m:t>
                      </m:r>
                      <m:f>
                        <m:fPr>
                          <m:ctrlPr>
                            <a:rPr lang="en-US" altLang="zh-CN" i="1">
                              <a:solidFill>
                                <a:schemeClr val="bg1"/>
                              </a:solidFill>
                              <a:latin typeface="Cambria Math" panose="02040503050406030204" pitchFamily="18" charset="0"/>
                              <a:cs typeface="Arial" panose="020B0604020202020204" pitchFamily="34" charset="0"/>
                            </a:rPr>
                          </m:ctrlPr>
                        </m:fPr>
                        <m:num>
                          <m:r>
                            <a:rPr lang="en-US" altLang="zh-CN" i="1">
                              <a:solidFill>
                                <a:schemeClr val="bg1"/>
                              </a:solidFill>
                              <a:latin typeface="Cambria Math" panose="02040503050406030204" pitchFamily="18" charset="0"/>
                              <a:cs typeface="Arial" panose="020B0604020202020204" pitchFamily="34" charset="0"/>
                            </a:rPr>
                            <m:t>1</m:t>
                          </m:r>
                        </m:num>
                        <m:den>
                          <m:r>
                            <a:rPr lang="en-US" altLang="zh-CN" b="0" i="1" smtClean="0">
                              <a:solidFill>
                                <a:schemeClr val="bg1"/>
                              </a:solidFill>
                              <a:latin typeface="Cambria Math" panose="02040503050406030204" pitchFamily="18" charset="0"/>
                              <a:cs typeface="Arial" panose="020B0604020202020204" pitchFamily="34" charset="0"/>
                            </a:rPr>
                            <m:t>𝑁</m:t>
                          </m:r>
                          <m:r>
                            <a:rPr lang="en-US" altLang="zh-CN" b="0" i="1" smtClean="0">
                              <a:solidFill>
                                <a:schemeClr val="bg1"/>
                              </a:solidFill>
                              <a:latin typeface="Cambria Math" panose="02040503050406030204" pitchFamily="18" charset="0"/>
                              <a:cs typeface="Arial" panose="020B0604020202020204" pitchFamily="34" charset="0"/>
                            </a:rPr>
                            <m:t>(</m:t>
                          </m:r>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𝑠</m:t>
                              </m:r>
                            </m:e>
                            <m:sub>
                              <m:r>
                                <a:rPr lang="en-US" altLang="zh-CN" b="0" i="1" smtClean="0">
                                  <a:solidFill>
                                    <a:schemeClr val="bg1"/>
                                  </a:solidFill>
                                  <a:latin typeface="Cambria Math" panose="02040503050406030204" pitchFamily="18" charset="0"/>
                                  <a:cs typeface="Arial" panose="020B0604020202020204" pitchFamily="34" charset="0"/>
                                </a:rPr>
                                <m:t>𝑡</m:t>
                              </m:r>
                            </m:sub>
                          </m:sSub>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𝑎</m:t>
                          </m:r>
                          <m:r>
                            <a:rPr lang="en-US" altLang="zh-CN" b="0" i="1" smtClean="0">
                              <a:solidFill>
                                <a:schemeClr val="bg1"/>
                              </a:solidFill>
                              <a:latin typeface="Cambria Math" panose="02040503050406030204" pitchFamily="18" charset="0"/>
                              <a:cs typeface="Arial" panose="020B0604020202020204" pitchFamily="34" charset="0"/>
                            </a:rPr>
                            <m:t>)</m:t>
                          </m:r>
                        </m:den>
                      </m:f>
                      <m:nary>
                        <m:naryPr>
                          <m:chr m:val="∑"/>
                          <m:ctrlPr>
                            <a:rPr lang="en-US" altLang="zh-CN" i="1" smtClean="0">
                              <a:solidFill>
                                <a:schemeClr val="bg1"/>
                              </a:solidFill>
                              <a:latin typeface="Cambria Math" panose="02040503050406030204" pitchFamily="18" charset="0"/>
                              <a:cs typeface="Arial" panose="020B0604020202020204" pitchFamily="34" charset="0"/>
                            </a:rPr>
                          </m:ctrlPr>
                        </m:naryPr>
                        <m:sub>
                          <m:r>
                            <m:rPr>
                              <m:brk m:alnAt="23"/>
                            </m:rPr>
                            <a:rPr lang="en-US" altLang="zh-CN" b="0" i="1" smtClean="0">
                              <a:solidFill>
                                <a:schemeClr val="bg1"/>
                              </a:solidFill>
                              <a:latin typeface="Cambria Math" panose="02040503050406030204" pitchFamily="18" charset="0"/>
                              <a:cs typeface="Arial" panose="020B0604020202020204" pitchFamily="34" charset="0"/>
                            </a:rPr>
                            <m:t>𝑘</m:t>
                          </m:r>
                          <m:r>
                            <a:rPr lang="en-US" altLang="zh-CN" b="0" i="1" smtClean="0">
                              <a:solidFill>
                                <a:schemeClr val="bg1"/>
                              </a:solidFill>
                              <a:latin typeface="Cambria Math" panose="02040503050406030204" pitchFamily="18" charset="0"/>
                              <a:cs typeface="Arial" panose="020B0604020202020204" pitchFamily="34" charset="0"/>
                            </a:rPr>
                            <m:t>=1</m:t>
                          </m:r>
                        </m:sub>
                        <m:sup>
                          <m:r>
                            <a:rPr lang="en-US" altLang="zh-CN" b="0" i="1" smtClean="0">
                              <a:solidFill>
                                <a:schemeClr val="bg1"/>
                              </a:solidFill>
                              <a:latin typeface="Cambria Math" panose="02040503050406030204" pitchFamily="18" charset="0"/>
                              <a:cs typeface="Arial" panose="020B0604020202020204" pitchFamily="34" charset="0"/>
                            </a:rPr>
                            <m:t>𝐾</m:t>
                          </m:r>
                        </m:sup>
                        <m:e>
                          <m:nary>
                            <m:naryPr>
                              <m:chr m:val="∑"/>
                              <m:ctrlPr>
                                <a:rPr lang="en-US" altLang="zh-CN" i="1" smtClean="0">
                                  <a:solidFill>
                                    <a:schemeClr val="bg1"/>
                                  </a:solidFill>
                                  <a:latin typeface="Cambria Math" panose="02040503050406030204" pitchFamily="18" charset="0"/>
                                  <a:cs typeface="Arial" panose="020B0604020202020204" pitchFamily="34" charset="0"/>
                                </a:rPr>
                              </m:ctrlPr>
                            </m:naryPr>
                            <m:sub>
                              <m:r>
                                <m:rPr>
                                  <m:brk m:alnAt="23"/>
                                </m:rPr>
                                <a:rPr lang="en-US" altLang="zh-CN" b="0" i="1" smtClean="0">
                                  <a:solidFill>
                                    <a:schemeClr val="bg1"/>
                                  </a:solidFill>
                                  <a:latin typeface="Cambria Math" panose="02040503050406030204" pitchFamily="18" charset="0"/>
                                  <a:cs typeface="Arial" panose="020B0604020202020204" pitchFamily="34" charset="0"/>
                                </a:rPr>
                                <m:t>𝑢</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𝑡</m:t>
                              </m:r>
                            </m:sub>
                            <m:sup>
                              <m:r>
                                <a:rPr lang="en-US" altLang="zh-CN" b="0" i="1" smtClean="0">
                                  <a:solidFill>
                                    <a:schemeClr val="bg1"/>
                                  </a:solidFill>
                                  <a:latin typeface="Cambria Math" panose="02040503050406030204" pitchFamily="18" charset="0"/>
                                  <a:cs typeface="Arial" panose="020B0604020202020204" pitchFamily="34" charset="0"/>
                                </a:rPr>
                                <m:t>𝑇</m:t>
                              </m:r>
                            </m:sup>
                            <m:e>
                              <m:r>
                                <a:rPr lang="en-US" altLang="zh-CN" b="0" i="1" smtClean="0">
                                  <a:solidFill>
                                    <a:schemeClr val="bg1"/>
                                  </a:solidFill>
                                  <a:latin typeface="Cambria Math" panose="02040503050406030204" pitchFamily="18" charset="0"/>
                                  <a:cs typeface="Arial" panose="020B0604020202020204" pitchFamily="34" charset="0"/>
                                </a:rPr>
                                <m:t>𝐼</m:t>
                              </m:r>
                              <m:d>
                                <m:dPr>
                                  <m:ctrlPr>
                                    <a:rPr lang="en-US" altLang="zh-CN" b="0" i="1" smtClean="0">
                                      <a:solidFill>
                                        <a:schemeClr val="bg1"/>
                                      </a:solidFill>
                                      <a:latin typeface="Cambria Math" panose="02040503050406030204" pitchFamily="18" charset="0"/>
                                      <a:cs typeface="Arial" panose="020B0604020202020204" pitchFamily="34" charset="0"/>
                                    </a:rPr>
                                  </m:ctrlPr>
                                </m:dPr>
                                <m:e>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𝑠</m:t>
                                      </m:r>
                                    </m:e>
                                    <m:sub>
                                      <m:r>
                                        <a:rPr lang="en-US" altLang="zh-CN" b="0" i="1" smtClean="0">
                                          <a:solidFill>
                                            <a:schemeClr val="bg1"/>
                                          </a:solidFill>
                                          <a:latin typeface="Cambria Math" panose="02040503050406030204" pitchFamily="18" charset="0"/>
                                          <a:cs typeface="Arial" panose="020B0604020202020204" pitchFamily="34" charset="0"/>
                                        </a:rPr>
                                        <m:t>𝑢𝑘</m:t>
                                      </m:r>
                                    </m:sub>
                                  </m:sSub>
                                  <m:r>
                                    <a:rPr lang="en-US" altLang="zh-CN" b="0" i="1" smtClean="0">
                                      <a:solidFill>
                                        <a:schemeClr val="bg1"/>
                                      </a:solidFill>
                                      <a:latin typeface="Cambria Math" panose="02040503050406030204" pitchFamily="18" charset="0"/>
                                      <a:cs typeface="Arial" panose="020B0604020202020204" pitchFamily="34" charset="0"/>
                                    </a:rPr>
                                    <m:t>=</m:t>
                                  </m:r>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𝑠</m:t>
                                      </m:r>
                                    </m:e>
                                    <m:sub>
                                      <m:r>
                                        <a:rPr lang="en-US" altLang="zh-CN" b="0" i="1" smtClean="0">
                                          <a:solidFill>
                                            <a:schemeClr val="bg1"/>
                                          </a:solidFill>
                                          <a:latin typeface="Cambria Math" panose="02040503050406030204" pitchFamily="18" charset="0"/>
                                          <a:cs typeface="Arial" panose="020B0604020202020204" pitchFamily="34" charset="0"/>
                                        </a:rPr>
                                        <m:t>𝑡</m:t>
                                      </m:r>
                                    </m:sub>
                                  </m:sSub>
                                  <m:r>
                                    <a:rPr lang="en-US" altLang="zh-CN" b="0" i="1" smtClean="0">
                                      <a:solidFill>
                                        <a:schemeClr val="bg1"/>
                                      </a:solidFill>
                                      <a:latin typeface="Cambria Math" panose="02040503050406030204" pitchFamily="18" charset="0"/>
                                      <a:cs typeface="Arial" panose="020B0604020202020204" pitchFamily="34" charset="0"/>
                                    </a:rPr>
                                    <m:t>,</m:t>
                                  </m:r>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𝐴</m:t>
                                      </m:r>
                                    </m:e>
                                    <m:sub>
                                      <m:r>
                                        <a:rPr lang="en-US" altLang="zh-CN" b="0" i="1" smtClean="0">
                                          <a:solidFill>
                                            <a:schemeClr val="bg1"/>
                                          </a:solidFill>
                                          <a:latin typeface="Cambria Math" panose="02040503050406030204" pitchFamily="18" charset="0"/>
                                          <a:cs typeface="Arial" panose="020B0604020202020204" pitchFamily="34" charset="0"/>
                                        </a:rPr>
                                        <m:t>𝑢𝑘</m:t>
                                      </m:r>
                                    </m:sub>
                                  </m:sSub>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𝑎</m:t>
                                  </m:r>
                                </m:e>
                              </m:d>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𝐺</m:t>
                                  </m:r>
                                </m:e>
                                <m:sub>
                                  <m:r>
                                    <a:rPr lang="en-US" altLang="zh-CN" b="0" i="1" smtClean="0">
                                      <a:solidFill>
                                        <a:schemeClr val="bg1"/>
                                      </a:solidFill>
                                      <a:latin typeface="Cambria Math" panose="02040503050406030204" pitchFamily="18" charset="0"/>
                                      <a:cs typeface="Arial" panose="020B0604020202020204" pitchFamily="34" charset="0"/>
                                    </a:rPr>
                                    <m:t>𝑢</m:t>
                                  </m:r>
                                </m:sub>
                              </m:sSub>
                            </m:e>
                          </m:nary>
                        </m:e>
                      </m:nary>
                    </m:oMath>
                  </m:oMathPara>
                </a14:m>
                <a:endParaRPr lang="en" altLang="zh-CN" dirty="0">
                  <a:solidFill>
                    <a:schemeClr val="bg1"/>
                  </a:solidFill>
                  <a:latin typeface="Arial" panose="020B0604020202020204" pitchFamily="34" charset="0"/>
                  <a:cs typeface="Arial" panose="020B0604020202020204" pitchFamily="34" charset="0"/>
                </a:endParaRPr>
              </a:p>
              <a:p>
                <a:endParaRPr lang="zh-CN" altLang="en-US" dirty="0">
                  <a:solidFill>
                    <a:schemeClr val="bg1"/>
                  </a:solidFill>
                  <a:latin typeface="Arial" panose="020B0604020202020204" pitchFamily="34" charset="0"/>
                  <a:cs typeface="Arial" panose="020B0604020202020204" pitchFamily="34" charset="0"/>
                </a:endParaRPr>
              </a:p>
            </p:txBody>
          </p:sp>
        </mc:Choice>
        <mc:Fallback xmlns="">
          <p:sp>
            <p:nvSpPr>
              <p:cNvPr id="4" name="矩形 3">
                <a:extLst>
                  <a:ext uri="{FF2B5EF4-FFF2-40B4-BE49-F238E27FC236}">
                    <a16:creationId xmlns:a16="http://schemas.microsoft.com/office/drawing/2014/main" id="{A7A82846-BA25-134A-B4CC-8684C5571182}"/>
                  </a:ext>
                </a:extLst>
              </p:cNvPr>
              <p:cNvSpPr>
                <a:spLocks noRot="1" noChangeAspect="1" noMove="1" noResize="1" noEditPoints="1" noAdjustHandles="1" noChangeArrowheads="1" noChangeShapeType="1" noTextEdit="1"/>
              </p:cNvSpPr>
              <p:nvPr/>
            </p:nvSpPr>
            <p:spPr>
              <a:xfrm>
                <a:off x="499862" y="1886764"/>
                <a:ext cx="11297176" cy="3213893"/>
              </a:xfrm>
              <a:prstGeom prst="rect">
                <a:avLst/>
              </a:prstGeom>
              <a:blipFill>
                <a:blip r:embed="rId3"/>
                <a:stretch>
                  <a:fillRect l="-337" t="-787" b="-3149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12F17E8D-064F-2845-A6C0-8FB47CCCB722}"/>
                  </a:ext>
                </a:extLst>
              </p:cNvPr>
              <p:cNvSpPr/>
              <p:nvPr/>
            </p:nvSpPr>
            <p:spPr>
              <a:xfrm>
                <a:off x="499862" y="5191211"/>
                <a:ext cx="8735577" cy="923330"/>
              </a:xfrm>
              <a:prstGeom prst="rect">
                <a:avLst/>
              </a:prstGeom>
            </p:spPr>
            <p:txBody>
              <a:bodyPr wrap="square">
                <a:spAutoFit/>
              </a:bodyPr>
              <a:lstStyle/>
              <a:p>
                <a:r>
                  <a:rPr lang="en" altLang="zh-CN" dirty="0">
                    <a:solidFill>
                      <a:schemeClr val="bg1"/>
                    </a:solidFill>
                    <a:latin typeface="Arial" panose="020B0604020202020204" pitchFamily="34" charset="0"/>
                    <a:cs typeface="Arial" panose="020B0604020202020204" pitchFamily="34" charset="0"/>
                  </a:rPr>
                  <a:t>Simulating an episode involves two phases (in-tree, out-of-tree)</a:t>
                </a:r>
              </a:p>
              <a:p>
                <a:pPr marL="285750" indent="-285750">
                  <a:buFont typeface="Arial" panose="020B0604020202020204" pitchFamily="34" charset="0"/>
                  <a:buChar char="•"/>
                </a:pPr>
                <a:r>
                  <a:rPr lang="en" altLang="zh-CN" dirty="0">
                    <a:solidFill>
                      <a:srgbClr val="43F6FF"/>
                    </a:solidFill>
                    <a:latin typeface="Arial" panose="020B0604020202020204" pitchFamily="34" charset="0"/>
                    <a:cs typeface="Arial" panose="020B0604020202020204" pitchFamily="34" charset="0"/>
                  </a:rPr>
                  <a:t>Tree policy</a:t>
                </a:r>
                <a:r>
                  <a:rPr lang="en" altLang="zh-CN" dirty="0">
                    <a:solidFill>
                      <a:schemeClr val="bg1"/>
                    </a:solidFill>
                    <a:latin typeface="Arial" panose="020B0604020202020204" pitchFamily="34" charset="0"/>
                    <a:cs typeface="Arial" panose="020B0604020202020204" pitchFamily="34" charset="0"/>
                  </a:rPr>
                  <a:t>: pick actions to maximize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𝑄</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𝑠</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𝑎</m:t>
                    </m:r>
                    <m:r>
                      <a:rPr lang="en-US" altLang="zh-CN" b="0" i="1" smtClean="0">
                        <a:solidFill>
                          <a:schemeClr val="bg1"/>
                        </a:solidFill>
                        <a:latin typeface="Cambria Math" panose="02040503050406030204" pitchFamily="18" charset="0"/>
                        <a:cs typeface="Arial" panose="020B0604020202020204" pitchFamily="34" charset="0"/>
                      </a:rPr>
                      <m:t>)</m:t>
                    </m:r>
                  </m:oMath>
                </a14:m>
                <a:endParaRPr lang="en-US" altLang="zh-C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altLang="zh-CN" dirty="0">
                    <a:solidFill>
                      <a:srgbClr val="43F6FF"/>
                    </a:solidFill>
                    <a:latin typeface="Arial" panose="020B0604020202020204" pitchFamily="34" charset="0"/>
                    <a:cs typeface="Arial" panose="020B0604020202020204" pitchFamily="34" charset="0"/>
                  </a:rPr>
                  <a:t>Default policy</a:t>
                </a:r>
                <a:r>
                  <a:rPr lang="en-US" altLang="zh-CN" dirty="0">
                    <a:solidFill>
                      <a:schemeClr val="bg1"/>
                    </a:solidFill>
                    <a:latin typeface="Arial" panose="020B0604020202020204" pitchFamily="34" charset="0"/>
                    <a:cs typeface="Arial" panose="020B0604020202020204" pitchFamily="34" charset="0"/>
                  </a:rPr>
                  <a:t>: e.g. pick actions randomly</a:t>
                </a:r>
                <a:endParaRPr lang="zh-CN" altLang="en-US" dirty="0">
                  <a:solidFill>
                    <a:schemeClr val="bg1"/>
                  </a:solidFill>
                  <a:latin typeface="Arial" panose="020B0604020202020204" pitchFamily="34" charset="0"/>
                  <a:cs typeface="Arial" panose="020B0604020202020204" pitchFamily="34" charset="0"/>
                </a:endParaRPr>
              </a:p>
            </p:txBody>
          </p:sp>
        </mc:Choice>
        <mc:Fallback xmlns="">
          <p:sp>
            <p:nvSpPr>
              <p:cNvPr id="5" name="矩形 4">
                <a:extLst>
                  <a:ext uri="{FF2B5EF4-FFF2-40B4-BE49-F238E27FC236}">
                    <a16:creationId xmlns:a16="http://schemas.microsoft.com/office/drawing/2014/main" id="{12F17E8D-064F-2845-A6C0-8FB47CCCB722}"/>
                  </a:ext>
                </a:extLst>
              </p:cNvPr>
              <p:cNvSpPr>
                <a:spLocks noRot="1" noChangeAspect="1" noMove="1" noResize="1" noEditPoints="1" noAdjustHandles="1" noChangeArrowheads="1" noChangeShapeType="1" noTextEdit="1"/>
              </p:cNvSpPr>
              <p:nvPr/>
            </p:nvSpPr>
            <p:spPr>
              <a:xfrm>
                <a:off x="499862" y="5191211"/>
                <a:ext cx="8735577" cy="923330"/>
              </a:xfrm>
              <a:prstGeom prst="rect">
                <a:avLst/>
              </a:prstGeom>
              <a:blipFill>
                <a:blip r:embed="rId4"/>
                <a:stretch>
                  <a:fillRect l="-435" t="-2740" b="-958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30952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3993640" y="486096"/>
            <a:ext cx="4204997"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Simulation-based Search</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148140"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473443"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11" name="组合 10">
            <a:extLst>
              <a:ext uri="{FF2B5EF4-FFF2-40B4-BE49-F238E27FC236}">
                <a16:creationId xmlns:a16="http://schemas.microsoft.com/office/drawing/2014/main" id="{C1ADC775-9247-8B4C-BB88-6C72558D0076}"/>
              </a:ext>
            </a:extLst>
          </p:cNvPr>
          <p:cNvGrpSpPr/>
          <p:nvPr/>
        </p:nvGrpSpPr>
        <p:grpSpPr>
          <a:xfrm>
            <a:off x="760639" y="1213770"/>
            <a:ext cx="5949649" cy="514237"/>
            <a:chOff x="493189" y="2817428"/>
            <a:chExt cx="5949649" cy="514237"/>
          </a:xfrm>
        </p:grpSpPr>
        <p:sp>
          <p:nvSpPr>
            <p:cNvPr id="12" name="平行四边形 11">
              <a:extLst>
                <a:ext uri="{FF2B5EF4-FFF2-40B4-BE49-F238E27FC236}">
                  <a16:creationId xmlns:a16="http://schemas.microsoft.com/office/drawing/2014/main" id="{0C87992F-3C79-214B-9B2D-83FCE877D211}"/>
                </a:ext>
              </a:extLst>
            </p:cNvPr>
            <p:cNvSpPr/>
            <p:nvPr/>
          </p:nvSpPr>
          <p:spPr>
            <a:xfrm>
              <a:off x="1033889" y="2897807"/>
              <a:ext cx="5408949" cy="375920"/>
            </a:xfrm>
            <a:prstGeom prst="parallelogram">
              <a:avLst/>
            </a:prstGeom>
            <a:gradFill flip="none" rotWithShape="1">
              <a:gsLst>
                <a:gs pos="31000">
                  <a:srgbClr val="00C2CC"/>
                </a:gs>
                <a:gs pos="100000">
                  <a:srgbClr val="00C2CC">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0A5504C1-9554-434B-A50F-89EAD1910F63}"/>
                </a:ext>
              </a:extLst>
            </p:cNvPr>
            <p:cNvSpPr/>
            <p:nvPr/>
          </p:nvSpPr>
          <p:spPr>
            <a:xfrm>
              <a:off x="684565" y="2826687"/>
              <a:ext cx="504978" cy="504978"/>
            </a:xfrm>
            <a:prstGeom prst="ellipse">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C3356109-7D67-3747-AF83-47D67525C0BE}"/>
                </a:ext>
              </a:extLst>
            </p:cNvPr>
            <p:cNvSpPr/>
            <p:nvPr/>
          </p:nvSpPr>
          <p:spPr>
            <a:xfrm>
              <a:off x="1290637" y="2847428"/>
              <a:ext cx="4909535" cy="461665"/>
            </a:xfrm>
            <a:prstGeom prst="rect">
              <a:avLst/>
            </a:prstGeom>
          </p:spPr>
          <p:txBody>
            <a:bodyPr wrap="square">
              <a:spAutoFit/>
            </a:bodyPr>
            <a:lstStyle/>
            <a:p>
              <a:pPr defTabSz="474035"/>
              <a:r>
                <a:rPr lang="en-US" altLang="zh-CN" sz="2400" dirty="0">
                  <a:solidFill>
                    <a:schemeClr val="bg1"/>
                  </a:solidFill>
                  <a:latin typeface="Abadi" panose="020B0604020104020204" pitchFamily="34" charset="0"/>
                  <a:cs typeface="Calibri" charset="0"/>
                </a:rPr>
                <a:t>Upper Confidence Tree (UCT) Search</a:t>
              </a:r>
            </a:p>
          </p:txBody>
        </p:sp>
        <p:sp>
          <p:nvSpPr>
            <p:cNvPr id="15" name="平行四边形 14">
              <a:extLst>
                <a:ext uri="{FF2B5EF4-FFF2-40B4-BE49-F238E27FC236}">
                  <a16:creationId xmlns:a16="http://schemas.microsoft.com/office/drawing/2014/main" id="{E0A4FA38-079A-0640-A5C8-C70F561CE334}"/>
                </a:ext>
              </a:extLst>
            </p:cNvPr>
            <p:cNvSpPr/>
            <p:nvPr/>
          </p:nvSpPr>
          <p:spPr>
            <a:xfrm>
              <a:off x="493190" y="2897807"/>
              <a:ext cx="849566" cy="375920"/>
            </a:xfrm>
            <a:prstGeom prst="parallelogram">
              <a:avLst>
                <a:gd name="adj" fmla="val 0"/>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直角三角形 15">
              <a:extLst>
                <a:ext uri="{FF2B5EF4-FFF2-40B4-BE49-F238E27FC236}">
                  <a16:creationId xmlns:a16="http://schemas.microsoft.com/office/drawing/2014/main" id="{0C808CD7-C554-2B40-B941-AF6234115E6A}"/>
                </a:ext>
              </a:extLst>
            </p:cNvPr>
            <p:cNvSpPr/>
            <p:nvPr/>
          </p:nvSpPr>
          <p:spPr>
            <a:xfrm flipH="1">
              <a:off x="493189" y="2817428"/>
              <a:ext cx="149542" cy="81788"/>
            </a:xfrm>
            <a:prstGeom prst="rtTriangle">
              <a:avLst/>
            </a:prstGeom>
            <a:solidFill>
              <a:srgbClr val="00C2C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图形 2">
              <a:extLst>
                <a:ext uri="{FF2B5EF4-FFF2-40B4-BE49-F238E27FC236}">
                  <a16:creationId xmlns:a16="http://schemas.microsoft.com/office/drawing/2014/main" id="{4466D6DD-9326-944A-9CDF-0C70D62664C9}"/>
                </a:ext>
              </a:extLst>
            </p:cNvPr>
            <p:cNvGrpSpPr/>
            <p:nvPr/>
          </p:nvGrpSpPr>
          <p:grpSpPr>
            <a:xfrm>
              <a:off x="776328" y="2921696"/>
              <a:ext cx="321452" cy="314959"/>
              <a:chOff x="3754657" y="3796110"/>
              <a:chExt cx="685992" cy="672136"/>
            </a:xfrm>
            <a:solidFill>
              <a:schemeClr val="bg1"/>
            </a:solidFill>
          </p:grpSpPr>
          <p:sp>
            <p:nvSpPr>
              <p:cNvPr id="18" name="任意多边形: 形状 117">
                <a:extLst>
                  <a:ext uri="{FF2B5EF4-FFF2-40B4-BE49-F238E27FC236}">
                    <a16:creationId xmlns:a16="http://schemas.microsoft.com/office/drawing/2014/main" id="{C65BB799-3B6C-0749-B649-8030D4FE48A0}"/>
                  </a:ext>
                </a:extLst>
              </p:cNvPr>
              <p:cNvSpPr/>
              <p:nvPr/>
            </p:nvSpPr>
            <p:spPr>
              <a:xfrm>
                <a:off x="3998109" y="3796110"/>
                <a:ext cx="442540" cy="428764"/>
              </a:xfrm>
              <a:custGeom>
                <a:avLst/>
                <a:gdLst>
                  <a:gd name="connsiteX0" fmla="*/ 119313 w 442540"/>
                  <a:gd name="connsiteY0" fmla="*/ 280966 h 428764"/>
                  <a:gd name="connsiteX1" fmla="*/ 79309 w 442540"/>
                  <a:gd name="connsiteY1" fmla="*/ 270147 h 428764"/>
                  <a:gd name="connsiteX2" fmla="*/ 0 w 442540"/>
                  <a:gd name="connsiteY2" fmla="*/ 349456 h 428764"/>
                  <a:gd name="connsiteX3" fmla="*/ 79309 w 442540"/>
                  <a:gd name="connsiteY3" fmla="*/ 428765 h 428764"/>
                  <a:gd name="connsiteX4" fmla="*/ 158617 w 442540"/>
                  <a:gd name="connsiteY4" fmla="*/ 349456 h 428764"/>
                  <a:gd name="connsiteX5" fmla="*/ 150523 w 442540"/>
                  <a:gd name="connsiteY5" fmla="*/ 314433 h 428764"/>
                  <a:gd name="connsiteX6" fmla="*/ 327041 w 442540"/>
                  <a:gd name="connsiteY6" fmla="*/ 137915 h 428764"/>
                  <a:gd name="connsiteX7" fmla="*/ 351246 w 442540"/>
                  <a:gd name="connsiteY7" fmla="*/ 158306 h 428764"/>
                  <a:gd name="connsiteX8" fmla="*/ 442541 w 442540"/>
                  <a:gd name="connsiteY8" fmla="*/ 72226 h 428764"/>
                  <a:gd name="connsiteX9" fmla="*/ 374595 w 442540"/>
                  <a:gd name="connsiteY9" fmla="*/ 64910 h 428764"/>
                  <a:gd name="connsiteX10" fmla="*/ 365801 w 442540"/>
                  <a:gd name="connsiteY10" fmla="*/ 0 h 428764"/>
                  <a:gd name="connsiteX11" fmla="*/ 274428 w 442540"/>
                  <a:gd name="connsiteY11" fmla="*/ 86080 h 428764"/>
                  <a:gd name="connsiteX12" fmla="*/ 294586 w 442540"/>
                  <a:gd name="connsiteY12" fmla="*/ 105537 h 428764"/>
                  <a:gd name="connsiteX13" fmla="*/ 119313 w 442540"/>
                  <a:gd name="connsiteY13" fmla="*/ 280966 h 4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540" h="428764">
                    <a:moveTo>
                      <a:pt x="119313" y="280966"/>
                    </a:moveTo>
                    <a:cubicBezTo>
                      <a:pt x="107561" y="274117"/>
                      <a:pt x="93941" y="270147"/>
                      <a:pt x="79309" y="270147"/>
                    </a:cubicBezTo>
                    <a:cubicBezTo>
                      <a:pt x="35490" y="270147"/>
                      <a:pt x="0" y="305638"/>
                      <a:pt x="0" y="349456"/>
                    </a:cubicBezTo>
                    <a:cubicBezTo>
                      <a:pt x="0" y="393274"/>
                      <a:pt x="35490" y="428765"/>
                      <a:pt x="79309" y="428765"/>
                    </a:cubicBezTo>
                    <a:cubicBezTo>
                      <a:pt x="123127" y="428765"/>
                      <a:pt x="158617" y="393274"/>
                      <a:pt x="158617" y="349456"/>
                    </a:cubicBezTo>
                    <a:cubicBezTo>
                      <a:pt x="158617" y="336925"/>
                      <a:pt x="155660" y="325018"/>
                      <a:pt x="150523" y="314433"/>
                    </a:cubicBezTo>
                    <a:lnTo>
                      <a:pt x="327041" y="137915"/>
                    </a:lnTo>
                    <a:lnTo>
                      <a:pt x="351246" y="158306"/>
                    </a:lnTo>
                    <a:lnTo>
                      <a:pt x="442541" y="72226"/>
                    </a:lnTo>
                    <a:lnTo>
                      <a:pt x="374595" y="64910"/>
                    </a:lnTo>
                    <a:lnTo>
                      <a:pt x="365801" y="0"/>
                    </a:lnTo>
                    <a:lnTo>
                      <a:pt x="274428" y="86080"/>
                    </a:lnTo>
                    <a:lnTo>
                      <a:pt x="294586" y="105537"/>
                    </a:lnTo>
                    <a:lnTo>
                      <a:pt x="119313" y="280966"/>
                    </a:lnTo>
                    <a:close/>
                  </a:path>
                </a:pathLst>
              </a:custGeom>
              <a:grpFill/>
              <a:ln w="972" cap="flat">
                <a:noFill/>
                <a:prstDash val="solid"/>
                <a:miter/>
              </a:ln>
            </p:spPr>
            <p:txBody>
              <a:bodyPr rtlCol="0" anchor="ctr"/>
              <a:lstStyle/>
              <a:p>
                <a:endParaRPr lang="zh-CN" altLang="en-US"/>
              </a:p>
            </p:txBody>
          </p:sp>
          <p:sp>
            <p:nvSpPr>
              <p:cNvPr id="19" name="任意多边形: 形状 118">
                <a:extLst>
                  <a:ext uri="{FF2B5EF4-FFF2-40B4-BE49-F238E27FC236}">
                    <a16:creationId xmlns:a16="http://schemas.microsoft.com/office/drawing/2014/main" id="{F96D4249-EC5E-9C46-8FBF-A4E8D59CA2EA}"/>
                  </a:ext>
                </a:extLst>
              </p:cNvPr>
              <p:cNvSpPr/>
              <p:nvPr/>
            </p:nvSpPr>
            <p:spPr>
              <a:xfrm>
                <a:off x="3754657" y="3822882"/>
                <a:ext cx="645443" cy="645364"/>
              </a:xfrm>
              <a:custGeom>
                <a:avLst/>
                <a:gdLst>
                  <a:gd name="connsiteX0" fmla="*/ 547845 w 645443"/>
                  <a:gd name="connsiteY0" fmla="*/ 161730 h 645365"/>
                  <a:gd name="connsiteX1" fmla="*/ 599680 w 645443"/>
                  <a:gd name="connsiteY1" fmla="*/ 322760 h 645365"/>
                  <a:gd name="connsiteX2" fmla="*/ 322761 w 645443"/>
                  <a:gd name="connsiteY2" fmla="*/ 599679 h 645365"/>
                  <a:gd name="connsiteX3" fmla="*/ 45764 w 645443"/>
                  <a:gd name="connsiteY3" fmla="*/ 322760 h 645365"/>
                  <a:gd name="connsiteX4" fmla="*/ 322761 w 645443"/>
                  <a:gd name="connsiteY4" fmla="*/ 45764 h 645365"/>
                  <a:gd name="connsiteX5" fmla="*/ 483012 w 645443"/>
                  <a:gd name="connsiteY5" fmla="*/ 97054 h 645365"/>
                  <a:gd name="connsiteX6" fmla="*/ 515779 w 645443"/>
                  <a:gd name="connsiteY6" fmla="*/ 64287 h 645365"/>
                  <a:gd name="connsiteX7" fmla="*/ 322761 w 645443"/>
                  <a:gd name="connsiteY7" fmla="*/ 0 h 645365"/>
                  <a:gd name="connsiteX8" fmla="*/ 0 w 645443"/>
                  <a:gd name="connsiteY8" fmla="*/ 322683 h 645365"/>
                  <a:gd name="connsiteX9" fmla="*/ 322761 w 645443"/>
                  <a:gd name="connsiteY9" fmla="*/ 645365 h 645365"/>
                  <a:gd name="connsiteX10" fmla="*/ 645443 w 645443"/>
                  <a:gd name="connsiteY10" fmla="*/ 322683 h 645365"/>
                  <a:gd name="connsiteX11" fmla="*/ 580611 w 645443"/>
                  <a:gd name="connsiteY11" fmla="*/ 128886 h 645365"/>
                  <a:gd name="connsiteX12" fmla="*/ 547845 w 645443"/>
                  <a:gd name="connsiteY12" fmla="*/ 161730 h 6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443" h="645365">
                    <a:moveTo>
                      <a:pt x="547845" y="161730"/>
                    </a:moveTo>
                    <a:cubicBezTo>
                      <a:pt x="580456" y="207105"/>
                      <a:pt x="599680" y="262754"/>
                      <a:pt x="599680" y="322760"/>
                    </a:cubicBezTo>
                    <a:cubicBezTo>
                      <a:pt x="599680" y="475463"/>
                      <a:pt x="475463" y="599679"/>
                      <a:pt x="322761" y="599679"/>
                    </a:cubicBezTo>
                    <a:cubicBezTo>
                      <a:pt x="170058" y="599679"/>
                      <a:pt x="45764" y="475463"/>
                      <a:pt x="45764" y="322760"/>
                    </a:cubicBezTo>
                    <a:cubicBezTo>
                      <a:pt x="45764" y="170058"/>
                      <a:pt x="170058" y="45764"/>
                      <a:pt x="322761" y="45764"/>
                    </a:cubicBezTo>
                    <a:cubicBezTo>
                      <a:pt x="382456" y="45764"/>
                      <a:pt x="437715" y="64832"/>
                      <a:pt x="483012" y="97054"/>
                    </a:cubicBezTo>
                    <a:lnTo>
                      <a:pt x="515779" y="64287"/>
                    </a:lnTo>
                    <a:cubicBezTo>
                      <a:pt x="461920" y="23972"/>
                      <a:pt x="395065" y="0"/>
                      <a:pt x="322761" y="0"/>
                    </a:cubicBezTo>
                    <a:cubicBezTo>
                      <a:pt x="144841" y="0"/>
                      <a:pt x="0" y="144764"/>
                      <a:pt x="0" y="322683"/>
                    </a:cubicBezTo>
                    <a:cubicBezTo>
                      <a:pt x="0" y="500602"/>
                      <a:pt x="144764" y="645365"/>
                      <a:pt x="322761" y="645365"/>
                    </a:cubicBezTo>
                    <a:cubicBezTo>
                      <a:pt x="500758" y="645365"/>
                      <a:pt x="645443" y="500602"/>
                      <a:pt x="645443" y="322683"/>
                    </a:cubicBezTo>
                    <a:cubicBezTo>
                      <a:pt x="645443" y="249990"/>
                      <a:pt x="621316" y="182900"/>
                      <a:pt x="580611" y="128886"/>
                    </a:cubicBezTo>
                    <a:lnTo>
                      <a:pt x="547845" y="161730"/>
                    </a:lnTo>
                    <a:close/>
                  </a:path>
                </a:pathLst>
              </a:custGeom>
              <a:grpFill/>
              <a:ln w="972" cap="flat">
                <a:noFill/>
                <a:prstDash val="solid"/>
                <a:miter/>
              </a:ln>
            </p:spPr>
            <p:txBody>
              <a:bodyPr rtlCol="0" anchor="ctr"/>
              <a:lstStyle/>
              <a:p>
                <a:endParaRPr lang="zh-CN" altLang="en-US" dirty="0"/>
              </a:p>
            </p:txBody>
          </p:sp>
          <p:sp>
            <p:nvSpPr>
              <p:cNvPr id="20" name="任意多边形: 形状 119">
                <a:extLst>
                  <a:ext uri="{FF2B5EF4-FFF2-40B4-BE49-F238E27FC236}">
                    <a16:creationId xmlns:a16="http://schemas.microsoft.com/office/drawing/2014/main" id="{08393502-2A34-114D-8A16-2D829A02A0B1}"/>
                  </a:ext>
                </a:extLst>
              </p:cNvPr>
              <p:cNvSpPr/>
              <p:nvPr/>
            </p:nvSpPr>
            <p:spPr>
              <a:xfrm>
                <a:off x="3874592" y="3942820"/>
                <a:ext cx="405649" cy="405649"/>
              </a:xfrm>
              <a:custGeom>
                <a:avLst/>
                <a:gdLst>
                  <a:gd name="connsiteX0" fmla="*/ 202825 w 405649"/>
                  <a:gd name="connsiteY0" fmla="*/ 45764 h 405649"/>
                  <a:gd name="connsiteX1" fmla="*/ 276141 w 405649"/>
                  <a:gd name="connsiteY1" fmla="*/ 64054 h 405649"/>
                  <a:gd name="connsiteX2" fmla="*/ 309685 w 405649"/>
                  <a:gd name="connsiteY2" fmla="*/ 30509 h 405649"/>
                  <a:gd name="connsiteX3" fmla="*/ 202825 w 405649"/>
                  <a:gd name="connsiteY3" fmla="*/ 0 h 405649"/>
                  <a:gd name="connsiteX4" fmla="*/ 0 w 405649"/>
                  <a:gd name="connsiteY4" fmla="*/ 202825 h 405649"/>
                  <a:gd name="connsiteX5" fmla="*/ 202825 w 405649"/>
                  <a:gd name="connsiteY5" fmla="*/ 405649 h 405649"/>
                  <a:gd name="connsiteX6" fmla="*/ 405650 w 405649"/>
                  <a:gd name="connsiteY6" fmla="*/ 202825 h 405649"/>
                  <a:gd name="connsiteX7" fmla="*/ 374595 w 405649"/>
                  <a:gd name="connsiteY7" fmla="*/ 95186 h 405649"/>
                  <a:gd name="connsiteX8" fmla="*/ 341129 w 405649"/>
                  <a:gd name="connsiteY8" fmla="*/ 128653 h 405649"/>
                  <a:gd name="connsiteX9" fmla="*/ 359808 w 405649"/>
                  <a:gd name="connsiteY9" fmla="*/ 202825 h 405649"/>
                  <a:gd name="connsiteX10" fmla="*/ 202825 w 405649"/>
                  <a:gd name="connsiteY10" fmla="*/ 359807 h 405649"/>
                  <a:gd name="connsiteX11" fmla="*/ 45842 w 405649"/>
                  <a:gd name="connsiteY11" fmla="*/ 202825 h 405649"/>
                  <a:gd name="connsiteX12" fmla="*/ 202825 w 405649"/>
                  <a:gd name="connsiteY12" fmla="*/ 45764 h 405649"/>
                  <a:gd name="connsiteX13" fmla="*/ 202825 w 405649"/>
                  <a:gd name="connsiteY13" fmla="*/ 45764 h 4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649" h="405649">
                    <a:moveTo>
                      <a:pt x="202825" y="45764"/>
                    </a:moveTo>
                    <a:cubicBezTo>
                      <a:pt x="229287" y="45764"/>
                      <a:pt x="254270" y="52379"/>
                      <a:pt x="276141" y="64054"/>
                    </a:cubicBezTo>
                    <a:lnTo>
                      <a:pt x="309685" y="30509"/>
                    </a:lnTo>
                    <a:cubicBezTo>
                      <a:pt x="278631" y="11208"/>
                      <a:pt x="242051" y="0"/>
                      <a:pt x="202825" y="0"/>
                    </a:cubicBezTo>
                    <a:cubicBezTo>
                      <a:pt x="90983" y="0"/>
                      <a:pt x="0" y="90983"/>
                      <a:pt x="0" y="202825"/>
                    </a:cubicBezTo>
                    <a:cubicBezTo>
                      <a:pt x="0" y="314666"/>
                      <a:pt x="90983" y="405649"/>
                      <a:pt x="202825" y="405649"/>
                    </a:cubicBezTo>
                    <a:cubicBezTo>
                      <a:pt x="314666" y="405649"/>
                      <a:pt x="405650" y="314666"/>
                      <a:pt x="405650" y="202825"/>
                    </a:cubicBezTo>
                    <a:cubicBezTo>
                      <a:pt x="405650" y="163287"/>
                      <a:pt x="394209" y="126396"/>
                      <a:pt x="374595" y="95186"/>
                    </a:cubicBezTo>
                    <a:lnTo>
                      <a:pt x="341129" y="128653"/>
                    </a:lnTo>
                    <a:cubicBezTo>
                      <a:pt x="353037" y="150756"/>
                      <a:pt x="359808" y="176051"/>
                      <a:pt x="359808" y="202825"/>
                    </a:cubicBezTo>
                    <a:cubicBezTo>
                      <a:pt x="359808" y="289371"/>
                      <a:pt x="289372" y="359807"/>
                      <a:pt x="202825" y="359807"/>
                    </a:cubicBezTo>
                    <a:cubicBezTo>
                      <a:pt x="116278" y="359807"/>
                      <a:pt x="45842" y="289371"/>
                      <a:pt x="45842" y="202825"/>
                    </a:cubicBezTo>
                    <a:cubicBezTo>
                      <a:pt x="45764" y="116190"/>
                      <a:pt x="116200" y="45764"/>
                      <a:pt x="202825" y="45764"/>
                    </a:cubicBezTo>
                    <a:lnTo>
                      <a:pt x="202825" y="45764"/>
                    </a:lnTo>
                    <a:close/>
                  </a:path>
                </a:pathLst>
              </a:custGeom>
              <a:grpFill/>
              <a:ln w="972" cap="flat">
                <a:noFill/>
                <a:prstDash val="solid"/>
                <a:miter/>
              </a:ln>
            </p:spPr>
            <p:txBody>
              <a:bodyPr rtlCol="0" anchor="ctr"/>
              <a:lstStyle/>
              <a:p>
                <a:endParaRPr lang="zh-CN" altLang="en-US"/>
              </a:p>
            </p:txBody>
          </p:sp>
        </p:grpSp>
      </p:grpSp>
      <p:sp>
        <p:nvSpPr>
          <p:cNvPr id="2" name="矩形 1">
            <a:extLst>
              <a:ext uri="{FF2B5EF4-FFF2-40B4-BE49-F238E27FC236}">
                <a16:creationId xmlns:a16="http://schemas.microsoft.com/office/drawing/2014/main" id="{07858B0F-0970-4945-9AE9-CCA5A4323D3B}"/>
              </a:ext>
            </a:extLst>
          </p:cNvPr>
          <p:cNvSpPr/>
          <p:nvPr/>
        </p:nvSpPr>
        <p:spPr>
          <a:xfrm>
            <a:off x="341671" y="1938436"/>
            <a:ext cx="5604787" cy="646331"/>
          </a:xfrm>
          <a:prstGeom prst="rect">
            <a:avLst/>
          </a:prstGeom>
        </p:spPr>
        <p:txBody>
          <a:bodyPr wrap="square">
            <a:spAutoFit/>
          </a:bodyPr>
          <a:lstStyle/>
          <a:p>
            <a:r>
              <a:rPr lang="en" altLang="zh-CN" dirty="0">
                <a:solidFill>
                  <a:schemeClr val="bg1"/>
                </a:solidFill>
                <a:latin typeface="Arial" panose="020B0604020202020204" pitchFamily="34" charset="0"/>
                <a:cs typeface="Arial" panose="020B0604020202020204" pitchFamily="34" charset="0"/>
              </a:rPr>
              <a:t>Want to exploit the knowledge we have accumulated </a:t>
            </a:r>
          </a:p>
          <a:p>
            <a:pPr marL="285750" indent="-2857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Search the best nodes of the tree most deeply </a:t>
            </a:r>
          </a:p>
        </p:txBody>
      </p:sp>
      <p:sp>
        <p:nvSpPr>
          <p:cNvPr id="3" name="矩形 2">
            <a:extLst>
              <a:ext uri="{FF2B5EF4-FFF2-40B4-BE49-F238E27FC236}">
                <a16:creationId xmlns:a16="http://schemas.microsoft.com/office/drawing/2014/main" id="{F9F866F2-80A7-034D-97D2-E80763F7F796}"/>
              </a:ext>
            </a:extLst>
          </p:cNvPr>
          <p:cNvSpPr/>
          <p:nvPr/>
        </p:nvSpPr>
        <p:spPr>
          <a:xfrm>
            <a:off x="6474465" y="1938436"/>
            <a:ext cx="5192152" cy="646331"/>
          </a:xfrm>
          <a:prstGeom prst="rect">
            <a:avLst/>
          </a:prstGeom>
        </p:spPr>
        <p:txBody>
          <a:bodyPr wrap="square">
            <a:spAutoFit/>
          </a:bodyPr>
          <a:lstStyle/>
          <a:p>
            <a:r>
              <a:rPr lang="en" altLang="zh-CN" dirty="0">
                <a:solidFill>
                  <a:schemeClr val="bg1"/>
                </a:solidFill>
                <a:latin typeface="Arial" panose="020B0604020202020204" pitchFamily="34" charset="0"/>
                <a:cs typeface="Arial" panose="020B0604020202020204" pitchFamily="34" charset="0"/>
              </a:rPr>
              <a:t>Want to explore to accumulate more knowledge </a:t>
            </a:r>
          </a:p>
          <a:p>
            <a:pPr marL="285750" indent="-2857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Search the most uncertain nodes of the tree </a:t>
            </a:r>
          </a:p>
        </p:txBody>
      </p:sp>
      <p:sp>
        <p:nvSpPr>
          <p:cNvPr id="4" name="矩形 3">
            <a:extLst>
              <a:ext uri="{FF2B5EF4-FFF2-40B4-BE49-F238E27FC236}">
                <a16:creationId xmlns:a16="http://schemas.microsoft.com/office/drawing/2014/main" id="{0E48F6F8-49E5-2A4E-BB1E-B09217BF34C5}"/>
              </a:ext>
            </a:extLst>
          </p:cNvPr>
          <p:cNvSpPr/>
          <p:nvPr/>
        </p:nvSpPr>
        <p:spPr>
          <a:xfrm>
            <a:off x="3855434" y="2914550"/>
            <a:ext cx="4993675" cy="369332"/>
          </a:xfrm>
          <a:prstGeom prst="rect">
            <a:avLst/>
          </a:prstGeom>
        </p:spPr>
        <p:txBody>
          <a:bodyPr wrap="none">
            <a:spAutoFit/>
          </a:bodyPr>
          <a:lstStyle/>
          <a:p>
            <a:r>
              <a:rPr lang="en" altLang="zh-CN" dirty="0">
                <a:solidFill>
                  <a:schemeClr val="bg1"/>
                </a:solidFill>
                <a:latin typeface="Arial" panose="020B0604020202020204" pitchFamily="34" charset="0"/>
                <a:cs typeface="Arial" panose="020B0604020202020204" pitchFamily="34" charset="0"/>
              </a:rPr>
              <a:t>Solution: use upper confidence bound on value</a:t>
            </a:r>
            <a:endParaRPr lang="zh-CN" altLang="en-US" dirty="0">
              <a:solidFill>
                <a:schemeClr val="bg1"/>
              </a:solidFill>
              <a:latin typeface="Arial" panose="020B0604020202020204" pitchFamily="34" charset="0"/>
              <a:cs typeface="Arial" panose="020B0604020202020204" pitchFamily="34" charset="0"/>
            </a:endParaRPr>
          </a:p>
        </p:txBody>
      </p:sp>
      <p:sp>
        <p:nvSpPr>
          <p:cNvPr id="5" name="左大括号 4">
            <a:extLst>
              <a:ext uri="{FF2B5EF4-FFF2-40B4-BE49-F238E27FC236}">
                <a16:creationId xmlns:a16="http://schemas.microsoft.com/office/drawing/2014/main" id="{D1F0988B-976C-6F4B-ADAD-09854CFF286A}"/>
              </a:ext>
            </a:extLst>
          </p:cNvPr>
          <p:cNvSpPr/>
          <p:nvPr/>
        </p:nvSpPr>
        <p:spPr>
          <a:xfrm rot="16200000">
            <a:off x="5829057" y="1539837"/>
            <a:ext cx="234802" cy="2419643"/>
          </a:xfrm>
          <a:prstGeom prst="leftBrace">
            <a:avLst/>
          </a:prstGeom>
          <a:ln w="12700">
            <a:solidFill>
              <a:srgbClr val="43F6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3572D1F-D1B3-234D-A295-5E889FCD3E54}"/>
                  </a:ext>
                </a:extLst>
              </p:cNvPr>
              <p:cNvSpPr txBox="1"/>
              <p:nvPr/>
            </p:nvSpPr>
            <p:spPr>
              <a:xfrm>
                <a:off x="213226" y="3943544"/>
                <a:ext cx="6108443" cy="1741695"/>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kumimoji="1" lang="en-US" altLang="zh-CN" b="0" i="1" smtClean="0">
                              <a:solidFill>
                                <a:schemeClr val="bg1"/>
                              </a:solidFill>
                              <a:latin typeface="Cambria Math" panose="02040503050406030204" pitchFamily="18" charset="0"/>
                            </a:rPr>
                          </m:ctrlPr>
                        </m:sSupPr>
                        <m:e>
                          <m:r>
                            <m:rPr>
                              <m:sty m:val="p"/>
                            </m:rPr>
                            <a:rPr kumimoji="1" lang="en-US" altLang="zh-CN" i="1" smtClean="0">
                              <a:solidFill>
                                <a:schemeClr val="bg1"/>
                              </a:solidFill>
                              <a:latin typeface="Cambria Math" panose="02040503050406030204" pitchFamily="18" charset="0"/>
                            </a:rPr>
                            <m:t>Q</m:t>
                          </m:r>
                        </m:e>
                        <m:sup>
                          <m:r>
                            <a:rPr kumimoji="1" lang="en-US" altLang="zh-CN" i="1" smtClean="0">
                              <a:solidFill>
                                <a:schemeClr val="bg1"/>
                              </a:solidFill>
                              <a:latin typeface="Cambria Math" panose="02040503050406030204" pitchFamily="18" charset="0"/>
                              <a:ea typeface="Cambria Math" panose="02040503050406030204" pitchFamily="18" charset="0"/>
                            </a:rPr>
                            <m:t>⨁</m:t>
                          </m:r>
                        </m:sup>
                      </m:sSup>
                      <m:d>
                        <m:dPr>
                          <m:ctrlPr>
                            <a:rPr kumimoji="1" lang="en-US" altLang="zh-CN" b="0" i="1" smtClean="0">
                              <a:solidFill>
                                <a:schemeClr val="bg1"/>
                              </a:solidFill>
                              <a:latin typeface="Cambria Math" panose="02040503050406030204" pitchFamily="18" charset="0"/>
                            </a:rPr>
                          </m:ctrlPr>
                        </m:dPr>
                        <m:e>
                          <m:r>
                            <a:rPr kumimoji="1" lang="en-US" altLang="zh-CN" b="0" i="1" smtClean="0">
                              <a:solidFill>
                                <a:schemeClr val="bg1"/>
                              </a:solidFill>
                              <a:latin typeface="Cambria Math" panose="02040503050406030204" pitchFamily="18" charset="0"/>
                            </a:rPr>
                            <m:t>𝑠</m:t>
                          </m:r>
                          <m:r>
                            <a:rPr kumimoji="1" lang="en-US" altLang="zh-CN" b="0" i="1" smtClean="0">
                              <a:solidFill>
                                <a:schemeClr val="bg1"/>
                              </a:solidFill>
                              <a:latin typeface="Cambria Math" panose="02040503050406030204" pitchFamily="18" charset="0"/>
                            </a:rPr>
                            <m:t>,</m:t>
                          </m:r>
                          <m:r>
                            <a:rPr kumimoji="1" lang="en-US" altLang="zh-CN" b="0" i="1" smtClean="0">
                              <a:solidFill>
                                <a:schemeClr val="bg1"/>
                              </a:solidFill>
                              <a:latin typeface="Cambria Math" panose="02040503050406030204" pitchFamily="18" charset="0"/>
                            </a:rPr>
                            <m:t>𝑎</m:t>
                          </m:r>
                        </m:e>
                      </m:d>
                      <m:r>
                        <a:rPr kumimoji="1" lang="en-US" altLang="zh-CN" b="0" i="1" smtClean="0">
                          <a:solidFill>
                            <a:schemeClr val="bg1"/>
                          </a:solidFill>
                          <a:latin typeface="Cambria Math" panose="02040503050406030204" pitchFamily="18" charset="0"/>
                        </a:rPr>
                        <m:t>=</m:t>
                      </m:r>
                      <m:r>
                        <a:rPr kumimoji="1" lang="en-US" altLang="zh-CN" b="0" i="1" smtClean="0">
                          <a:solidFill>
                            <a:schemeClr val="bg1"/>
                          </a:solidFill>
                          <a:latin typeface="Cambria Math" panose="02040503050406030204" pitchFamily="18" charset="0"/>
                        </a:rPr>
                        <m:t>𝑄</m:t>
                      </m:r>
                      <m:d>
                        <m:dPr>
                          <m:ctrlPr>
                            <a:rPr kumimoji="1" lang="en-US" altLang="zh-CN" b="0" i="1" smtClean="0">
                              <a:solidFill>
                                <a:schemeClr val="bg1"/>
                              </a:solidFill>
                              <a:latin typeface="Cambria Math" panose="02040503050406030204" pitchFamily="18" charset="0"/>
                            </a:rPr>
                          </m:ctrlPr>
                        </m:dPr>
                        <m:e>
                          <m:r>
                            <a:rPr kumimoji="1" lang="en-US" altLang="zh-CN" b="0" i="1" smtClean="0">
                              <a:solidFill>
                                <a:schemeClr val="bg1"/>
                              </a:solidFill>
                              <a:latin typeface="Cambria Math" panose="02040503050406030204" pitchFamily="18" charset="0"/>
                            </a:rPr>
                            <m:t>𝑠</m:t>
                          </m:r>
                          <m:r>
                            <a:rPr kumimoji="1" lang="en-US" altLang="zh-CN" b="0" i="1" smtClean="0">
                              <a:solidFill>
                                <a:schemeClr val="bg1"/>
                              </a:solidFill>
                              <a:latin typeface="Cambria Math" panose="02040503050406030204" pitchFamily="18" charset="0"/>
                            </a:rPr>
                            <m:t>,</m:t>
                          </m:r>
                          <m:r>
                            <a:rPr kumimoji="1" lang="en-US" altLang="zh-CN" b="0" i="1" smtClean="0">
                              <a:solidFill>
                                <a:schemeClr val="bg1"/>
                              </a:solidFill>
                              <a:latin typeface="Cambria Math" panose="02040503050406030204" pitchFamily="18" charset="0"/>
                            </a:rPr>
                            <m:t>𝑎</m:t>
                          </m:r>
                        </m:e>
                      </m:d>
                      <m:r>
                        <a:rPr kumimoji="1" lang="en-US" altLang="zh-CN" b="0" i="1" smtClean="0">
                          <a:solidFill>
                            <a:schemeClr val="bg1"/>
                          </a:solidFill>
                          <a:latin typeface="Cambria Math" panose="02040503050406030204" pitchFamily="18" charset="0"/>
                        </a:rPr>
                        <m:t>+</m:t>
                      </m:r>
                      <m:r>
                        <a:rPr kumimoji="1" lang="en-US" altLang="zh-CN" b="0" i="1" smtClean="0">
                          <a:solidFill>
                            <a:schemeClr val="bg1"/>
                          </a:solidFill>
                          <a:latin typeface="Cambria Math" panose="02040503050406030204" pitchFamily="18" charset="0"/>
                        </a:rPr>
                        <m:t>𝑐</m:t>
                      </m:r>
                      <m:rad>
                        <m:radPr>
                          <m:degHide m:val="on"/>
                          <m:ctrlPr>
                            <a:rPr kumimoji="1" lang="en-US" altLang="zh-CN" b="0" i="1" smtClean="0">
                              <a:solidFill>
                                <a:schemeClr val="bg1"/>
                              </a:solidFill>
                              <a:latin typeface="Cambria Math" panose="02040503050406030204" pitchFamily="18" charset="0"/>
                            </a:rPr>
                          </m:ctrlPr>
                        </m:radPr>
                        <m:deg/>
                        <m:e>
                          <m:f>
                            <m:fPr>
                              <m:ctrlPr>
                                <a:rPr kumimoji="1" lang="en-US" altLang="zh-CN" b="0" i="1" smtClean="0">
                                  <a:solidFill>
                                    <a:schemeClr val="bg1"/>
                                  </a:solidFill>
                                  <a:latin typeface="Cambria Math" panose="02040503050406030204" pitchFamily="18" charset="0"/>
                                </a:rPr>
                              </m:ctrlPr>
                            </m:fPr>
                            <m:num>
                              <m:func>
                                <m:funcPr>
                                  <m:ctrlPr>
                                    <a:rPr kumimoji="1" lang="en-US" altLang="zh-CN" b="0" i="1" smtClean="0">
                                      <a:solidFill>
                                        <a:schemeClr val="bg1"/>
                                      </a:solidFill>
                                      <a:latin typeface="Cambria Math" panose="02040503050406030204" pitchFamily="18" charset="0"/>
                                    </a:rPr>
                                  </m:ctrlPr>
                                </m:funcPr>
                                <m:fName>
                                  <m:r>
                                    <m:rPr>
                                      <m:sty m:val="p"/>
                                    </m:rPr>
                                    <a:rPr kumimoji="1" lang="en-US" altLang="zh-CN" b="0" i="0" smtClean="0">
                                      <a:solidFill>
                                        <a:schemeClr val="bg1"/>
                                      </a:solidFill>
                                      <a:latin typeface="Cambria Math" panose="02040503050406030204" pitchFamily="18" charset="0"/>
                                    </a:rPr>
                                    <m:t>log</m:t>
                                  </m:r>
                                </m:fName>
                                <m:e>
                                  <m:r>
                                    <a:rPr kumimoji="1" lang="en-US" altLang="zh-CN" b="0" i="1" smtClean="0">
                                      <a:solidFill>
                                        <a:schemeClr val="bg1"/>
                                      </a:solidFill>
                                      <a:latin typeface="Cambria Math" panose="02040503050406030204" pitchFamily="18" charset="0"/>
                                    </a:rPr>
                                    <m:t>𝑛</m:t>
                                  </m:r>
                                  <m:r>
                                    <a:rPr kumimoji="1" lang="en-US" altLang="zh-CN" b="0" i="1" smtClean="0">
                                      <a:solidFill>
                                        <a:schemeClr val="bg1"/>
                                      </a:solidFill>
                                      <a:latin typeface="Cambria Math" panose="02040503050406030204" pitchFamily="18" charset="0"/>
                                    </a:rPr>
                                    <m:t>(</m:t>
                                  </m:r>
                                  <m:r>
                                    <a:rPr kumimoji="1" lang="en-US" altLang="zh-CN" b="0" i="1" smtClean="0">
                                      <a:solidFill>
                                        <a:schemeClr val="bg1"/>
                                      </a:solidFill>
                                      <a:latin typeface="Cambria Math" panose="02040503050406030204" pitchFamily="18" charset="0"/>
                                    </a:rPr>
                                    <m:t>𝑠</m:t>
                                  </m:r>
                                  <m:r>
                                    <a:rPr kumimoji="1" lang="en-US" altLang="zh-CN" b="0" i="1" smtClean="0">
                                      <a:solidFill>
                                        <a:schemeClr val="bg1"/>
                                      </a:solidFill>
                                      <a:latin typeface="Cambria Math" panose="02040503050406030204" pitchFamily="18" charset="0"/>
                                    </a:rPr>
                                    <m:t>)</m:t>
                                  </m:r>
                                </m:e>
                              </m:func>
                            </m:num>
                            <m:den>
                              <m:r>
                                <a:rPr kumimoji="1" lang="en-US" altLang="zh-CN" b="0" i="1" smtClean="0">
                                  <a:solidFill>
                                    <a:schemeClr val="bg1"/>
                                  </a:solidFill>
                                  <a:latin typeface="Cambria Math" panose="02040503050406030204" pitchFamily="18" charset="0"/>
                                </a:rPr>
                                <m:t>𝑛</m:t>
                              </m:r>
                              <m:r>
                                <a:rPr kumimoji="1" lang="en-US" altLang="zh-CN" b="0" i="1" smtClean="0">
                                  <a:solidFill>
                                    <a:schemeClr val="bg1"/>
                                  </a:solidFill>
                                  <a:latin typeface="Cambria Math" panose="02040503050406030204" pitchFamily="18" charset="0"/>
                                </a:rPr>
                                <m:t>(</m:t>
                              </m:r>
                              <m:r>
                                <a:rPr kumimoji="1" lang="en-US" altLang="zh-CN" b="0" i="1" smtClean="0">
                                  <a:solidFill>
                                    <a:schemeClr val="bg1"/>
                                  </a:solidFill>
                                  <a:latin typeface="Cambria Math" panose="02040503050406030204" pitchFamily="18" charset="0"/>
                                </a:rPr>
                                <m:t>𝑠</m:t>
                              </m:r>
                              <m:r>
                                <a:rPr kumimoji="1" lang="en-US" altLang="zh-CN" b="0" i="1" smtClean="0">
                                  <a:solidFill>
                                    <a:schemeClr val="bg1"/>
                                  </a:solidFill>
                                  <a:latin typeface="Cambria Math" panose="02040503050406030204" pitchFamily="18" charset="0"/>
                                </a:rPr>
                                <m:t>,</m:t>
                              </m:r>
                              <m:r>
                                <a:rPr kumimoji="1" lang="en-US" altLang="zh-CN" b="0" i="1" smtClean="0">
                                  <a:solidFill>
                                    <a:schemeClr val="bg1"/>
                                  </a:solidFill>
                                  <a:latin typeface="Cambria Math" panose="02040503050406030204" pitchFamily="18" charset="0"/>
                                </a:rPr>
                                <m:t>𝑎</m:t>
                              </m:r>
                              <m:r>
                                <a:rPr kumimoji="1" lang="en-US" altLang="zh-CN" b="0" i="1" smtClean="0">
                                  <a:solidFill>
                                    <a:schemeClr val="bg1"/>
                                  </a:solidFill>
                                  <a:latin typeface="Cambria Math" panose="02040503050406030204" pitchFamily="18" charset="0"/>
                                </a:rPr>
                                <m:t>)</m:t>
                              </m:r>
                            </m:den>
                          </m:f>
                        </m:e>
                      </m:rad>
                    </m:oMath>
                  </m:oMathPara>
                </a14:m>
                <a:endParaRPr kumimoji="1" lang="en-US" altLang="zh-CN" dirty="0">
                  <a:solidFill>
                    <a:schemeClr val="bg1"/>
                  </a:solidFill>
                </a:endParaRPr>
              </a:p>
              <a:p>
                <a14:m>
                  <m:oMath xmlns:m="http://schemas.openxmlformats.org/officeDocument/2006/math">
                    <m:r>
                      <a:rPr kumimoji="1" lang="en-US" altLang="zh-CN" b="0" i="1" smtClean="0">
                        <a:solidFill>
                          <a:schemeClr val="bg1"/>
                        </a:solidFill>
                        <a:latin typeface="Cambria Math" panose="02040503050406030204" pitchFamily="18" charset="0"/>
                      </a:rPr>
                      <m:t>𝑛</m:t>
                    </m:r>
                    <m:r>
                      <a:rPr kumimoji="1" lang="en-US" altLang="zh-CN" b="0" i="1" smtClean="0">
                        <a:solidFill>
                          <a:schemeClr val="bg1"/>
                        </a:solidFill>
                        <a:latin typeface="Cambria Math" panose="02040503050406030204" pitchFamily="18" charset="0"/>
                      </a:rPr>
                      <m:t>(</m:t>
                    </m:r>
                    <m:r>
                      <a:rPr kumimoji="1" lang="en-US" altLang="zh-CN" b="0" i="1" smtClean="0">
                        <a:solidFill>
                          <a:schemeClr val="bg1"/>
                        </a:solidFill>
                        <a:latin typeface="Cambria Math" panose="02040503050406030204" pitchFamily="18" charset="0"/>
                      </a:rPr>
                      <m:t>𝑠</m:t>
                    </m:r>
                    <m:r>
                      <a:rPr kumimoji="1" lang="en-US" altLang="zh-CN" b="0" i="1" smtClean="0">
                        <a:solidFill>
                          <a:schemeClr val="bg1"/>
                        </a:solidFill>
                        <a:latin typeface="Cambria Math" panose="02040503050406030204" pitchFamily="18" charset="0"/>
                      </a:rPr>
                      <m:t>)</m:t>
                    </m:r>
                  </m:oMath>
                </a14:m>
                <a:r>
                  <a:rPr kumimoji="1" lang="en-US" altLang="zh-CN" dirty="0">
                    <a:solidFill>
                      <a:schemeClr val="bg1"/>
                    </a:solidFill>
                  </a:rPr>
                  <a:t> is the simulation times of state </a:t>
                </a:r>
                <a14:m>
                  <m:oMath xmlns:m="http://schemas.openxmlformats.org/officeDocument/2006/math">
                    <m:r>
                      <a:rPr kumimoji="1" lang="en-US" altLang="zh-CN" b="0" i="1" smtClean="0">
                        <a:solidFill>
                          <a:schemeClr val="bg1"/>
                        </a:solidFill>
                        <a:latin typeface="Cambria Math" panose="02040503050406030204" pitchFamily="18" charset="0"/>
                      </a:rPr>
                      <m:t>𝑠</m:t>
                    </m:r>
                  </m:oMath>
                </a14:m>
                <a:endParaRPr kumimoji="1" lang="en-US" altLang="zh-CN" dirty="0">
                  <a:solidFill>
                    <a:schemeClr val="bg1"/>
                  </a:solidFill>
                </a:endParaRPr>
              </a:p>
              <a:p>
                <a14:m>
                  <m:oMath xmlns:m="http://schemas.openxmlformats.org/officeDocument/2006/math">
                    <m:r>
                      <a:rPr kumimoji="1" lang="en-US" altLang="zh-CN" i="1">
                        <a:solidFill>
                          <a:schemeClr val="bg1"/>
                        </a:solidFill>
                        <a:latin typeface="Cambria Math" panose="02040503050406030204" pitchFamily="18" charset="0"/>
                      </a:rPr>
                      <m:t>𝑛</m:t>
                    </m:r>
                    <m:r>
                      <a:rPr kumimoji="1" lang="en-US" altLang="zh-CN" i="1">
                        <a:solidFill>
                          <a:schemeClr val="bg1"/>
                        </a:solidFill>
                        <a:latin typeface="Cambria Math" panose="02040503050406030204" pitchFamily="18" charset="0"/>
                      </a:rPr>
                      <m:t>(</m:t>
                    </m:r>
                    <m:r>
                      <a:rPr kumimoji="1" lang="en-US" altLang="zh-CN" i="1">
                        <a:solidFill>
                          <a:schemeClr val="bg1"/>
                        </a:solidFill>
                        <a:latin typeface="Cambria Math" panose="02040503050406030204" pitchFamily="18" charset="0"/>
                      </a:rPr>
                      <m:t>𝑠</m:t>
                    </m:r>
                    <m:r>
                      <a:rPr kumimoji="1" lang="en-US" altLang="zh-CN" i="1">
                        <a:solidFill>
                          <a:schemeClr val="bg1"/>
                        </a:solidFill>
                        <a:latin typeface="Cambria Math" panose="02040503050406030204" pitchFamily="18" charset="0"/>
                      </a:rPr>
                      <m:t>,</m:t>
                    </m:r>
                    <m:r>
                      <a:rPr kumimoji="1" lang="en-US" altLang="zh-CN" i="1">
                        <a:solidFill>
                          <a:schemeClr val="bg1"/>
                        </a:solidFill>
                        <a:latin typeface="Cambria Math" panose="02040503050406030204" pitchFamily="18" charset="0"/>
                      </a:rPr>
                      <m:t>𝑎</m:t>
                    </m:r>
                    <m:r>
                      <a:rPr kumimoji="1" lang="en-US" altLang="zh-CN" b="0" i="0" smtClean="0">
                        <a:solidFill>
                          <a:schemeClr val="bg1"/>
                        </a:solidFill>
                        <a:latin typeface="Cambria Math" panose="02040503050406030204" pitchFamily="18" charset="0"/>
                      </a:rPr>
                      <m:t>)</m:t>
                    </m:r>
                  </m:oMath>
                </a14:m>
                <a:r>
                  <a:rPr kumimoji="1" lang="en-US" altLang="zh-CN" dirty="0">
                    <a:solidFill>
                      <a:schemeClr val="bg1"/>
                    </a:solidFill>
                  </a:rPr>
                  <a:t> is the simulation times  of state after taking action </a:t>
                </a:r>
                <a14:m>
                  <m:oMath xmlns:m="http://schemas.openxmlformats.org/officeDocument/2006/math">
                    <m:r>
                      <a:rPr kumimoji="1" lang="en-US" altLang="zh-CN" b="0" i="1" smtClean="0">
                        <a:solidFill>
                          <a:schemeClr val="bg1"/>
                        </a:solidFill>
                        <a:latin typeface="Cambria Math" panose="02040503050406030204" pitchFamily="18" charset="0"/>
                      </a:rPr>
                      <m:t>𝑎</m:t>
                    </m:r>
                  </m:oMath>
                </a14:m>
                <a:endParaRPr kumimoji="1" lang="en-US" altLang="zh-CN" dirty="0">
                  <a:solidFill>
                    <a:schemeClr val="bg1"/>
                  </a:solidFill>
                </a:endParaRPr>
              </a:p>
              <a:p>
                <a14:m>
                  <m:oMath xmlns:m="http://schemas.openxmlformats.org/officeDocument/2006/math">
                    <m:r>
                      <a:rPr kumimoji="1" lang="en-US" altLang="zh-CN" i="1">
                        <a:solidFill>
                          <a:schemeClr val="bg1"/>
                        </a:solidFill>
                        <a:latin typeface="Cambria Math" panose="02040503050406030204" pitchFamily="18" charset="0"/>
                      </a:rPr>
                      <m:t>𝑐</m:t>
                    </m:r>
                  </m:oMath>
                </a14:m>
                <a:r>
                  <a:rPr kumimoji="1" lang="en-US" altLang="zh-CN" dirty="0">
                    <a:solidFill>
                      <a:schemeClr val="bg1"/>
                    </a:solidFill>
                  </a:rPr>
                  <a:t> is a tuning parameter, larger </a:t>
                </a:r>
                <a14:m>
                  <m:oMath xmlns:m="http://schemas.openxmlformats.org/officeDocument/2006/math">
                    <m:r>
                      <a:rPr kumimoji="1" lang="en-US" altLang="zh-CN" i="1">
                        <a:solidFill>
                          <a:schemeClr val="bg1"/>
                        </a:solidFill>
                        <a:latin typeface="Cambria Math" panose="02040503050406030204" pitchFamily="18" charset="0"/>
                      </a:rPr>
                      <m:t>𝑐</m:t>
                    </m:r>
                  </m:oMath>
                </a14:m>
                <a:r>
                  <a:rPr kumimoji="1" lang="en-US" altLang="zh-CN" dirty="0">
                    <a:solidFill>
                      <a:schemeClr val="bg1"/>
                    </a:solidFill>
                  </a:rPr>
                  <a:t> means inspiring exploration</a:t>
                </a:r>
                <a:endParaRPr kumimoji="1" lang="zh-CN" altLang="en-US" dirty="0">
                  <a:solidFill>
                    <a:schemeClr val="bg1"/>
                  </a:solidFill>
                </a:endParaRPr>
              </a:p>
            </p:txBody>
          </p:sp>
        </mc:Choice>
        <mc:Fallback xmlns="">
          <p:sp>
            <p:nvSpPr>
              <p:cNvPr id="6" name="文本框 5">
                <a:extLst>
                  <a:ext uri="{FF2B5EF4-FFF2-40B4-BE49-F238E27FC236}">
                    <a16:creationId xmlns:a16="http://schemas.microsoft.com/office/drawing/2014/main" id="{93572D1F-D1B3-234D-A295-5E889FCD3E54}"/>
                  </a:ext>
                </a:extLst>
              </p:cNvPr>
              <p:cNvSpPr txBox="1">
                <a:spLocks noRot="1" noChangeAspect="1" noMove="1" noResize="1" noEditPoints="1" noAdjustHandles="1" noChangeArrowheads="1" noChangeShapeType="1" noTextEdit="1"/>
              </p:cNvSpPr>
              <p:nvPr/>
            </p:nvSpPr>
            <p:spPr>
              <a:xfrm>
                <a:off x="213226" y="3943544"/>
                <a:ext cx="6108443" cy="1741695"/>
              </a:xfrm>
              <a:prstGeom prst="rect">
                <a:avLst/>
              </a:prstGeom>
              <a:blipFill>
                <a:blip r:embed="rId3"/>
                <a:stretch>
                  <a:fillRect r="-207" b="-4348"/>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58751089-457B-8741-A83C-21A1EA123F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8356" y="4221570"/>
            <a:ext cx="2551683" cy="1456196"/>
          </a:xfrm>
          <a:prstGeom prst="rect">
            <a:avLst/>
          </a:prstGeom>
        </p:spPr>
      </p:pic>
      <p:pic>
        <p:nvPicPr>
          <p:cNvPr id="22" name="图片 21">
            <a:extLst>
              <a:ext uri="{FF2B5EF4-FFF2-40B4-BE49-F238E27FC236}">
                <a16:creationId xmlns:a16="http://schemas.microsoft.com/office/drawing/2014/main" id="{61D2FEDD-8F10-4D4C-93CE-AD0CD7158A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418298" y="4203985"/>
            <a:ext cx="2551683" cy="1513823"/>
          </a:xfrm>
          <a:prstGeom prst="rect">
            <a:avLst/>
          </a:prstGeom>
        </p:spPr>
      </p:pic>
      <p:sp>
        <p:nvSpPr>
          <p:cNvPr id="23" name="矩形 22">
            <a:extLst>
              <a:ext uri="{FF2B5EF4-FFF2-40B4-BE49-F238E27FC236}">
                <a16:creationId xmlns:a16="http://schemas.microsoft.com/office/drawing/2014/main" id="{114D1FAA-5132-434C-B842-CBC2715953F5}"/>
              </a:ext>
            </a:extLst>
          </p:cNvPr>
          <p:cNvSpPr/>
          <p:nvPr/>
        </p:nvSpPr>
        <p:spPr>
          <a:xfrm>
            <a:off x="7279015" y="3849971"/>
            <a:ext cx="1090363" cy="307777"/>
          </a:xfrm>
          <a:prstGeom prst="rect">
            <a:avLst/>
          </a:prstGeom>
        </p:spPr>
        <p:txBody>
          <a:bodyPr wrap="none">
            <a:spAutoFit/>
          </a:bodyPr>
          <a:lstStyle/>
          <a:p>
            <a:r>
              <a:rPr lang="en" altLang="zh-CN" sz="1400" dirty="0">
                <a:solidFill>
                  <a:schemeClr val="bg1"/>
                </a:solidFill>
                <a:latin typeface="Arial" panose="020B0604020202020204" pitchFamily="34" charset="0"/>
                <a:cs typeface="Arial" panose="020B0604020202020204" pitchFamily="34" charset="0"/>
              </a:rPr>
              <a:t>exploitation</a:t>
            </a:r>
            <a:endParaRPr lang="zh-CN" altLang="en-US" sz="1400" dirty="0"/>
          </a:p>
        </p:txBody>
      </p:sp>
      <p:sp>
        <p:nvSpPr>
          <p:cNvPr id="33" name="矩形 32">
            <a:extLst>
              <a:ext uri="{FF2B5EF4-FFF2-40B4-BE49-F238E27FC236}">
                <a16:creationId xmlns:a16="http://schemas.microsoft.com/office/drawing/2014/main" id="{58B89DB5-49D1-5E4E-A8EA-2FEFE0A99F75}"/>
              </a:ext>
            </a:extLst>
          </p:cNvPr>
          <p:cNvSpPr/>
          <p:nvPr/>
        </p:nvSpPr>
        <p:spPr>
          <a:xfrm>
            <a:off x="10148957" y="3829248"/>
            <a:ext cx="1090363" cy="307777"/>
          </a:xfrm>
          <a:prstGeom prst="rect">
            <a:avLst/>
          </a:prstGeom>
        </p:spPr>
        <p:txBody>
          <a:bodyPr wrap="square">
            <a:spAutoFit/>
          </a:bodyPr>
          <a:lstStyle/>
          <a:p>
            <a:r>
              <a:rPr lang="en" altLang="zh-CN" sz="1400" dirty="0">
                <a:solidFill>
                  <a:schemeClr val="bg1"/>
                </a:solidFill>
                <a:latin typeface="Arial" panose="020B0604020202020204" pitchFamily="34" charset="0"/>
                <a:cs typeface="Arial" panose="020B0604020202020204" pitchFamily="34" charset="0"/>
              </a:rPr>
              <a:t>exploration</a:t>
            </a:r>
            <a:endParaRPr lang="zh-CN" altLang="en-US" sz="1400" dirty="0"/>
          </a:p>
        </p:txBody>
      </p:sp>
    </p:spTree>
    <p:extLst>
      <p:ext uri="{BB962C8B-B14F-4D97-AF65-F5344CB8AC3E}">
        <p14:creationId xmlns:p14="http://schemas.microsoft.com/office/powerpoint/2010/main" val="41913295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3945539" y="486096"/>
            <a:ext cx="4301177"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Position Evaluation in Go</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468180"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138163"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FE1AD593-7144-A24E-8C9A-12057302E9B1}"/>
                  </a:ext>
                </a:extLst>
              </p:cNvPr>
              <p:cNvSpPr/>
              <p:nvPr/>
            </p:nvSpPr>
            <p:spPr>
              <a:xfrm>
                <a:off x="715135" y="1491734"/>
                <a:ext cx="8981159" cy="4429418"/>
              </a:xfrm>
              <a:prstGeom prst="rect">
                <a:avLst/>
              </a:prstGeom>
            </p:spPr>
            <p:txBody>
              <a:bodyPr wrap="square">
                <a:spAutoFit/>
              </a:bodyPr>
              <a:lstStyle/>
              <a:p>
                <a:r>
                  <a:rPr lang="en" altLang="zh-CN" dirty="0">
                    <a:solidFill>
                      <a:schemeClr val="bg1"/>
                    </a:solidFill>
                    <a:latin typeface="Arial" panose="020B0604020202020204" pitchFamily="34" charset="0"/>
                    <a:cs typeface="Arial" panose="020B0604020202020204" pitchFamily="34" charset="0"/>
                  </a:rPr>
                  <a:t>Reward function (undiscounted):</a:t>
                </a:r>
              </a:p>
              <a:p>
                <a:endParaRPr lang="en" altLang="zh-CN" dirty="0">
                  <a:solidFill>
                    <a:schemeClr val="bg1"/>
                  </a:solidFill>
                  <a:latin typeface="Arial" panose="020B0604020202020204" pitchFamily="34" charset="0"/>
                  <a:cs typeface="Arial" panose="020B0604020202020204" pitchFamily="34" charset="0"/>
                </a:endParaRPr>
              </a:p>
              <a:p>
                <a:pPr algn="ctr"/>
                <a14:m>
                  <m:oMath xmlns:m="http://schemas.openxmlformats.org/officeDocument/2006/math">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𝑅</m:t>
                        </m:r>
                      </m:e>
                      <m:sub>
                        <m:r>
                          <a:rPr lang="en-US" altLang="zh-CN" b="0" i="1" smtClean="0">
                            <a:solidFill>
                              <a:schemeClr val="bg1"/>
                            </a:solidFill>
                            <a:latin typeface="Cambria Math" panose="02040503050406030204" pitchFamily="18" charset="0"/>
                            <a:cs typeface="Arial" panose="020B0604020202020204" pitchFamily="34" charset="0"/>
                          </a:rPr>
                          <m:t>𝑡</m:t>
                        </m:r>
                      </m:sub>
                    </m:sSub>
                    <m:r>
                      <a:rPr lang="en-US" altLang="zh-CN" b="0" i="1" smtClean="0">
                        <a:solidFill>
                          <a:schemeClr val="bg1"/>
                        </a:solidFill>
                        <a:latin typeface="Cambria Math" panose="02040503050406030204" pitchFamily="18" charset="0"/>
                        <a:cs typeface="Arial" panose="020B0604020202020204" pitchFamily="34" charset="0"/>
                      </a:rPr>
                      <m:t>=0</m:t>
                    </m:r>
                  </m:oMath>
                </a14:m>
                <a:r>
                  <a:rPr lang="en-US" altLang="zh-CN" dirty="0">
                    <a:solidFill>
                      <a:schemeClr val="bg1"/>
                    </a:solidFill>
                    <a:latin typeface="Arial" panose="020B0604020202020204" pitchFamily="34" charset="0"/>
                    <a:cs typeface="Arial" panose="020B0604020202020204" pitchFamily="34" charset="0"/>
                  </a:rPr>
                  <a:t> for all non-terminal steps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𝑡</m:t>
                    </m:r>
                    <m:r>
                      <a:rPr lang="en-US" altLang="zh-CN" b="0" i="1" smtClean="0">
                        <a:solidFill>
                          <a:schemeClr val="bg1"/>
                        </a:solidFill>
                        <a:latin typeface="Cambria Math" panose="02040503050406030204" pitchFamily="18" charset="0"/>
                        <a:cs typeface="Arial" panose="020B0604020202020204" pitchFamily="34" charset="0"/>
                      </a:rPr>
                      <m:t>&lt;</m:t>
                    </m:r>
                    <m:r>
                      <a:rPr lang="en-US" altLang="zh-CN" b="0" i="1" smtClean="0">
                        <a:solidFill>
                          <a:schemeClr val="bg1"/>
                        </a:solidFill>
                        <a:latin typeface="Cambria Math" panose="02040503050406030204" pitchFamily="18" charset="0"/>
                        <a:cs typeface="Arial" panose="020B0604020202020204" pitchFamily="34" charset="0"/>
                      </a:rPr>
                      <m:t>𝑇</m:t>
                    </m:r>
                  </m:oMath>
                </a14:m>
                <a:endParaRPr lang="en-US" altLang="zh-CN"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𝑅</m:t>
                          </m:r>
                        </m:e>
                        <m:sub>
                          <m:r>
                            <a:rPr lang="en-US" altLang="zh-CN" b="0" i="1" smtClean="0">
                              <a:solidFill>
                                <a:schemeClr val="bg1"/>
                              </a:solidFill>
                              <a:latin typeface="Cambria Math" panose="02040503050406030204" pitchFamily="18" charset="0"/>
                              <a:cs typeface="Arial" panose="020B0604020202020204" pitchFamily="34" charset="0"/>
                            </a:rPr>
                            <m:t>𝑇</m:t>
                          </m:r>
                        </m:sub>
                      </m:sSub>
                      <m:r>
                        <a:rPr lang="en-US" altLang="zh-CN" b="0" i="1" smtClean="0">
                          <a:solidFill>
                            <a:schemeClr val="bg1"/>
                          </a:solidFill>
                          <a:latin typeface="Cambria Math" panose="02040503050406030204" pitchFamily="18" charset="0"/>
                          <a:cs typeface="Arial" panose="020B0604020202020204" pitchFamily="34" charset="0"/>
                        </a:rPr>
                        <m:t>=</m:t>
                      </m:r>
                      <m:d>
                        <m:dPr>
                          <m:begChr m:val="{"/>
                          <m:endChr m:val=""/>
                          <m:ctrlPr>
                            <a:rPr lang="en-US" altLang="zh-CN" b="0" i="1" smtClean="0">
                              <a:solidFill>
                                <a:schemeClr val="bg1"/>
                              </a:solidFill>
                              <a:latin typeface="Cambria Math" panose="02040503050406030204" pitchFamily="18" charset="0"/>
                              <a:cs typeface="Arial" panose="020B0604020202020204" pitchFamily="34" charset="0"/>
                            </a:rPr>
                          </m:ctrlPr>
                        </m:dPr>
                        <m:e>
                          <m:eqArr>
                            <m:eqArrPr>
                              <m:ctrlPr>
                                <a:rPr lang="en-US" altLang="zh-CN" b="0" i="1" smtClean="0">
                                  <a:solidFill>
                                    <a:schemeClr val="bg1"/>
                                  </a:solidFill>
                                  <a:latin typeface="Cambria Math" panose="02040503050406030204" pitchFamily="18" charset="0"/>
                                  <a:cs typeface="Arial" panose="020B0604020202020204" pitchFamily="34" charset="0"/>
                                </a:rPr>
                              </m:ctrlPr>
                            </m:eqArrPr>
                            <m:e>
                              <m:r>
                                <a:rPr lang="en-US" altLang="zh-CN" b="0" i="1" smtClean="0">
                                  <a:solidFill>
                                    <a:schemeClr val="bg1"/>
                                  </a:solidFill>
                                  <a:latin typeface="Cambria Math" panose="02040503050406030204" pitchFamily="18" charset="0"/>
                                  <a:cs typeface="Arial" panose="020B0604020202020204" pitchFamily="34" charset="0"/>
                                </a:rPr>
                                <m:t>1,      </m:t>
                              </m:r>
                              <m:r>
                                <a:rPr lang="en-US" altLang="zh-CN" b="0" i="1" smtClean="0">
                                  <a:solidFill>
                                    <a:schemeClr val="bg1"/>
                                  </a:solidFill>
                                  <a:latin typeface="Cambria Math" panose="02040503050406030204" pitchFamily="18" charset="0"/>
                                  <a:cs typeface="Arial" panose="020B0604020202020204" pitchFamily="34" charset="0"/>
                                </a:rPr>
                                <m:t>𝑖𝑓</m:t>
                              </m:r>
                              <m:r>
                                <a:rPr lang="en-US" altLang="zh-CN" b="0" i="1" smtClean="0">
                                  <a:solidFill>
                                    <a:schemeClr val="bg1"/>
                                  </a:solidFill>
                                  <a:latin typeface="Cambria Math" panose="02040503050406030204" pitchFamily="18" charset="0"/>
                                  <a:cs typeface="Arial" panose="020B0604020202020204" pitchFamily="34" charset="0"/>
                                </a:rPr>
                                <m:t>  </m:t>
                              </m:r>
                              <m:r>
                                <a:rPr lang="en-US" altLang="zh-CN" b="0" i="1" smtClean="0">
                                  <a:solidFill>
                                    <a:schemeClr val="bg1"/>
                                  </a:solidFill>
                                  <a:latin typeface="Cambria Math" panose="02040503050406030204" pitchFamily="18" charset="0"/>
                                  <a:cs typeface="Arial" panose="020B0604020202020204" pitchFamily="34" charset="0"/>
                                </a:rPr>
                                <m:t>𝐵𝑙𝑎𝑐𝑘</m:t>
                              </m:r>
                              <m:r>
                                <a:rPr lang="en-US" altLang="zh-CN" b="0" i="1" smtClean="0">
                                  <a:solidFill>
                                    <a:schemeClr val="bg1"/>
                                  </a:solidFill>
                                  <a:latin typeface="Cambria Math" panose="02040503050406030204" pitchFamily="18" charset="0"/>
                                  <a:cs typeface="Arial" panose="020B0604020202020204" pitchFamily="34" charset="0"/>
                                </a:rPr>
                                <m:t>  </m:t>
                              </m:r>
                              <m:r>
                                <a:rPr lang="en-US" altLang="zh-CN" b="0" i="1" smtClean="0">
                                  <a:solidFill>
                                    <a:schemeClr val="bg1"/>
                                  </a:solidFill>
                                  <a:latin typeface="Cambria Math" panose="02040503050406030204" pitchFamily="18" charset="0"/>
                                  <a:cs typeface="Arial" panose="020B0604020202020204" pitchFamily="34" charset="0"/>
                                </a:rPr>
                                <m:t>𝑤𝑖𝑛𝑠</m:t>
                              </m:r>
                            </m:e>
                            <m:e>
                              <m:r>
                                <a:rPr lang="en-US" altLang="zh-CN" b="0" i="1" smtClean="0">
                                  <a:solidFill>
                                    <a:schemeClr val="bg1"/>
                                  </a:solidFill>
                                  <a:latin typeface="Cambria Math" panose="02040503050406030204" pitchFamily="18" charset="0"/>
                                  <a:cs typeface="Arial" panose="020B0604020202020204" pitchFamily="34" charset="0"/>
                                </a:rPr>
                                <m:t>0,     </m:t>
                              </m:r>
                              <m:r>
                                <a:rPr lang="en-US" altLang="zh-CN" b="0" i="1" smtClean="0">
                                  <a:solidFill>
                                    <a:schemeClr val="bg1"/>
                                  </a:solidFill>
                                  <a:latin typeface="Cambria Math" panose="02040503050406030204" pitchFamily="18" charset="0"/>
                                  <a:cs typeface="Arial" panose="020B0604020202020204" pitchFamily="34" charset="0"/>
                                </a:rPr>
                                <m:t>𝑖𝑓</m:t>
                              </m:r>
                              <m:r>
                                <a:rPr lang="en-US" altLang="zh-CN" b="0" i="1" smtClean="0">
                                  <a:solidFill>
                                    <a:schemeClr val="bg1"/>
                                  </a:solidFill>
                                  <a:latin typeface="Cambria Math" panose="02040503050406030204" pitchFamily="18" charset="0"/>
                                  <a:cs typeface="Arial" panose="020B0604020202020204" pitchFamily="34" charset="0"/>
                                </a:rPr>
                                <m:t>   </m:t>
                              </m:r>
                              <m:r>
                                <a:rPr lang="en-US" altLang="zh-CN" b="0" i="1" smtClean="0">
                                  <a:solidFill>
                                    <a:schemeClr val="bg1"/>
                                  </a:solidFill>
                                  <a:latin typeface="Cambria Math" panose="02040503050406030204" pitchFamily="18" charset="0"/>
                                  <a:cs typeface="Arial" panose="020B0604020202020204" pitchFamily="34" charset="0"/>
                                </a:rPr>
                                <m:t>𝑊h𝑖𝑡𝑒</m:t>
                              </m:r>
                              <m:r>
                                <a:rPr lang="en-US" altLang="zh-CN" b="0" i="1" smtClean="0">
                                  <a:solidFill>
                                    <a:schemeClr val="bg1"/>
                                  </a:solidFill>
                                  <a:latin typeface="Cambria Math" panose="02040503050406030204" pitchFamily="18" charset="0"/>
                                  <a:cs typeface="Arial" panose="020B0604020202020204" pitchFamily="34" charset="0"/>
                                </a:rPr>
                                <m:t>  </m:t>
                              </m:r>
                              <m:r>
                                <a:rPr lang="en-US" altLang="zh-CN" b="0" i="1" smtClean="0">
                                  <a:solidFill>
                                    <a:schemeClr val="bg1"/>
                                  </a:solidFill>
                                  <a:latin typeface="Cambria Math" panose="02040503050406030204" pitchFamily="18" charset="0"/>
                                  <a:cs typeface="Arial" panose="020B0604020202020204" pitchFamily="34" charset="0"/>
                                </a:rPr>
                                <m:t>𝑤𝑖𝑛𝑠</m:t>
                              </m:r>
                            </m:e>
                          </m:eqArr>
                        </m:e>
                      </m:d>
                    </m:oMath>
                  </m:oMathPara>
                </a14:m>
                <a:endParaRPr lang="en-US" altLang="zh-CN" dirty="0">
                  <a:solidFill>
                    <a:schemeClr val="bg1"/>
                  </a:solidFill>
                  <a:latin typeface="Arial" panose="020B0604020202020204" pitchFamily="34" charset="0"/>
                  <a:cs typeface="Arial" panose="020B0604020202020204" pitchFamily="34" charset="0"/>
                </a:endParaRPr>
              </a:p>
              <a:p>
                <a:endParaRPr lang="en-US" altLang="zh-CN" dirty="0">
                  <a:solidFill>
                    <a:schemeClr val="bg1"/>
                  </a:solidFill>
                  <a:latin typeface="Arial" panose="020B0604020202020204" pitchFamily="34" charset="0"/>
                  <a:cs typeface="Arial" panose="020B0604020202020204" pitchFamily="34" charset="0"/>
                </a:endParaRPr>
              </a:p>
              <a:p>
                <a:endParaRPr lang="en-US" altLang="zh-CN" dirty="0">
                  <a:solidFill>
                    <a:schemeClr val="bg1"/>
                  </a:solidFill>
                  <a:latin typeface="Arial" panose="020B0604020202020204" pitchFamily="34" charset="0"/>
                  <a:cs typeface="Arial" panose="020B0604020202020204" pitchFamily="34" charset="0"/>
                </a:endParaRPr>
              </a:p>
              <a:p>
                <a:r>
                  <a:rPr lang="en-US" altLang="zh-CN" dirty="0">
                    <a:solidFill>
                      <a:schemeClr val="bg1"/>
                    </a:solidFill>
                    <a:latin typeface="Arial" panose="020B0604020202020204" pitchFamily="34" charset="0"/>
                    <a:cs typeface="Arial" panose="020B0604020202020204" pitchFamily="34" charset="0"/>
                  </a:rPr>
                  <a:t>Policy </a:t>
                </a:r>
                <a14:m>
                  <m:oMath xmlns:m="http://schemas.openxmlformats.org/officeDocument/2006/math">
                    <m:r>
                      <a:rPr lang="en-US" altLang="zh-CN" b="0" i="1" smtClean="0">
                        <a:solidFill>
                          <a:schemeClr val="bg1"/>
                        </a:solidFill>
                        <a:latin typeface="Cambria Math" panose="02040503050406030204" pitchFamily="18" charset="0"/>
                        <a:cs typeface="Arial" panose="020B0604020202020204" pitchFamily="34" charset="0"/>
                      </a:rPr>
                      <m:t>𝜋</m:t>
                    </m:r>
                    <m:r>
                      <a:rPr lang="en-US" altLang="zh-CN" b="0" i="1" smtClean="0">
                        <a:solidFill>
                          <a:schemeClr val="bg1"/>
                        </a:solidFill>
                        <a:latin typeface="Cambria Math" panose="02040503050406030204" pitchFamily="18" charset="0"/>
                        <a:cs typeface="Arial" panose="020B0604020202020204" pitchFamily="34" charset="0"/>
                      </a:rPr>
                      <m:t>=</m:t>
                    </m:r>
                    <m:d>
                      <m:dPr>
                        <m:begChr m:val="⟨"/>
                        <m:endChr m:val="⟩"/>
                        <m:ctrlPr>
                          <a:rPr lang="en-US" altLang="zh-CN" b="0" i="1" smtClean="0">
                            <a:solidFill>
                              <a:schemeClr val="bg1"/>
                            </a:solidFill>
                            <a:latin typeface="Cambria Math" panose="02040503050406030204" pitchFamily="18" charset="0"/>
                            <a:cs typeface="Arial" panose="020B0604020202020204" pitchFamily="34" charset="0"/>
                          </a:rPr>
                        </m:ctrlPr>
                      </m:dPr>
                      <m:e>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𝜋</m:t>
                            </m:r>
                          </m:e>
                          <m:sub>
                            <m:r>
                              <a:rPr lang="en-US" altLang="zh-CN" b="0" i="1" smtClean="0">
                                <a:solidFill>
                                  <a:schemeClr val="bg1"/>
                                </a:solidFill>
                                <a:latin typeface="Cambria Math" panose="02040503050406030204" pitchFamily="18" charset="0"/>
                                <a:cs typeface="Arial" panose="020B0604020202020204" pitchFamily="34" charset="0"/>
                              </a:rPr>
                              <m:t>𝐵</m:t>
                            </m:r>
                          </m:sub>
                        </m:sSub>
                        <m:r>
                          <a:rPr lang="en-US" altLang="zh-CN" b="0" i="1" smtClean="0">
                            <a:solidFill>
                              <a:schemeClr val="bg1"/>
                            </a:solidFill>
                            <a:latin typeface="Cambria Math" panose="02040503050406030204" pitchFamily="18" charset="0"/>
                            <a:cs typeface="Arial" panose="020B0604020202020204" pitchFamily="34" charset="0"/>
                          </a:rPr>
                          <m:t>,</m:t>
                        </m:r>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𝜋</m:t>
                            </m:r>
                          </m:e>
                          <m:sub>
                            <m:r>
                              <a:rPr lang="en-US" altLang="zh-CN" b="0" i="1" smtClean="0">
                                <a:solidFill>
                                  <a:schemeClr val="bg1"/>
                                </a:solidFill>
                                <a:latin typeface="Cambria Math" panose="02040503050406030204" pitchFamily="18" charset="0"/>
                                <a:cs typeface="Arial" panose="020B0604020202020204" pitchFamily="34" charset="0"/>
                              </a:rPr>
                              <m:t>𝑊</m:t>
                            </m:r>
                          </m:sub>
                        </m:sSub>
                      </m:e>
                    </m:d>
                  </m:oMath>
                </a14:m>
                <a:r>
                  <a:rPr lang="en-US" altLang="zh-CN" dirty="0">
                    <a:solidFill>
                      <a:schemeClr val="bg1"/>
                    </a:solidFill>
                    <a:latin typeface="Arial" panose="020B0604020202020204" pitchFamily="34" charset="0"/>
                    <a:cs typeface="Arial" panose="020B0604020202020204" pitchFamily="34" charset="0"/>
                  </a:rPr>
                  <a:t> selects moves for both players</a:t>
                </a:r>
              </a:p>
              <a:p>
                <a:endParaRPr lang="en-US" altLang="zh-CN" dirty="0">
                  <a:solidFill>
                    <a:schemeClr val="bg1"/>
                  </a:solidFill>
                  <a:latin typeface="Arial" panose="020B0604020202020204" pitchFamily="34" charset="0"/>
                  <a:cs typeface="Arial" panose="020B0604020202020204" pitchFamily="34" charset="0"/>
                </a:endParaRPr>
              </a:p>
              <a:p>
                <a:endParaRPr lang="en-US" altLang="zh-CN" dirty="0">
                  <a:solidFill>
                    <a:schemeClr val="bg1"/>
                  </a:solidFill>
                  <a:latin typeface="Arial" panose="020B0604020202020204" pitchFamily="34" charset="0"/>
                  <a:cs typeface="Arial" panose="020B0604020202020204" pitchFamily="34" charset="0"/>
                </a:endParaRPr>
              </a:p>
              <a:p>
                <a:r>
                  <a:rPr lang="en-US" altLang="zh-CN" dirty="0">
                    <a:solidFill>
                      <a:schemeClr val="bg1"/>
                    </a:solidFill>
                    <a:latin typeface="Arial" panose="020B0604020202020204" pitchFamily="34" charset="0"/>
                    <a:cs typeface="Arial" panose="020B0604020202020204" pitchFamily="34" charset="0"/>
                  </a:rPr>
                  <a:t>Value function (how good is position s):</a:t>
                </a:r>
              </a:p>
              <a:p>
                <a:endParaRPr lang="en-US" altLang="zh-CN" dirty="0">
                  <a:solidFill>
                    <a:schemeClr val="bg1"/>
                  </a:solidFill>
                  <a:latin typeface="Arial" panose="020B0604020202020204" pitchFamily="34" charset="0"/>
                  <a:cs typeface="Arial" panose="020B0604020202020204" pitchFamily="34" charset="0"/>
                </a:endParaRPr>
              </a:p>
              <a:p>
                <a:pPr/>
                <a14:m>
                  <m:oMathPara xmlns:m="http://schemas.openxmlformats.org/officeDocument/2006/math">
                    <m:oMathParaPr>
                      <m:jc m:val="centerGroup"/>
                    </m:oMathParaPr>
                    <m:oMath xmlns:m="http://schemas.openxmlformats.org/officeDocument/2006/math">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𝑣</m:t>
                          </m:r>
                        </m:e>
                        <m:sup>
                          <m:r>
                            <a:rPr lang="en-US" altLang="zh-CN" b="0" i="1" smtClean="0">
                              <a:solidFill>
                                <a:schemeClr val="bg1"/>
                              </a:solidFill>
                              <a:latin typeface="Cambria Math" panose="02040503050406030204" pitchFamily="18" charset="0"/>
                              <a:cs typeface="Arial" panose="020B0604020202020204" pitchFamily="34" charset="0"/>
                            </a:rPr>
                            <m:t>𝜋</m:t>
                          </m:r>
                        </m:sup>
                      </m:sSup>
                      <m:d>
                        <m:dPr>
                          <m:ctrlPr>
                            <a:rPr lang="en-US" altLang="zh-CN" b="0" i="1" smtClean="0">
                              <a:solidFill>
                                <a:schemeClr val="bg1"/>
                              </a:solidFill>
                              <a:latin typeface="Cambria Math" panose="02040503050406030204" pitchFamily="18" charset="0"/>
                              <a:cs typeface="Arial" panose="020B0604020202020204" pitchFamily="34" charset="0"/>
                            </a:rPr>
                          </m:ctrlPr>
                        </m:dPr>
                        <m:e>
                          <m:r>
                            <a:rPr lang="en-US" altLang="zh-CN" b="0" i="1" smtClean="0">
                              <a:solidFill>
                                <a:schemeClr val="bg1"/>
                              </a:solidFill>
                              <a:latin typeface="Cambria Math" panose="02040503050406030204" pitchFamily="18" charset="0"/>
                              <a:cs typeface="Arial" panose="020B0604020202020204" pitchFamily="34" charset="0"/>
                            </a:rPr>
                            <m:t>𝑠</m:t>
                          </m:r>
                        </m:e>
                      </m:d>
                      <m:r>
                        <a:rPr lang="en-US" altLang="zh-CN" b="0" i="1" smtClean="0">
                          <a:solidFill>
                            <a:schemeClr val="bg1"/>
                          </a:solidFill>
                          <a:latin typeface="Cambria Math" panose="02040503050406030204" pitchFamily="18" charset="0"/>
                          <a:cs typeface="Arial" panose="020B0604020202020204" pitchFamily="34" charset="0"/>
                        </a:rPr>
                        <m:t>=</m:t>
                      </m:r>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𝐸</m:t>
                          </m:r>
                        </m:e>
                        <m:sub>
                          <m:r>
                            <a:rPr lang="en-US" altLang="zh-CN" b="0" i="1" smtClean="0">
                              <a:solidFill>
                                <a:schemeClr val="bg1"/>
                              </a:solidFill>
                              <a:latin typeface="Cambria Math" panose="02040503050406030204" pitchFamily="18" charset="0"/>
                              <a:cs typeface="Arial" panose="020B0604020202020204" pitchFamily="34" charset="0"/>
                            </a:rPr>
                            <m:t>𝜋</m:t>
                          </m:r>
                        </m:sub>
                      </m:sSub>
                      <m:d>
                        <m:dPr>
                          <m:begChr m:val="["/>
                          <m:endChr m:val="]"/>
                          <m:ctrlPr>
                            <a:rPr lang="en-US" altLang="zh-CN" b="0" i="1" smtClean="0">
                              <a:solidFill>
                                <a:schemeClr val="bg1"/>
                              </a:solidFill>
                              <a:latin typeface="Cambria Math" panose="02040503050406030204" pitchFamily="18" charset="0"/>
                              <a:cs typeface="Arial" panose="020B0604020202020204" pitchFamily="34" charset="0"/>
                            </a:rPr>
                          </m:ctrlPr>
                        </m:dPr>
                        <m:e>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𝑅</m:t>
                              </m:r>
                            </m:e>
                            <m:sub>
                              <m:r>
                                <a:rPr lang="en-US" altLang="zh-CN" b="0" i="1" smtClean="0">
                                  <a:solidFill>
                                    <a:schemeClr val="bg1"/>
                                  </a:solidFill>
                                  <a:latin typeface="Cambria Math" panose="02040503050406030204" pitchFamily="18" charset="0"/>
                                  <a:cs typeface="Arial" panose="020B0604020202020204" pitchFamily="34" charset="0"/>
                                </a:rPr>
                                <m:t>𝑇</m:t>
                              </m:r>
                            </m:sub>
                          </m:sSub>
                        </m:e>
                        <m:e>
                          <m:r>
                            <a:rPr lang="en-US" altLang="zh-CN" b="0" i="1" smtClean="0">
                              <a:solidFill>
                                <a:schemeClr val="bg1"/>
                              </a:solidFill>
                              <a:latin typeface="Cambria Math" panose="02040503050406030204" pitchFamily="18" charset="0"/>
                              <a:cs typeface="Arial" panose="020B0604020202020204" pitchFamily="34" charset="0"/>
                            </a:rPr>
                            <m:t>𝑆</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𝑠</m:t>
                          </m:r>
                        </m:e>
                      </m:d>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𝑃</m:t>
                      </m:r>
                      <m:d>
                        <m:dPr>
                          <m:ctrlPr>
                            <a:rPr lang="en-US" altLang="zh-CN" b="0" i="1" smtClean="0">
                              <a:solidFill>
                                <a:schemeClr val="bg1"/>
                              </a:solidFill>
                              <a:latin typeface="Cambria Math" panose="02040503050406030204" pitchFamily="18" charset="0"/>
                              <a:cs typeface="Arial" panose="020B0604020202020204" pitchFamily="34" charset="0"/>
                            </a:rPr>
                          </m:ctrlPr>
                        </m:dPr>
                        <m:e>
                          <m:r>
                            <a:rPr lang="en-US" altLang="zh-CN" b="0" i="1" smtClean="0">
                              <a:solidFill>
                                <a:schemeClr val="bg1"/>
                              </a:solidFill>
                              <a:latin typeface="Cambria Math" panose="02040503050406030204" pitchFamily="18" charset="0"/>
                              <a:cs typeface="Arial" panose="020B0604020202020204" pitchFamily="34" charset="0"/>
                            </a:rPr>
                            <m:t>𝐵𝑙𝑎𝑐𝑘</m:t>
                          </m:r>
                          <m:r>
                            <a:rPr lang="en-US" altLang="zh-CN" b="0" i="1" smtClean="0">
                              <a:solidFill>
                                <a:schemeClr val="bg1"/>
                              </a:solidFill>
                              <a:latin typeface="Cambria Math" panose="02040503050406030204" pitchFamily="18" charset="0"/>
                              <a:cs typeface="Arial" panose="020B0604020202020204" pitchFamily="34" charset="0"/>
                            </a:rPr>
                            <m:t> </m:t>
                          </m:r>
                          <m:r>
                            <a:rPr lang="en-US" altLang="zh-CN" b="0" i="1" smtClean="0">
                              <a:solidFill>
                                <a:schemeClr val="bg1"/>
                              </a:solidFill>
                              <a:latin typeface="Cambria Math" panose="02040503050406030204" pitchFamily="18" charset="0"/>
                              <a:cs typeface="Arial" panose="020B0604020202020204" pitchFamily="34" charset="0"/>
                            </a:rPr>
                            <m:t>𝑤𝑖𝑛𝑠</m:t>
                          </m:r>
                        </m:e>
                        <m:e>
                          <m:r>
                            <a:rPr lang="en-US" altLang="zh-CN" b="0" i="1" smtClean="0">
                              <a:solidFill>
                                <a:schemeClr val="bg1"/>
                              </a:solidFill>
                              <a:latin typeface="Cambria Math" panose="02040503050406030204" pitchFamily="18" charset="0"/>
                              <a:cs typeface="Arial" panose="020B0604020202020204" pitchFamily="34" charset="0"/>
                            </a:rPr>
                            <m:t>𝑆</m:t>
                          </m:r>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𝑠</m:t>
                          </m:r>
                        </m:e>
                      </m:d>
                    </m:oMath>
                  </m:oMathPara>
                </a14:m>
                <a:endParaRPr lang="en-US" altLang="zh-CN" dirty="0">
                  <a:solidFill>
                    <a:schemeClr val="bg1"/>
                  </a:solidFill>
                  <a:latin typeface="Arial" panose="020B0604020202020204" pitchFamily="34" charset="0"/>
                  <a:cs typeface="Arial" panose="020B0604020202020204" pitchFamily="34" charset="0"/>
                </a:endParaRPr>
              </a:p>
              <a:p>
                <a:pPr/>
                <a:br>
                  <a:rPr lang="en-US" altLang="zh-CN" dirty="0">
                    <a:solidFill>
                      <a:schemeClr val="bg1"/>
                    </a:solidFill>
                    <a:latin typeface="Arial" panose="020B0604020202020204" pitchFamily="34" charset="0"/>
                    <a:cs typeface="Arial" panose="020B0604020202020204" pitchFamily="34" charset="0"/>
                  </a:rPr>
                </a:br>
                <a14:m>
                  <m:oMathPara xmlns:m="http://schemas.openxmlformats.org/officeDocument/2006/math">
                    <m:oMathParaPr>
                      <m:jc m:val="centerGroup"/>
                    </m:oMathParaPr>
                    <m:oMath xmlns:m="http://schemas.openxmlformats.org/officeDocument/2006/math">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𝑣</m:t>
                          </m:r>
                        </m:e>
                        <m:sup>
                          <m:r>
                            <a:rPr lang="en-US" altLang="zh-CN" b="0" i="1" smtClean="0">
                              <a:solidFill>
                                <a:schemeClr val="bg1"/>
                              </a:solidFill>
                              <a:latin typeface="Cambria Math" panose="02040503050406030204" pitchFamily="18" charset="0"/>
                              <a:cs typeface="Arial" panose="020B0604020202020204" pitchFamily="34" charset="0"/>
                            </a:rPr>
                            <m:t>∗</m:t>
                          </m:r>
                        </m:sup>
                      </m:sSup>
                      <m:d>
                        <m:dPr>
                          <m:ctrlPr>
                            <a:rPr lang="en-US" altLang="zh-CN" b="0" i="1" smtClean="0">
                              <a:solidFill>
                                <a:schemeClr val="bg1"/>
                              </a:solidFill>
                              <a:latin typeface="Cambria Math" panose="02040503050406030204" pitchFamily="18" charset="0"/>
                              <a:cs typeface="Arial" panose="020B0604020202020204" pitchFamily="34" charset="0"/>
                            </a:rPr>
                          </m:ctrlPr>
                        </m:dPr>
                        <m:e>
                          <m:r>
                            <a:rPr lang="en-US" altLang="zh-CN" b="0" i="1" smtClean="0">
                              <a:solidFill>
                                <a:schemeClr val="bg1"/>
                              </a:solidFill>
                              <a:latin typeface="Cambria Math" panose="02040503050406030204" pitchFamily="18" charset="0"/>
                              <a:cs typeface="Arial" panose="020B0604020202020204" pitchFamily="34" charset="0"/>
                            </a:rPr>
                            <m:t>𝑠</m:t>
                          </m:r>
                        </m:e>
                      </m:d>
                      <m:r>
                        <a:rPr lang="en-US" altLang="zh-CN" b="0" i="1" smtClean="0">
                          <a:solidFill>
                            <a:schemeClr val="bg1"/>
                          </a:solidFill>
                          <a:latin typeface="Cambria Math" panose="02040503050406030204" pitchFamily="18" charset="0"/>
                          <a:cs typeface="Arial" panose="020B0604020202020204" pitchFamily="34" charset="0"/>
                        </a:rPr>
                        <m:t>=</m:t>
                      </m:r>
                      <m:func>
                        <m:funcPr>
                          <m:ctrlPr>
                            <a:rPr lang="en-US" altLang="zh-CN" b="0" i="1" smtClean="0">
                              <a:solidFill>
                                <a:schemeClr val="bg1"/>
                              </a:solidFill>
                              <a:latin typeface="Cambria Math" panose="02040503050406030204" pitchFamily="18" charset="0"/>
                              <a:cs typeface="Arial" panose="020B0604020202020204" pitchFamily="34" charset="0"/>
                            </a:rPr>
                          </m:ctrlPr>
                        </m:funcPr>
                        <m:fName>
                          <m:limLow>
                            <m:limLowPr>
                              <m:ctrlPr>
                                <a:rPr lang="en-US" altLang="zh-CN" b="0" i="1" smtClean="0">
                                  <a:solidFill>
                                    <a:schemeClr val="bg1"/>
                                  </a:solidFill>
                                  <a:latin typeface="Cambria Math" panose="02040503050406030204" pitchFamily="18" charset="0"/>
                                  <a:cs typeface="Arial" panose="020B0604020202020204" pitchFamily="34" charset="0"/>
                                </a:rPr>
                              </m:ctrlPr>
                            </m:limLowPr>
                            <m:e>
                              <m:r>
                                <m:rPr>
                                  <m:sty m:val="p"/>
                                </m:rPr>
                                <a:rPr lang="en-US" altLang="zh-CN" b="0" i="0" smtClean="0">
                                  <a:solidFill>
                                    <a:schemeClr val="bg1"/>
                                  </a:solidFill>
                                  <a:latin typeface="Cambria Math" panose="02040503050406030204" pitchFamily="18" charset="0"/>
                                  <a:cs typeface="Arial" panose="020B0604020202020204" pitchFamily="34" charset="0"/>
                                </a:rPr>
                                <m:t>max</m:t>
                              </m:r>
                            </m:e>
                            <m:lim>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𝜋</m:t>
                                  </m:r>
                                </m:e>
                                <m:sub>
                                  <m:r>
                                    <a:rPr lang="en-US" altLang="zh-CN" b="0" i="1" smtClean="0">
                                      <a:solidFill>
                                        <a:schemeClr val="bg1"/>
                                      </a:solidFill>
                                      <a:latin typeface="Cambria Math" panose="02040503050406030204" pitchFamily="18" charset="0"/>
                                      <a:cs typeface="Arial" panose="020B0604020202020204" pitchFamily="34" charset="0"/>
                                    </a:rPr>
                                    <m:t>𝐵</m:t>
                                  </m:r>
                                </m:sub>
                              </m:sSub>
                            </m:lim>
                          </m:limLow>
                        </m:fName>
                        <m:e>
                          <m:func>
                            <m:funcPr>
                              <m:ctrlPr>
                                <a:rPr lang="en-US" altLang="zh-CN" b="0" i="1" smtClean="0">
                                  <a:solidFill>
                                    <a:schemeClr val="bg1"/>
                                  </a:solidFill>
                                  <a:latin typeface="Cambria Math" panose="02040503050406030204" pitchFamily="18" charset="0"/>
                                  <a:cs typeface="Arial" panose="020B0604020202020204" pitchFamily="34" charset="0"/>
                                </a:rPr>
                              </m:ctrlPr>
                            </m:funcPr>
                            <m:fName>
                              <m:limLow>
                                <m:limLowPr>
                                  <m:ctrlPr>
                                    <a:rPr lang="en-US" altLang="zh-CN" b="0" i="1" smtClean="0">
                                      <a:solidFill>
                                        <a:schemeClr val="bg1"/>
                                      </a:solidFill>
                                      <a:latin typeface="Cambria Math" panose="02040503050406030204" pitchFamily="18" charset="0"/>
                                      <a:cs typeface="Arial" panose="020B0604020202020204" pitchFamily="34" charset="0"/>
                                    </a:rPr>
                                  </m:ctrlPr>
                                </m:limLowPr>
                                <m:e>
                                  <m:r>
                                    <m:rPr>
                                      <m:sty m:val="p"/>
                                    </m:rPr>
                                    <a:rPr lang="en-US" altLang="zh-CN" b="0" i="0" smtClean="0">
                                      <a:solidFill>
                                        <a:schemeClr val="bg1"/>
                                      </a:solidFill>
                                      <a:latin typeface="Cambria Math" panose="02040503050406030204" pitchFamily="18" charset="0"/>
                                      <a:cs typeface="Arial" panose="020B0604020202020204" pitchFamily="34" charset="0"/>
                                    </a:rPr>
                                    <m:t>min</m:t>
                                  </m:r>
                                </m:e>
                                <m:lim>
                                  <m:sSub>
                                    <m:sSubPr>
                                      <m:ctrlPr>
                                        <a:rPr lang="en-US" altLang="zh-CN" b="0" i="1" smtClean="0">
                                          <a:solidFill>
                                            <a:schemeClr val="bg1"/>
                                          </a:solidFill>
                                          <a:latin typeface="Cambria Math" panose="02040503050406030204" pitchFamily="18" charset="0"/>
                                          <a:cs typeface="Arial" panose="020B0604020202020204" pitchFamily="34" charset="0"/>
                                        </a:rPr>
                                      </m:ctrlPr>
                                    </m:sSubPr>
                                    <m:e>
                                      <m:r>
                                        <a:rPr lang="en-US" altLang="zh-CN" b="0" i="1" smtClean="0">
                                          <a:solidFill>
                                            <a:schemeClr val="bg1"/>
                                          </a:solidFill>
                                          <a:latin typeface="Cambria Math" panose="02040503050406030204" pitchFamily="18" charset="0"/>
                                          <a:cs typeface="Arial" panose="020B0604020202020204" pitchFamily="34" charset="0"/>
                                        </a:rPr>
                                        <m:t>𝜋</m:t>
                                      </m:r>
                                    </m:e>
                                    <m:sub>
                                      <m:r>
                                        <a:rPr lang="en-US" altLang="zh-CN" b="0" i="1" smtClean="0">
                                          <a:solidFill>
                                            <a:schemeClr val="bg1"/>
                                          </a:solidFill>
                                          <a:latin typeface="Cambria Math" panose="02040503050406030204" pitchFamily="18" charset="0"/>
                                          <a:cs typeface="Arial" panose="020B0604020202020204" pitchFamily="34" charset="0"/>
                                        </a:rPr>
                                        <m:t>𝑊</m:t>
                                      </m:r>
                                    </m:sub>
                                  </m:sSub>
                                </m:lim>
                              </m:limLow>
                            </m:fName>
                            <m:e>
                              <m:sSup>
                                <m:sSupPr>
                                  <m:ctrlPr>
                                    <a:rPr lang="en-US" altLang="zh-CN" b="0" i="1" smtClean="0">
                                      <a:solidFill>
                                        <a:schemeClr val="bg1"/>
                                      </a:solidFill>
                                      <a:latin typeface="Cambria Math" panose="02040503050406030204" pitchFamily="18" charset="0"/>
                                      <a:cs typeface="Arial" panose="020B0604020202020204" pitchFamily="34" charset="0"/>
                                    </a:rPr>
                                  </m:ctrlPr>
                                </m:sSupPr>
                                <m:e>
                                  <m:r>
                                    <a:rPr lang="en-US" altLang="zh-CN" b="0" i="1" smtClean="0">
                                      <a:solidFill>
                                        <a:schemeClr val="bg1"/>
                                      </a:solidFill>
                                      <a:latin typeface="Cambria Math" panose="02040503050406030204" pitchFamily="18" charset="0"/>
                                      <a:cs typeface="Arial" panose="020B0604020202020204" pitchFamily="34" charset="0"/>
                                    </a:rPr>
                                    <m:t>𝑣</m:t>
                                  </m:r>
                                </m:e>
                                <m:sup>
                                  <m:r>
                                    <a:rPr lang="en-US" altLang="zh-CN" b="0" i="1" smtClean="0">
                                      <a:solidFill>
                                        <a:schemeClr val="bg1"/>
                                      </a:solidFill>
                                      <a:latin typeface="Cambria Math" panose="02040503050406030204" pitchFamily="18" charset="0"/>
                                      <a:cs typeface="Arial" panose="020B0604020202020204" pitchFamily="34" charset="0"/>
                                    </a:rPr>
                                    <m:t>𝜋</m:t>
                                  </m:r>
                                </m:sup>
                              </m:sSup>
                              <m:r>
                                <a:rPr lang="en-US" altLang="zh-CN" b="0" i="1" smtClean="0">
                                  <a:solidFill>
                                    <a:schemeClr val="bg1"/>
                                  </a:solidFill>
                                  <a:latin typeface="Cambria Math" panose="02040503050406030204" pitchFamily="18" charset="0"/>
                                  <a:cs typeface="Arial" panose="020B0604020202020204" pitchFamily="34" charset="0"/>
                                </a:rPr>
                                <m:t>(</m:t>
                              </m:r>
                              <m:r>
                                <a:rPr lang="en-US" altLang="zh-CN" b="0" i="1" smtClean="0">
                                  <a:solidFill>
                                    <a:schemeClr val="bg1"/>
                                  </a:solidFill>
                                  <a:latin typeface="Cambria Math" panose="02040503050406030204" pitchFamily="18" charset="0"/>
                                  <a:cs typeface="Arial" panose="020B0604020202020204" pitchFamily="34" charset="0"/>
                                </a:rPr>
                                <m:t>𝑠</m:t>
                              </m:r>
                              <m:r>
                                <a:rPr lang="en-US" altLang="zh-CN" b="0" i="1" smtClean="0">
                                  <a:solidFill>
                                    <a:schemeClr val="bg1"/>
                                  </a:solidFill>
                                  <a:latin typeface="Cambria Math" panose="02040503050406030204" pitchFamily="18" charset="0"/>
                                  <a:cs typeface="Arial" panose="020B0604020202020204" pitchFamily="34" charset="0"/>
                                </a:rPr>
                                <m:t>)</m:t>
                              </m:r>
                            </m:e>
                          </m:func>
                        </m:e>
                      </m:func>
                    </m:oMath>
                  </m:oMathPara>
                </a14:m>
                <a:endParaRPr lang="zh-CN" altLang="en-US" dirty="0">
                  <a:solidFill>
                    <a:schemeClr val="bg1"/>
                  </a:solidFill>
                  <a:latin typeface="Arial" panose="020B0604020202020204" pitchFamily="34" charset="0"/>
                  <a:cs typeface="Arial" panose="020B0604020202020204" pitchFamily="34" charset="0"/>
                </a:endParaRPr>
              </a:p>
            </p:txBody>
          </p:sp>
        </mc:Choice>
        <mc:Fallback xmlns="">
          <p:sp>
            <p:nvSpPr>
              <p:cNvPr id="2" name="矩形 1">
                <a:extLst>
                  <a:ext uri="{FF2B5EF4-FFF2-40B4-BE49-F238E27FC236}">
                    <a16:creationId xmlns:a16="http://schemas.microsoft.com/office/drawing/2014/main" id="{FE1AD593-7144-A24E-8C9A-12057302E9B1}"/>
                  </a:ext>
                </a:extLst>
              </p:cNvPr>
              <p:cNvSpPr>
                <a:spLocks noRot="1" noChangeAspect="1" noMove="1" noResize="1" noEditPoints="1" noAdjustHandles="1" noChangeArrowheads="1" noChangeShapeType="1" noTextEdit="1"/>
              </p:cNvSpPr>
              <p:nvPr/>
            </p:nvSpPr>
            <p:spPr>
              <a:xfrm>
                <a:off x="715135" y="1491734"/>
                <a:ext cx="8981159" cy="4429418"/>
              </a:xfrm>
              <a:prstGeom prst="rect">
                <a:avLst/>
              </a:prstGeom>
              <a:blipFill>
                <a:blip r:embed="rId3"/>
                <a:stretch>
                  <a:fillRect l="-424" t="-12571"/>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F24846A5-199F-1147-AB1B-55C6684E3A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8331" y="1781428"/>
            <a:ext cx="4066712" cy="3541975"/>
          </a:xfrm>
          <a:prstGeom prst="rect">
            <a:avLst/>
          </a:prstGeom>
        </p:spPr>
      </p:pic>
    </p:spTree>
    <p:extLst>
      <p:ext uri="{BB962C8B-B14F-4D97-AF65-F5344CB8AC3E}">
        <p14:creationId xmlns:p14="http://schemas.microsoft.com/office/powerpoint/2010/main" val="5010757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3504208" y="486096"/>
            <a:ext cx="5183856"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Monte-Carlo Tree Search in Go</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010980"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625843"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13" name="组合 12">
            <a:extLst>
              <a:ext uri="{FF2B5EF4-FFF2-40B4-BE49-F238E27FC236}">
                <a16:creationId xmlns:a16="http://schemas.microsoft.com/office/drawing/2014/main" id="{FC1F5D3D-03C9-9040-B763-98EBB53AD975}"/>
              </a:ext>
            </a:extLst>
          </p:cNvPr>
          <p:cNvGrpSpPr/>
          <p:nvPr/>
        </p:nvGrpSpPr>
        <p:grpSpPr>
          <a:xfrm>
            <a:off x="166021" y="2030289"/>
            <a:ext cx="11859958" cy="1714500"/>
            <a:chOff x="368717" y="1872028"/>
            <a:chExt cx="11859958" cy="1714500"/>
          </a:xfrm>
        </p:grpSpPr>
        <p:pic>
          <p:nvPicPr>
            <p:cNvPr id="3" name="图片 2">
              <a:extLst>
                <a:ext uri="{FF2B5EF4-FFF2-40B4-BE49-F238E27FC236}">
                  <a16:creationId xmlns:a16="http://schemas.microsoft.com/office/drawing/2014/main" id="{C237814B-F7C2-A548-9705-178B87A1CE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717" y="1872028"/>
              <a:ext cx="1981200" cy="1663700"/>
            </a:xfrm>
            <a:prstGeom prst="rect">
              <a:avLst/>
            </a:prstGeom>
          </p:spPr>
        </p:pic>
        <p:pic>
          <p:nvPicPr>
            <p:cNvPr id="6" name="图片 5">
              <a:extLst>
                <a:ext uri="{FF2B5EF4-FFF2-40B4-BE49-F238E27FC236}">
                  <a16:creationId xmlns:a16="http://schemas.microsoft.com/office/drawing/2014/main" id="{7A3E2F83-4E2E-714A-ADF7-E947476AF8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8082" y="1872028"/>
              <a:ext cx="2019300" cy="1676400"/>
            </a:xfrm>
            <a:prstGeom prst="rect">
              <a:avLst/>
            </a:prstGeom>
          </p:spPr>
        </p:pic>
        <p:pic>
          <p:nvPicPr>
            <p:cNvPr id="8" name="图片 7">
              <a:extLst>
                <a:ext uri="{FF2B5EF4-FFF2-40B4-BE49-F238E27FC236}">
                  <a16:creationId xmlns:a16="http://schemas.microsoft.com/office/drawing/2014/main" id="{773A7D3A-5F23-F841-B29B-EB90B0CC3C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25547" y="1872028"/>
              <a:ext cx="2044700" cy="1663700"/>
            </a:xfrm>
            <a:prstGeom prst="rect">
              <a:avLst/>
            </a:prstGeom>
          </p:spPr>
        </p:pic>
        <p:pic>
          <p:nvPicPr>
            <p:cNvPr id="10" name="图片 9">
              <a:extLst>
                <a:ext uri="{FF2B5EF4-FFF2-40B4-BE49-F238E27FC236}">
                  <a16:creationId xmlns:a16="http://schemas.microsoft.com/office/drawing/2014/main" id="{E654C1AD-E3A5-8541-91F4-3CDC7F5E88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98412" y="1872028"/>
              <a:ext cx="2057400" cy="1689100"/>
            </a:xfrm>
            <a:prstGeom prst="rect">
              <a:avLst/>
            </a:prstGeom>
          </p:spPr>
        </p:pic>
        <p:pic>
          <p:nvPicPr>
            <p:cNvPr id="12" name="图片 11">
              <a:extLst>
                <a:ext uri="{FF2B5EF4-FFF2-40B4-BE49-F238E27FC236}">
                  <a16:creationId xmlns:a16="http://schemas.microsoft.com/office/drawing/2014/main" id="{113B6453-0911-0B41-8DB7-AAD6CFB30A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83975" y="1872028"/>
              <a:ext cx="2044700" cy="1714500"/>
            </a:xfrm>
            <a:prstGeom prst="rect">
              <a:avLst/>
            </a:prstGeom>
          </p:spPr>
        </p:pic>
      </p:grpSp>
      <p:sp>
        <p:nvSpPr>
          <p:cNvPr id="14" name="文本框 13">
            <a:extLst>
              <a:ext uri="{FF2B5EF4-FFF2-40B4-BE49-F238E27FC236}">
                <a16:creationId xmlns:a16="http://schemas.microsoft.com/office/drawing/2014/main" id="{0072F220-2394-B14A-8B8F-4E19E1DE3E30}"/>
              </a:ext>
            </a:extLst>
          </p:cNvPr>
          <p:cNvSpPr txBox="1"/>
          <p:nvPr/>
        </p:nvSpPr>
        <p:spPr>
          <a:xfrm>
            <a:off x="917547" y="1556238"/>
            <a:ext cx="457200" cy="369332"/>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(1)</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24" name="文本框 23">
            <a:extLst>
              <a:ext uri="{FF2B5EF4-FFF2-40B4-BE49-F238E27FC236}">
                <a16:creationId xmlns:a16="http://schemas.microsoft.com/office/drawing/2014/main" id="{220D820E-B4C6-AC41-95DE-F4167878443A}"/>
              </a:ext>
            </a:extLst>
          </p:cNvPr>
          <p:cNvSpPr txBox="1"/>
          <p:nvPr/>
        </p:nvSpPr>
        <p:spPr>
          <a:xfrm>
            <a:off x="3440723" y="1556238"/>
            <a:ext cx="457200" cy="369332"/>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(2)</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A3AF3F06-AC0E-E744-BEA9-8F57D9ACB1DE}"/>
              </a:ext>
            </a:extLst>
          </p:cNvPr>
          <p:cNvSpPr txBox="1"/>
          <p:nvPr/>
        </p:nvSpPr>
        <p:spPr>
          <a:xfrm>
            <a:off x="5816601" y="1556238"/>
            <a:ext cx="457200" cy="369332"/>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(3)</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26" name="文本框 25">
            <a:extLst>
              <a:ext uri="{FF2B5EF4-FFF2-40B4-BE49-F238E27FC236}">
                <a16:creationId xmlns:a16="http://schemas.microsoft.com/office/drawing/2014/main" id="{DDAD76B1-D4BC-C84B-9419-F1A67E7322BF}"/>
              </a:ext>
            </a:extLst>
          </p:cNvPr>
          <p:cNvSpPr txBox="1"/>
          <p:nvPr/>
        </p:nvSpPr>
        <p:spPr>
          <a:xfrm>
            <a:off x="8295816" y="1556238"/>
            <a:ext cx="457200" cy="369332"/>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(4)</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27" name="文本框 26">
            <a:extLst>
              <a:ext uri="{FF2B5EF4-FFF2-40B4-BE49-F238E27FC236}">
                <a16:creationId xmlns:a16="http://schemas.microsoft.com/office/drawing/2014/main" id="{4CDBCFC7-E76D-9241-87A4-E2EAB2ACF3F2}"/>
              </a:ext>
            </a:extLst>
          </p:cNvPr>
          <p:cNvSpPr txBox="1"/>
          <p:nvPr/>
        </p:nvSpPr>
        <p:spPr>
          <a:xfrm>
            <a:off x="10890738" y="1556238"/>
            <a:ext cx="457200" cy="369332"/>
          </a:xfrm>
          <a:prstGeom prst="rect">
            <a:avLst/>
          </a:prstGeom>
          <a:noFill/>
        </p:spPr>
        <p:txBody>
          <a:bodyPr wrap="square" rtlCol="0">
            <a:spAutoFit/>
          </a:bodyPr>
          <a:lstStyle/>
          <a:p>
            <a:r>
              <a:rPr kumimoji="1" lang="en-US" altLang="zh-CN" dirty="0">
                <a:solidFill>
                  <a:schemeClr val="bg1"/>
                </a:solidFill>
                <a:latin typeface="Arial" panose="020B0604020202020204" pitchFamily="34" charset="0"/>
                <a:cs typeface="Arial" panose="020B0604020202020204" pitchFamily="34" charset="0"/>
              </a:rPr>
              <a:t>(5)</a:t>
            </a:r>
            <a:endParaRPr kumimoji="1" lang="zh-CN" altLang="en-US" dirty="0">
              <a:solidFill>
                <a:schemeClr val="bg1"/>
              </a:solidFill>
              <a:latin typeface="Arial" panose="020B0604020202020204" pitchFamily="34" charset="0"/>
              <a:cs typeface="Arial" panose="020B0604020202020204" pitchFamily="34" charset="0"/>
            </a:endParaRPr>
          </a:p>
        </p:txBody>
      </p:sp>
      <p:sp>
        <p:nvSpPr>
          <p:cNvPr id="15" name="矩形 14">
            <a:extLst>
              <a:ext uri="{FF2B5EF4-FFF2-40B4-BE49-F238E27FC236}">
                <a16:creationId xmlns:a16="http://schemas.microsoft.com/office/drawing/2014/main" id="{CDAC0575-AF24-424B-AA27-FFBB08CECDD8}"/>
              </a:ext>
            </a:extLst>
          </p:cNvPr>
          <p:cNvSpPr/>
          <p:nvPr/>
        </p:nvSpPr>
        <p:spPr>
          <a:xfrm>
            <a:off x="354805" y="4714962"/>
            <a:ext cx="11671173" cy="923330"/>
          </a:xfrm>
          <a:prstGeom prst="rect">
            <a:avLst/>
          </a:prstGeom>
        </p:spPr>
        <p:txBody>
          <a:bodyPr wrap="square">
            <a:spAutoFit/>
          </a:bodyPr>
          <a:lstStyle/>
          <a:p>
            <a:pPr marL="285750" indent="-2857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Go is a 2 player game so tree is a minimax tree instead of expectimax tree </a:t>
            </a:r>
          </a:p>
          <a:p>
            <a:pPr marL="285750" indent="-285750">
              <a:buFont typeface="Arial" panose="020B0604020202020204" pitchFamily="34" charset="0"/>
              <a:buChar char="•"/>
            </a:pPr>
            <a:endParaRPr lang="en" altLang="zh-C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 altLang="zh-CN" dirty="0">
                <a:solidFill>
                  <a:schemeClr val="bg1"/>
                </a:solidFill>
                <a:latin typeface="Arial" panose="020B0604020202020204" pitchFamily="34" charset="0"/>
                <a:cs typeface="Arial" panose="020B0604020202020204" pitchFamily="34" charset="0"/>
              </a:rPr>
              <a:t>White minimizes future reward and Black maximizes future reward when computing action to simulate</a:t>
            </a:r>
            <a:endParaRPr lang="zh-CN" altLang="en-US"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874855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116270" y="486096"/>
            <a:ext cx="3959737"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AlphaGo Zero </a:t>
            </a:r>
            <a:r>
              <a:rPr lang="zh-CN" altLang="en-US" dirty="0">
                <a:latin typeface="Microsoft YaHei" panose="020B0503020204020204" pitchFamily="34" charset="-122"/>
                <a:ea typeface="Microsoft YaHei" panose="020B0503020204020204" pitchFamily="34" charset="-122"/>
                <a:cs typeface="Arial" panose="020B0604020202020204" pitchFamily="34" charset="0"/>
              </a:rPr>
              <a:t>模型基础</a:t>
            </a:r>
            <a:endParaRPr lang="en-US" altLang="zh-CN" dirty="0">
              <a:latin typeface="Microsoft YaHei" panose="020B0503020204020204" pitchFamily="34" charset="-122"/>
              <a:ea typeface="Microsoft YaHei" panose="020B0503020204020204" pitchFamily="34" charset="-122"/>
              <a:cs typeface="Arial" panose="020B0604020202020204" pitchFamily="34" charset="0"/>
            </a:endParaRP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148140"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473443"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16" name="组合 15">
            <a:extLst>
              <a:ext uri="{FF2B5EF4-FFF2-40B4-BE49-F238E27FC236}">
                <a16:creationId xmlns:a16="http://schemas.microsoft.com/office/drawing/2014/main" id="{5ABC8031-ABE6-1648-819D-4CD295F1B0F2}"/>
              </a:ext>
            </a:extLst>
          </p:cNvPr>
          <p:cNvGrpSpPr/>
          <p:nvPr/>
        </p:nvGrpSpPr>
        <p:grpSpPr>
          <a:xfrm>
            <a:off x="7022170" y="1544543"/>
            <a:ext cx="4915388" cy="3669233"/>
            <a:chOff x="7022170" y="1544543"/>
            <a:chExt cx="4915388" cy="3669233"/>
          </a:xfrm>
        </p:grpSpPr>
        <p:pic>
          <p:nvPicPr>
            <p:cNvPr id="26" name="图片 25">
              <a:extLst>
                <a:ext uri="{FF2B5EF4-FFF2-40B4-BE49-F238E27FC236}">
                  <a16:creationId xmlns:a16="http://schemas.microsoft.com/office/drawing/2014/main" id="{921AB4FA-6A37-6648-86D0-9CCF6497F3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2170" y="1544543"/>
              <a:ext cx="4915388" cy="3669233"/>
            </a:xfrm>
            <a:prstGeom prst="rect">
              <a:avLst/>
            </a:prstGeom>
          </p:spPr>
        </p:pic>
        <p:grpSp>
          <p:nvGrpSpPr>
            <p:cNvPr id="12" name="组合 11">
              <a:extLst>
                <a:ext uri="{FF2B5EF4-FFF2-40B4-BE49-F238E27FC236}">
                  <a16:creationId xmlns:a16="http://schemas.microsoft.com/office/drawing/2014/main" id="{B512D45F-1B79-9E47-826F-98F2E8C67EE6}"/>
                </a:ext>
              </a:extLst>
            </p:cNvPr>
            <p:cNvGrpSpPr/>
            <p:nvPr/>
          </p:nvGrpSpPr>
          <p:grpSpPr>
            <a:xfrm>
              <a:off x="7559474" y="3462568"/>
              <a:ext cx="3791163" cy="1644214"/>
              <a:chOff x="2978914" y="3538878"/>
              <a:chExt cx="3791163" cy="1644214"/>
            </a:xfrm>
          </p:grpSpPr>
          <p:grpSp>
            <p:nvGrpSpPr>
              <p:cNvPr id="10" name="组合 9">
                <a:extLst>
                  <a:ext uri="{FF2B5EF4-FFF2-40B4-BE49-F238E27FC236}">
                    <a16:creationId xmlns:a16="http://schemas.microsoft.com/office/drawing/2014/main" id="{4602A637-D758-9A4E-BD25-17BB5B769517}"/>
                  </a:ext>
                </a:extLst>
              </p:cNvPr>
              <p:cNvGrpSpPr/>
              <p:nvPr/>
            </p:nvGrpSpPr>
            <p:grpSpPr>
              <a:xfrm>
                <a:off x="3050931" y="3648808"/>
                <a:ext cx="3569677" cy="1494692"/>
                <a:chOff x="3050931" y="3648808"/>
                <a:chExt cx="3569677" cy="1494692"/>
              </a:xfrm>
            </p:grpSpPr>
            <p:sp>
              <p:nvSpPr>
                <p:cNvPr id="7" name="矩形 6">
                  <a:extLst>
                    <a:ext uri="{FF2B5EF4-FFF2-40B4-BE49-F238E27FC236}">
                      <a16:creationId xmlns:a16="http://schemas.microsoft.com/office/drawing/2014/main" id="{7DBE4287-3E8B-4C4F-8BCA-07AA24A366C2}"/>
                    </a:ext>
                  </a:extLst>
                </p:cNvPr>
                <p:cNvSpPr/>
                <p:nvPr/>
              </p:nvSpPr>
              <p:spPr>
                <a:xfrm>
                  <a:off x="6462346" y="3648808"/>
                  <a:ext cx="158262" cy="202223"/>
                </a:xfrm>
                <a:prstGeom prst="rect">
                  <a:avLst/>
                </a:prstGeom>
                <a:solidFill>
                  <a:srgbClr val="D0E2F3"/>
                </a:solidFill>
                <a:ln>
                  <a:solidFill>
                    <a:srgbClr val="D0E2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8A51018F-6C13-804C-B46C-4EACD5D5998A}"/>
                    </a:ext>
                  </a:extLst>
                </p:cNvPr>
                <p:cNvSpPr/>
                <p:nvPr/>
              </p:nvSpPr>
              <p:spPr>
                <a:xfrm>
                  <a:off x="3050931" y="4906108"/>
                  <a:ext cx="193431" cy="2373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9EA1E6BE-662C-0048-B13B-74545BF5AE56}"/>
                      </a:ext>
                    </a:extLst>
                  </p:cNvPr>
                  <p:cNvSpPr txBox="1"/>
                  <p:nvPr/>
                </p:nvSpPr>
                <p:spPr>
                  <a:xfrm>
                    <a:off x="6418385" y="3538878"/>
                    <a:ext cx="3516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𝜋</m:t>
                          </m:r>
                        </m:oMath>
                      </m:oMathPara>
                    </a14:m>
                    <a:endParaRPr kumimoji="1" lang="zh-CN" altLang="en-US" dirty="0"/>
                  </a:p>
                </p:txBody>
              </p:sp>
            </mc:Choice>
            <mc:Fallback xmlns="">
              <p:sp>
                <p:nvSpPr>
                  <p:cNvPr id="11" name="文本框 10">
                    <a:extLst>
                      <a:ext uri="{FF2B5EF4-FFF2-40B4-BE49-F238E27FC236}">
                        <a16:creationId xmlns:a16="http://schemas.microsoft.com/office/drawing/2014/main" id="{9EA1E6BE-662C-0048-B13B-74545BF5AE56}"/>
                      </a:ext>
                    </a:extLst>
                  </p:cNvPr>
                  <p:cNvSpPr txBox="1">
                    <a:spLocks noRot="1" noChangeAspect="1" noMove="1" noResize="1" noEditPoints="1" noAdjustHandles="1" noChangeArrowheads="1" noChangeShapeType="1" noTextEdit="1"/>
                  </p:cNvSpPr>
                  <p:nvPr/>
                </p:nvSpPr>
                <p:spPr>
                  <a:xfrm>
                    <a:off x="6418385" y="3538878"/>
                    <a:ext cx="351692" cy="36933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6689AA8-0244-554C-A008-D82E2BA89C5C}"/>
                      </a:ext>
                    </a:extLst>
                  </p:cNvPr>
                  <p:cNvSpPr txBox="1"/>
                  <p:nvPr/>
                </p:nvSpPr>
                <p:spPr>
                  <a:xfrm>
                    <a:off x="2978914" y="4813760"/>
                    <a:ext cx="35169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𝜋</m:t>
                          </m:r>
                        </m:oMath>
                      </m:oMathPara>
                    </a14:m>
                    <a:endParaRPr kumimoji="1" lang="zh-CN" altLang="en-US" dirty="0"/>
                  </a:p>
                </p:txBody>
              </p:sp>
            </mc:Choice>
            <mc:Fallback xmlns="">
              <p:sp>
                <p:nvSpPr>
                  <p:cNvPr id="21" name="文本框 20">
                    <a:extLst>
                      <a:ext uri="{FF2B5EF4-FFF2-40B4-BE49-F238E27FC236}">
                        <a16:creationId xmlns:a16="http://schemas.microsoft.com/office/drawing/2014/main" id="{E6689AA8-0244-554C-A008-D82E2BA89C5C}"/>
                      </a:ext>
                    </a:extLst>
                  </p:cNvPr>
                  <p:cNvSpPr txBox="1">
                    <a:spLocks noRot="1" noChangeAspect="1" noMove="1" noResize="1" noEditPoints="1" noAdjustHandles="1" noChangeArrowheads="1" noChangeShapeType="1" noTextEdit="1"/>
                  </p:cNvSpPr>
                  <p:nvPr/>
                </p:nvSpPr>
                <p:spPr>
                  <a:xfrm>
                    <a:off x="2978914" y="4813760"/>
                    <a:ext cx="351692" cy="369332"/>
                  </a:xfrm>
                  <a:prstGeom prst="rect">
                    <a:avLst/>
                  </a:prstGeom>
                  <a:blipFill>
                    <a:blip r:embed="rId5"/>
                    <a:stretch>
                      <a:fillRect/>
                    </a:stretch>
                  </a:blipFill>
                </p:spPr>
                <p:txBody>
                  <a:bodyPr/>
                  <a:lstStyle/>
                  <a:p>
                    <a:r>
                      <a:rPr lang="zh-CN" altLang="en-US">
                        <a:noFill/>
                      </a:rPr>
                      <a:t> </a:t>
                    </a:r>
                  </a:p>
                </p:txBody>
              </p:sp>
            </mc:Fallback>
          </mc:AlternateContent>
        </p:grpSp>
      </p:grpSp>
      <p:sp>
        <p:nvSpPr>
          <p:cNvPr id="13" name="矩形 12">
            <a:extLst>
              <a:ext uri="{FF2B5EF4-FFF2-40B4-BE49-F238E27FC236}">
                <a16:creationId xmlns:a16="http://schemas.microsoft.com/office/drawing/2014/main" id="{286C8D50-35EC-3842-B989-EFFB3015E26E}"/>
              </a:ext>
            </a:extLst>
          </p:cNvPr>
          <p:cNvSpPr/>
          <p:nvPr/>
        </p:nvSpPr>
        <p:spPr>
          <a:xfrm>
            <a:off x="608670" y="1746766"/>
            <a:ext cx="5938433" cy="1477328"/>
          </a:xfrm>
          <a:prstGeom prst="rect">
            <a:avLst/>
          </a:prstGeom>
        </p:spPr>
        <p:txBody>
          <a:bodyPr wrap="square">
            <a:spAutoFit/>
          </a:bodyPr>
          <a:lstStyle/>
          <a:p>
            <a:r>
              <a:rPr lang="zh-CN" altLang="en-US" dirty="0">
                <a:solidFill>
                  <a:schemeClr val="bg1"/>
                </a:solidFill>
                <a:latin typeface="Microsoft YaHei" panose="020B0503020204020204" pitchFamily="34" charset="-122"/>
                <a:ea typeface="Microsoft YaHei" panose="020B0503020204020204" pitchFamily="34" charset="-122"/>
              </a:rPr>
              <a:t>对于神经网络，它的输入是当前的棋局状态，输出两部分，第一部分输出是在当前棋局状态下各个可能的落子动作对应的获胜概率 </a:t>
            </a:r>
            <a:r>
              <a:rPr lang="en" altLang="zh-CN" dirty="0">
                <a:solidFill>
                  <a:schemeClr val="bg1"/>
                </a:solidFill>
                <a:latin typeface="Microsoft YaHei" panose="020B0503020204020204" pitchFamily="34" charset="-122"/>
                <a:ea typeface="Microsoft YaHei" panose="020B0503020204020204" pitchFamily="34" charset="-122"/>
              </a:rPr>
              <a:t>p</a:t>
            </a:r>
            <a:r>
              <a:rPr lang="zh-CN" altLang="en" dirty="0">
                <a:solidFill>
                  <a:schemeClr val="bg1"/>
                </a:solidFill>
                <a:latin typeface="Microsoft YaHei" panose="020B0503020204020204" pitchFamily="34" charset="-122"/>
                <a:ea typeface="Microsoft YaHei" panose="020B0503020204020204" pitchFamily="34" charset="-122"/>
              </a:rPr>
              <a:t>，</a:t>
            </a:r>
            <a:r>
              <a:rPr lang="zh-CN" altLang="en-US" dirty="0">
                <a:solidFill>
                  <a:schemeClr val="bg1"/>
                </a:solidFill>
                <a:latin typeface="Microsoft YaHei" panose="020B0503020204020204" pitchFamily="34" charset="-122"/>
                <a:ea typeface="Microsoft YaHei" panose="020B0503020204020204" pitchFamily="34" charset="-122"/>
              </a:rPr>
              <a:t>可以简单理解为 </a:t>
            </a:r>
            <a:r>
              <a:rPr lang="en" altLang="zh-CN" dirty="0">
                <a:solidFill>
                  <a:schemeClr val="bg1"/>
                </a:solidFill>
                <a:latin typeface="Microsoft YaHei" panose="020B0503020204020204" pitchFamily="34" charset="-122"/>
                <a:ea typeface="Microsoft YaHei" panose="020B0503020204020204" pitchFamily="34" charset="-122"/>
              </a:rPr>
              <a:t>Actor-Critic</a:t>
            </a:r>
            <a:r>
              <a:rPr lang="zh-CN" altLang="en-US" dirty="0">
                <a:solidFill>
                  <a:schemeClr val="bg1"/>
                </a:solidFill>
                <a:latin typeface="Microsoft YaHei" panose="020B0503020204020204" pitchFamily="34" charset="-122"/>
                <a:ea typeface="Microsoft YaHei" panose="020B0503020204020204" pitchFamily="34" charset="-122"/>
              </a:rPr>
              <a:t> 策略函数部分。另一部分输出为获胜或者失败的评估</a:t>
            </a:r>
            <a:r>
              <a:rPr lang="en-US" altLang="zh-CN" dirty="0">
                <a:solidFill>
                  <a:schemeClr val="bg1"/>
                </a:solidFill>
                <a:latin typeface="Microsoft YaHei" panose="020B0503020204020204" pitchFamily="34" charset="-122"/>
                <a:ea typeface="Microsoft YaHei" panose="020B0503020204020204" pitchFamily="34" charset="-122"/>
              </a:rPr>
              <a:t>[-1, 1]</a:t>
            </a:r>
            <a:r>
              <a:rPr lang="zh-CN" altLang="en-US" dirty="0">
                <a:solidFill>
                  <a:schemeClr val="bg1"/>
                </a:solidFill>
                <a:latin typeface="Microsoft YaHei" panose="020B0503020204020204" pitchFamily="34" charset="-122"/>
                <a:ea typeface="Microsoft YaHei" panose="020B0503020204020204" pitchFamily="34" charset="-122"/>
              </a:rPr>
              <a:t>，可以简单理解为 </a:t>
            </a:r>
            <a:r>
              <a:rPr lang="en" altLang="zh-CN" dirty="0">
                <a:solidFill>
                  <a:schemeClr val="bg1"/>
                </a:solidFill>
                <a:latin typeface="Microsoft YaHei" panose="020B0503020204020204" pitchFamily="34" charset="-122"/>
                <a:ea typeface="Microsoft YaHei" panose="020B0503020204020204" pitchFamily="34" charset="-122"/>
              </a:rPr>
              <a:t>Actor-Critic</a:t>
            </a:r>
            <a:r>
              <a:rPr lang="zh-CN" altLang="en-US" dirty="0">
                <a:solidFill>
                  <a:schemeClr val="bg1"/>
                </a:solidFill>
                <a:latin typeface="Microsoft YaHei" panose="020B0503020204020204" pitchFamily="34" charset="-122"/>
                <a:ea typeface="Microsoft YaHei" panose="020B0503020204020204" pitchFamily="34" charset="-122"/>
              </a:rPr>
              <a:t> 价值函数部分。</a:t>
            </a:r>
          </a:p>
        </p:txBody>
      </p:sp>
      <p:sp>
        <p:nvSpPr>
          <p:cNvPr id="14" name="矩形 13">
            <a:extLst>
              <a:ext uri="{FF2B5EF4-FFF2-40B4-BE49-F238E27FC236}">
                <a16:creationId xmlns:a16="http://schemas.microsoft.com/office/drawing/2014/main" id="{EC64A28A-0949-4B4B-B355-553C613640FF}"/>
              </a:ext>
            </a:extLst>
          </p:cNvPr>
          <p:cNvSpPr/>
          <p:nvPr/>
        </p:nvSpPr>
        <p:spPr>
          <a:xfrm>
            <a:off x="608671" y="4020403"/>
            <a:ext cx="6048161" cy="1200329"/>
          </a:xfrm>
          <a:prstGeom prst="rect">
            <a:avLst/>
          </a:prstGeom>
        </p:spPr>
        <p:txBody>
          <a:bodyPr wrap="square">
            <a:spAutoFit/>
          </a:bodyPr>
          <a:lstStyle/>
          <a:p>
            <a:r>
              <a:rPr lang="en" altLang="zh-CN" dirty="0">
                <a:solidFill>
                  <a:schemeClr val="bg1"/>
                </a:solidFill>
                <a:latin typeface="Microsoft YaHei" panose="020B0503020204020204" pitchFamily="34" charset="-122"/>
                <a:ea typeface="Microsoft YaHei" panose="020B0503020204020204" pitchFamily="34" charset="-122"/>
              </a:rPr>
              <a:t>AlphaGo Zero</a:t>
            </a:r>
            <a:r>
              <a:rPr lang="zh-CN" altLang="en-US" dirty="0">
                <a:solidFill>
                  <a:schemeClr val="bg1"/>
                </a:solidFill>
                <a:latin typeface="Microsoft YaHei" panose="020B0503020204020204" pitchFamily="34" charset="-122"/>
                <a:ea typeface="Microsoft YaHei" panose="020B0503020204020204" pitchFamily="34" charset="-122"/>
              </a:rPr>
              <a:t> 的行棋主要是由 </a:t>
            </a:r>
            <a:r>
              <a:rPr lang="en" altLang="zh-CN" dirty="0">
                <a:solidFill>
                  <a:schemeClr val="bg1"/>
                </a:solidFill>
                <a:latin typeface="Microsoft YaHei" panose="020B0503020204020204" pitchFamily="34" charset="-122"/>
                <a:ea typeface="Microsoft YaHei" panose="020B0503020204020204" pitchFamily="34" charset="-122"/>
              </a:rPr>
              <a:t>MCTS</a:t>
            </a:r>
            <a:r>
              <a:rPr lang="zh-CN" altLang="en-US" dirty="0">
                <a:solidFill>
                  <a:schemeClr val="bg1"/>
                </a:solidFill>
                <a:latin typeface="Microsoft YaHei" panose="020B0503020204020204" pitchFamily="34" charset="-122"/>
                <a:ea typeface="Microsoft YaHei" panose="020B0503020204020204" pitchFamily="34" charset="-122"/>
              </a:rPr>
              <a:t> 指导完成的，但是在 </a:t>
            </a:r>
            <a:r>
              <a:rPr lang="en" altLang="zh-CN" dirty="0">
                <a:solidFill>
                  <a:schemeClr val="bg1"/>
                </a:solidFill>
                <a:latin typeface="Microsoft YaHei" panose="020B0503020204020204" pitchFamily="34" charset="-122"/>
                <a:ea typeface="Microsoft YaHei" panose="020B0503020204020204" pitchFamily="34" charset="-122"/>
              </a:rPr>
              <a:t>MCTS</a:t>
            </a:r>
            <a:r>
              <a:rPr lang="zh-CN" altLang="en-US" dirty="0">
                <a:solidFill>
                  <a:schemeClr val="bg1"/>
                </a:solidFill>
                <a:latin typeface="Microsoft YaHei" panose="020B0503020204020204" pitchFamily="34" charset="-122"/>
                <a:ea typeface="Microsoft YaHei" panose="020B0503020204020204" pitchFamily="34" charset="-122"/>
              </a:rPr>
              <a:t> 搜索的过程中，由于有一些不在树中的状态需要仿真，做局面评估，因此需要一个简单的策略来帮助</a:t>
            </a:r>
            <a:r>
              <a:rPr lang="en" altLang="zh-CN" dirty="0">
                <a:solidFill>
                  <a:schemeClr val="bg1"/>
                </a:solidFill>
                <a:latin typeface="Microsoft YaHei" panose="020B0503020204020204" pitchFamily="34" charset="-122"/>
                <a:ea typeface="Microsoft YaHei" panose="020B0503020204020204" pitchFamily="34" charset="-122"/>
              </a:rPr>
              <a:t>MCTS</a:t>
            </a:r>
            <a:r>
              <a:rPr lang="zh-CN" altLang="en-US" dirty="0">
                <a:solidFill>
                  <a:schemeClr val="bg1"/>
                </a:solidFill>
                <a:latin typeface="Microsoft YaHei" panose="020B0503020204020204" pitchFamily="34" charset="-122"/>
                <a:ea typeface="Microsoft YaHei" panose="020B0503020204020204" pitchFamily="34" charset="-122"/>
              </a:rPr>
              <a:t> 评估改进策略，这个策略改进部分由神经网络完成。</a:t>
            </a:r>
            <a:endParaRPr lang="zh-CN" altLang="en-US" dirty="0"/>
          </a:p>
        </p:txBody>
      </p:sp>
      <p:sp>
        <p:nvSpPr>
          <p:cNvPr id="22" name="矩形 21">
            <a:extLst>
              <a:ext uri="{FF2B5EF4-FFF2-40B4-BE49-F238E27FC236}">
                <a16:creationId xmlns:a16="http://schemas.microsoft.com/office/drawing/2014/main" id="{FF7897E2-E985-0443-ABCD-FA2FF60F4F90}"/>
              </a:ext>
            </a:extLst>
          </p:cNvPr>
          <p:cNvSpPr/>
          <p:nvPr/>
        </p:nvSpPr>
        <p:spPr>
          <a:xfrm>
            <a:off x="608670" y="1013057"/>
            <a:ext cx="10856978" cy="369332"/>
          </a:xfrm>
          <a:prstGeom prst="rect">
            <a:avLst/>
          </a:prstGeom>
        </p:spPr>
        <p:txBody>
          <a:bodyPr wrap="square">
            <a:spAutoFit/>
          </a:bodyPr>
          <a:lstStyle/>
          <a:p>
            <a:r>
              <a:rPr lang="en" altLang="zh-CN" dirty="0">
                <a:solidFill>
                  <a:schemeClr val="bg1"/>
                </a:solidFill>
                <a:latin typeface="Microsoft YaHei" panose="020B0503020204020204" pitchFamily="34" charset="-122"/>
                <a:ea typeface="Microsoft YaHei" panose="020B0503020204020204" pitchFamily="34" charset="-122"/>
              </a:rPr>
              <a:t>AlphaGo Zero</a:t>
            </a:r>
            <a:r>
              <a:rPr lang="zh-CN" altLang="en-US" dirty="0">
                <a:solidFill>
                  <a:schemeClr val="bg1"/>
                </a:solidFill>
                <a:latin typeface="Microsoft YaHei" panose="020B0503020204020204" pitchFamily="34" charset="-122"/>
                <a:ea typeface="Microsoft YaHei" panose="020B0503020204020204" pitchFamily="34" charset="-122"/>
              </a:rPr>
              <a:t> 模型主要是两块：</a:t>
            </a:r>
            <a:r>
              <a:rPr lang="en-US" altLang="zh-CN" dirty="0">
                <a:solidFill>
                  <a:srgbClr val="43F6FF"/>
                </a:solidFill>
                <a:latin typeface="Microsoft YaHei" panose="020B0503020204020204" pitchFamily="34" charset="-122"/>
                <a:ea typeface="Microsoft YaHei" panose="020B0503020204020204" pitchFamily="34" charset="-122"/>
              </a:rPr>
              <a:t>MCTS</a:t>
            </a:r>
            <a:r>
              <a:rPr lang="zh-CN" altLang="en-US" dirty="0">
                <a:solidFill>
                  <a:schemeClr val="bg1"/>
                </a:solidFill>
                <a:latin typeface="Microsoft YaHei" panose="020B0503020204020204" pitchFamily="34" charset="-122"/>
                <a:ea typeface="Microsoft YaHei" panose="020B0503020204020204" pitchFamily="34" charset="-122"/>
              </a:rPr>
              <a:t> 和 </a:t>
            </a:r>
            <a:r>
              <a:rPr lang="en-US" altLang="zh-CN" dirty="0">
                <a:solidFill>
                  <a:srgbClr val="43F6FF"/>
                </a:solidFill>
                <a:latin typeface="Microsoft YaHei" panose="020B0503020204020204" pitchFamily="34" charset="-122"/>
                <a:ea typeface="Microsoft YaHei" panose="020B0503020204020204" pitchFamily="34" charset="-122"/>
              </a:rPr>
              <a:t>Actor-Critic</a:t>
            </a:r>
            <a:r>
              <a:rPr lang="zh-CN" altLang="en-US" dirty="0">
                <a:solidFill>
                  <a:srgbClr val="43F6FF"/>
                </a:solidFill>
                <a:latin typeface="Microsoft YaHei" panose="020B0503020204020204" pitchFamily="34" charset="-122"/>
                <a:ea typeface="Microsoft YaHei" panose="020B0503020204020204" pitchFamily="34" charset="-122"/>
              </a:rPr>
              <a:t> </a:t>
            </a:r>
            <a:r>
              <a:rPr lang="en-US" altLang="zh-CN" dirty="0">
                <a:solidFill>
                  <a:srgbClr val="43F6FF"/>
                </a:solidFill>
                <a:latin typeface="Microsoft YaHei" panose="020B0503020204020204" pitchFamily="34" charset="-122"/>
                <a:ea typeface="Microsoft YaHei" panose="020B0503020204020204" pitchFamily="34" charset="-122"/>
              </a:rPr>
              <a:t>Network</a:t>
            </a:r>
            <a:endParaRPr lang="zh-CN" altLang="en-US" dirty="0">
              <a:solidFill>
                <a:srgbClr val="43F6FF"/>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605897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3757200" y="486096"/>
            <a:ext cx="4677884"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AlphaGo Zero </a:t>
            </a:r>
            <a:r>
              <a:rPr lang="zh-CN" altLang="en-US" dirty="0">
                <a:latin typeface="Microsoft YaHei" panose="020B0503020204020204" pitchFamily="34" charset="-122"/>
                <a:ea typeface="Microsoft YaHei" panose="020B0503020204020204" pitchFamily="34" charset="-122"/>
                <a:cs typeface="Arial" panose="020B0604020202020204" pitchFamily="34" charset="0"/>
              </a:rPr>
              <a:t>训练过程简介</a:t>
            </a:r>
            <a:endParaRPr lang="en-US" altLang="zh-CN" dirty="0">
              <a:latin typeface="Microsoft YaHei" panose="020B0503020204020204" pitchFamily="34" charset="-122"/>
              <a:ea typeface="Microsoft YaHei" panose="020B0503020204020204" pitchFamily="34" charset="-122"/>
              <a:cs typeface="Arial" panose="020B0604020202020204" pitchFamily="34" charset="0"/>
            </a:endParaRP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148140"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473443"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 name="矩形 1">
            <a:extLst>
              <a:ext uri="{FF2B5EF4-FFF2-40B4-BE49-F238E27FC236}">
                <a16:creationId xmlns:a16="http://schemas.microsoft.com/office/drawing/2014/main" id="{72B450BD-99F1-424C-A933-76D0B72DB874}"/>
              </a:ext>
            </a:extLst>
          </p:cNvPr>
          <p:cNvSpPr/>
          <p:nvPr/>
        </p:nvSpPr>
        <p:spPr>
          <a:xfrm>
            <a:off x="448055" y="1179499"/>
            <a:ext cx="10856978" cy="369332"/>
          </a:xfrm>
          <a:prstGeom prst="rect">
            <a:avLst/>
          </a:prstGeom>
        </p:spPr>
        <p:txBody>
          <a:bodyPr wrap="square">
            <a:spAutoFit/>
          </a:bodyPr>
          <a:lstStyle/>
          <a:p>
            <a:r>
              <a:rPr lang="en" altLang="zh-CN" dirty="0">
                <a:solidFill>
                  <a:schemeClr val="bg1"/>
                </a:solidFill>
                <a:latin typeface="Microsoft YaHei" panose="020B0503020204020204" pitchFamily="34" charset="-122"/>
                <a:ea typeface="Microsoft YaHei" panose="020B0503020204020204" pitchFamily="34" charset="-122"/>
              </a:rPr>
              <a:t>AlphaGo Zero</a:t>
            </a:r>
            <a:r>
              <a:rPr lang="zh-CN" altLang="en-US" dirty="0">
                <a:solidFill>
                  <a:schemeClr val="bg1"/>
                </a:solidFill>
                <a:latin typeface="Microsoft YaHei" panose="020B0503020204020204" pitchFamily="34" charset="-122"/>
                <a:ea typeface="Microsoft YaHei" panose="020B0503020204020204" pitchFamily="34" charset="-122"/>
              </a:rPr>
              <a:t> 训练过程主要分为三个阶段：自我对战学习阶段，训练神经网络阶段和评估网络阶段。</a:t>
            </a:r>
          </a:p>
        </p:txBody>
      </p:sp>
      <p:grpSp>
        <p:nvGrpSpPr>
          <p:cNvPr id="22" name="组合 21">
            <a:extLst>
              <a:ext uri="{FF2B5EF4-FFF2-40B4-BE49-F238E27FC236}">
                <a16:creationId xmlns:a16="http://schemas.microsoft.com/office/drawing/2014/main" id="{ED66937D-4A0B-7C4A-9A01-E984F22063F3}"/>
              </a:ext>
            </a:extLst>
          </p:cNvPr>
          <p:cNvGrpSpPr/>
          <p:nvPr/>
        </p:nvGrpSpPr>
        <p:grpSpPr>
          <a:xfrm>
            <a:off x="582353" y="2096421"/>
            <a:ext cx="2095849" cy="390877"/>
            <a:chOff x="493189" y="2817428"/>
            <a:chExt cx="2918142" cy="544236"/>
          </a:xfrm>
        </p:grpSpPr>
        <p:sp>
          <p:nvSpPr>
            <p:cNvPr id="23" name="平行四边形 22">
              <a:extLst>
                <a:ext uri="{FF2B5EF4-FFF2-40B4-BE49-F238E27FC236}">
                  <a16:creationId xmlns:a16="http://schemas.microsoft.com/office/drawing/2014/main" id="{B35F0CD2-4F8E-B64D-8F84-1A84F6EEE38E}"/>
                </a:ext>
              </a:extLst>
            </p:cNvPr>
            <p:cNvSpPr/>
            <p:nvPr/>
          </p:nvSpPr>
          <p:spPr>
            <a:xfrm>
              <a:off x="1033890" y="2897807"/>
              <a:ext cx="2377441" cy="375920"/>
            </a:xfrm>
            <a:prstGeom prst="parallelogram">
              <a:avLst/>
            </a:prstGeom>
            <a:gradFill flip="none" rotWithShape="1">
              <a:gsLst>
                <a:gs pos="31000">
                  <a:srgbClr val="00C2CC"/>
                </a:gs>
                <a:gs pos="100000">
                  <a:srgbClr val="00C2CC">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EDC2C31-09FE-2A47-B696-7C1E1D48CDA5}"/>
                </a:ext>
              </a:extLst>
            </p:cNvPr>
            <p:cNvSpPr/>
            <p:nvPr/>
          </p:nvSpPr>
          <p:spPr>
            <a:xfrm>
              <a:off x="684565" y="2826687"/>
              <a:ext cx="504978" cy="504978"/>
            </a:xfrm>
            <a:prstGeom prst="ellipse">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752B1C8F-B5EB-CB49-8890-C67494EBDFAD}"/>
                </a:ext>
              </a:extLst>
            </p:cNvPr>
            <p:cNvSpPr/>
            <p:nvPr/>
          </p:nvSpPr>
          <p:spPr>
            <a:xfrm>
              <a:off x="1290638" y="2847427"/>
              <a:ext cx="2058973" cy="514237"/>
            </a:xfrm>
            <a:prstGeom prst="rect">
              <a:avLst/>
            </a:prstGeom>
          </p:spPr>
          <p:txBody>
            <a:bodyPr wrap="square">
              <a:spAutoFit/>
            </a:bodyPr>
            <a:lstStyle/>
            <a:p>
              <a:pPr defTabSz="474035"/>
              <a:r>
                <a:rPr lang="zh-CN" altLang="en-US" dirty="0">
                  <a:solidFill>
                    <a:schemeClr val="bg1"/>
                  </a:solidFill>
                  <a:latin typeface="Microsoft YaHei" panose="020B0503020204020204" pitchFamily="34" charset="-122"/>
                  <a:ea typeface="Microsoft YaHei" panose="020B0503020204020204" pitchFamily="34" charset="-122"/>
                  <a:cs typeface="Calibri" charset="0"/>
                </a:rPr>
                <a:t>自我对战</a:t>
              </a:r>
              <a:endParaRPr lang="en-US" altLang="zh-CN" dirty="0">
                <a:solidFill>
                  <a:schemeClr val="bg1"/>
                </a:solidFill>
                <a:latin typeface="Microsoft YaHei" panose="020B0503020204020204" pitchFamily="34" charset="-122"/>
                <a:ea typeface="Microsoft YaHei" panose="020B0503020204020204" pitchFamily="34" charset="-122"/>
                <a:cs typeface="Calibri" charset="0"/>
              </a:endParaRPr>
            </a:p>
          </p:txBody>
        </p:sp>
        <p:sp>
          <p:nvSpPr>
            <p:cNvPr id="26" name="平行四边形 25">
              <a:extLst>
                <a:ext uri="{FF2B5EF4-FFF2-40B4-BE49-F238E27FC236}">
                  <a16:creationId xmlns:a16="http://schemas.microsoft.com/office/drawing/2014/main" id="{E9818E89-09B5-A44F-926B-65C5094E78E3}"/>
                </a:ext>
              </a:extLst>
            </p:cNvPr>
            <p:cNvSpPr/>
            <p:nvPr/>
          </p:nvSpPr>
          <p:spPr>
            <a:xfrm>
              <a:off x="493190" y="2897807"/>
              <a:ext cx="849566" cy="375920"/>
            </a:xfrm>
            <a:prstGeom prst="parallelogram">
              <a:avLst>
                <a:gd name="adj" fmla="val 0"/>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直角三角形 26">
              <a:extLst>
                <a:ext uri="{FF2B5EF4-FFF2-40B4-BE49-F238E27FC236}">
                  <a16:creationId xmlns:a16="http://schemas.microsoft.com/office/drawing/2014/main" id="{D9015B12-5C2F-2B4D-8CB1-7B07417E4A2B}"/>
                </a:ext>
              </a:extLst>
            </p:cNvPr>
            <p:cNvSpPr/>
            <p:nvPr/>
          </p:nvSpPr>
          <p:spPr>
            <a:xfrm flipH="1">
              <a:off x="493189" y="2817428"/>
              <a:ext cx="149542" cy="81788"/>
            </a:xfrm>
            <a:prstGeom prst="rtTriangle">
              <a:avLst/>
            </a:prstGeom>
            <a:solidFill>
              <a:srgbClr val="00C2C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图形 2">
              <a:extLst>
                <a:ext uri="{FF2B5EF4-FFF2-40B4-BE49-F238E27FC236}">
                  <a16:creationId xmlns:a16="http://schemas.microsoft.com/office/drawing/2014/main" id="{B8E75C16-D941-214A-A460-4662F1FAD4C9}"/>
                </a:ext>
              </a:extLst>
            </p:cNvPr>
            <p:cNvGrpSpPr/>
            <p:nvPr/>
          </p:nvGrpSpPr>
          <p:grpSpPr>
            <a:xfrm>
              <a:off x="776328" y="2921696"/>
              <a:ext cx="321452" cy="314959"/>
              <a:chOff x="3754657" y="3796110"/>
              <a:chExt cx="685992" cy="672136"/>
            </a:xfrm>
            <a:solidFill>
              <a:schemeClr val="bg1"/>
            </a:solidFill>
          </p:grpSpPr>
          <p:sp>
            <p:nvSpPr>
              <p:cNvPr id="29" name="任意多边形: 形状 117">
                <a:extLst>
                  <a:ext uri="{FF2B5EF4-FFF2-40B4-BE49-F238E27FC236}">
                    <a16:creationId xmlns:a16="http://schemas.microsoft.com/office/drawing/2014/main" id="{F6F3D238-2239-6246-AC01-C9D940CFE120}"/>
                  </a:ext>
                </a:extLst>
              </p:cNvPr>
              <p:cNvSpPr/>
              <p:nvPr/>
            </p:nvSpPr>
            <p:spPr>
              <a:xfrm>
                <a:off x="3998109" y="3796110"/>
                <a:ext cx="442540" cy="428764"/>
              </a:xfrm>
              <a:custGeom>
                <a:avLst/>
                <a:gdLst>
                  <a:gd name="connsiteX0" fmla="*/ 119313 w 442540"/>
                  <a:gd name="connsiteY0" fmla="*/ 280966 h 428764"/>
                  <a:gd name="connsiteX1" fmla="*/ 79309 w 442540"/>
                  <a:gd name="connsiteY1" fmla="*/ 270147 h 428764"/>
                  <a:gd name="connsiteX2" fmla="*/ 0 w 442540"/>
                  <a:gd name="connsiteY2" fmla="*/ 349456 h 428764"/>
                  <a:gd name="connsiteX3" fmla="*/ 79309 w 442540"/>
                  <a:gd name="connsiteY3" fmla="*/ 428765 h 428764"/>
                  <a:gd name="connsiteX4" fmla="*/ 158617 w 442540"/>
                  <a:gd name="connsiteY4" fmla="*/ 349456 h 428764"/>
                  <a:gd name="connsiteX5" fmla="*/ 150523 w 442540"/>
                  <a:gd name="connsiteY5" fmla="*/ 314433 h 428764"/>
                  <a:gd name="connsiteX6" fmla="*/ 327041 w 442540"/>
                  <a:gd name="connsiteY6" fmla="*/ 137915 h 428764"/>
                  <a:gd name="connsiteX7" fmla="*/ 351246 w 442540"/>
                  <a:gd name="connsiteY7" fmla="*/ 158306 h 428764"/>
                  <a:gd name="connsiteX8" fmla="*/ 442541 w 442540"/>
                  <a:gd name="connsiteY8" fmla="*/ 72226 h 428764"/>
                  <a:gd name="connsiteX9" fmla="*/ 374595 w 442540"/>
                  <a:gd name="connsiteY9" fmla="*/ 64910 h 428764"/>
                  <a:gd name="connsiteX10" fmla="*/ 365801 w 442540"/>
                  <a:gd name="connsiteY10" fmla="*/ 0 h 428764"/>
                  <a:gd name="connsiteX11" fmla="*/ 274428 w 442540"/>
                  <a:gd name="connsiteY11" fmla="*/ 86080 h 428764"/>
                  <a:gd name="connsiteX12" fmla="*/ 294586 w 442540"/>
                  <a:gd name="connsiteY12" fmla="*/ 105537 h 428764"/>
                  <a:gd name="connsiteX13" fmla="*/ 119313 w 442540"/>
                  <a:gd name="connsiteY13" fmla="*/ 280966 h 4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540" h="428764">
                    <a:moveTo>
                      <a:pt x="119313" y="280966"/>
                    </a:moveTo>
                    <a:cubicBezTo>
                      <a:pt x="107561" y="274117"/>
                      <a:pt x="93941" y="270147"/>
                      <a:pt x="79309" y="270147"/>
                    </a:cubicBezTo>
                    <a:cubicBezTo>
                      <a:pt x="35490" y="270147"/>
                      <a:pt x="0" y="305638"/>
                      <a:pt x="0" y="349456"/>
                    </a:cubicBezTo>
                    <a:cubicBezTo>
                      <a:pt x="0" y="393274"/>
                      <a:pt x="35490" y="428765"/>
                      <a:pt x="79309" y="428765"/>
                    </a:cubicBezTo>
                    <a:cubicBezTo>
                      <a:pt x="123127" y="428765"/>
                      <a:pt x="158617" y="393274"/>
                      <a:pt x="158617" y="349456"/>
                    </a:cubicBezTo>
                    <a:cubicBezTo>
                      <a:pt x="158617" y="336925"/>
                      <a:pt x="155660" y="325018"/>
                      <a:pt x="150523" y="314433"/>
                    </a:cubicBezTo>
                    <a:lnTo>
                      <a:pt x="327041" y="137915"/>
                    </a:lnTo>
                    <a:lnTo>
                      <a:pt x="351246" y="158306"/>
                    </a:lnTo>
                    <a:lnTo>
                      <a:pt x="442541" y="72226"/>
                    </a:lnTo>
                    <a:lnTo>
                      <a:pt x="374595" y="64910"/>
                    </a:lnTo>
                    <a:lnTo>
                      <a:pt x="365801" y="0"/>
                    </a:lnTo>
                    <a:lnTo>
                      <a:pt x="274428" y="86080"/>
                    </a:lnTo>
                    <a:lnTo>
                      <a:pt x="294586" y="105537"/>
                    </a:lnTo>
                    <a:lnTo>
                      <a:pt x="119313" y="280966"/>
                    </a:lnTo>
                    <a:close/>
                  </a:path>
                </a:pathLst>
              </a:custGeom>
              <a:grpFill/>
              <a:ln w="972" cap="flat">
                <a:noFill/>
                <a:prstDash val="solid"/>
                <a:miter/>
              </a:ln>
            </p:spPr>
            <p:txBody>
              <a:bodyPr rtlCol="0" anchor="ctr"/>
              <a:lstStyle/>
              <a:p>
                <a:endParaRPr lang="zh-CN" altLang="en-US"/>
              </a:p>
            </p:txBody>
          </p:sp>
          <p:sp>
            <p:nvSpPr>
              <p:cNvPr id="30" name="任意多边形: 形状 118">
                <a:extLst>
                  <a:ext uri="{FF2B5EF4-FFF2-40B4-BE49-F238E27FC236}">
                    <a16:creationId xmlns:a16="http://schemas.microsoft.com/office/drawing/2014/main" id="{867065F4-2742-D546-9121-E1CAF28F69FD}"/>
                  </a:ext>
                </a:extLst>
              </p:cNvPr>
              <p:cNvSpPr/>
              <p:nvPr/>
            </p:nvSpPr>
            <p:spPr>
              <a:xfrm>
                <a:off x="3754657" y="3822882"/>
                <a:ext cx="645443" cy="645364"/>
              </a:xfrm>
              <a:custGeom>
                <a:avLst/>
                <a:gdLst>
                  <a:gd name="connsiteX0" fmla="*/ 547845 w 645443"/>
                  <a:gd name="connsiteY0" fmla="*/ 161730 h 645365"/>
                  <a:gd name="connsiteX1" fmla="*/ 599680 w 645443"/>
                  <a:gd name="connsiteY1" fmla="*/ 322760 h 645365"/>
                  <a:gd name="connsiteX2" fmla="*/ 322761 w 645443"/>
                  <a:gd name="connsiteY2" fmla="*/ 599679 h 645365"/>
                  <a:gd name="connsiteX3" fmla="*/ 45764 w 645443"/>
                  <a:gd name="connsiteY3" fmla="*/ 322760 h 645365"/>
                  <a:gd name="connsiteX4" fmla="*/ 322761 w 645443"/>
                  <a:gd name="connsiteY4" fmla="*/ 45764 h 645365"/>
                  <a:gd name="connsiteX5" fmla="*/ 483012 w 645443"/>
                  <a:gd name="connsiteY5" fmla="*/ 97054 h 645365"/>
                  <a:gd name="connsiteX6" fmla="*/ 515779 w 645443"/>
                  <a:gd name="connsiteY6" fmla="*/ 64287 h 645365"/>
                  <a:gd name="connsiteX7" fmla="*/ 322761 w 645443"/>
                  <a:gd name="connsiteY7" fmla="*/ 0 h 645365"/>
                  <a:gd name="connsiteX8" fmla="*/ 0 w 645443"/>
                  <a:gd name="connsiteY8" fmla="*/ 322683 h 645365"/>
                  <a:gd name="connsiteX9" fmla="*/ 322761 w 645443"/>
                  <a:gd name="connsiteY9" fmla="*/ 645365 h 645365"/>
                  <a:gd name="connsiteX10" fmla="*/ 645443 w 645443"/>
                  <a:gd name="connsiteY10" fmla="*/ 322683 h 645365"/>
                  <a:gd name="connsiteX11" fmla="*/ 580611 w 645443"/>
                  <a:gd name="connsiteY11" fmla="*/ 128886 h 645365"/>
                  <a:gd name="connsiteX12" fmla="*/ 547845 w 645443"/>
                  <a:gd name="connsiteY12" fmla="*/ 161730 h 6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443" h="645365">
                    <a:moveTo>
                      <a:pt x="547845" y="161730"/>
                    </a:moveTo>
                    <a:cubicBezTo>
                      <a:pt x="580456" y="207105"/>
                      <a:pt x="599680" y="262754"/>
                      <a:pt x="599680" y="322760"/>
                    </a:cubicBezTo>
                    <a:cubicBezTo>
                      <a:pt x="599680" y="475463"/>
                      <a:pt x="475463" y="599679"/>
                      <a:pt x="322761" y="599679"/>
                    </a:cubicBezTo>
                    <a:cubicBezTo>
                      <a:pt x="170058" y="599679"/>
                      <a:pt x="45764" y="475463"/>
                      <a:pt x="45764" y="322760"/>
                    </a:cubicBezTo>
                    <a:cubicBezTo>
                      <a:pt x="45764" y="170058"/>
                      <a:pt x="170058" y="45764"/>
                      <a:pt x="322761" y="45764"/>
                    </a:cubicBezTo>
                    <a:cubicBezTo>
                      <a:pt x="382456" y="45764"/>
                      <a:pt x="437715" y="64832"/>
                      <a:pt x="483012" y="97054"/>
                    </a:cubicBezTo>
                    <a:lnTo>
                      <a:pt x="515779" y="64287"/>
                    </a:lnTo>
                    <a:cubicBezTo>
                      <a:pt x="461920" y="23972"/>
                      <a:pt x="395065" y="0"/>
                      <a:pt x="322761" y="0"/>
                    </a:cubicBezTo>
                    <a:cubicBezTo>
                      <a:pt x="144841" y="0"/>
                      <a:pt x="0" y="144764"/>
                      <a:pt x="0" y="322683"/>
                    </a:cubicBezTo>
                    <a:cubicBezTo>
                      <a:pt x="0" y="500602"/>
                      <a:pt x="144764" y="645365"/>
                      <a:pt x="322761" y="645365"/>
                    </a:cubicBezTo>
                    <a:cubicBezTo>
                      <a:pt x="500758" y="645365"/>
                      <a:pt x="645443" y="500602"/>
                      <a:pt x="645443" y="322683"/>
                    </a:cubicBezTo>
                    <a:cubicBezTo>
                      <a:pt x="645443" y="249990"/>
                      <a:pt x="621316" y="182900"/>
                      <a:pt x="580611" y="128886"/>
                    </a:cubicBezTo>
                    <a:lnTo>
                      <a:pt x="547845" y="161730"/>
                    </a:lnTo>
                    <a:close/>
                  </a:path>
                </a:pathLst>
              </a:custGeom>
              <a:grpFill/>
              <a:ln w="972" cap="flat">
                <a:noFill/>
                <a:prstDash val="solid"/>
                <a:miter/>
              </a:ln>
            </p:spPr>
            <p:txBody>
              <a:bodyPr rtlCol="0" anchor="ctr"/>
              <a:lstStyle/>
              <a:p>
                <a:endParaRPr lang="zh-CN" altLang="en-US" dirty="0"/>
              </a:p>
            </p:txBody>
          </p:sp>
          <p:sp>
            <p:nvSpPr>
              <p:cNvPr id="31" name="任意多边形: 形状 119">
                <a:extLst>
                  <a:ext uri="{FF2B5EF4-FFF2-40B4-BE49-F238E27FC236}">
                    <a16:creationId xmlns:a16="http://schemas.microsoft.com/office/drawing/2014/main" id="{1E6ECBB2-FBA5-4C4C-AE7B-02742AD233BF}"/>
                  </a:ext>
                </a:extLst>
              </p:cNvPr>
              <p:cNvSpPr/>
              <p:nvPr/>
            </p:nvSpPr>
            <p:spPr>
              <a:xfrm>
                <a:off x="3874592" y="3942820"/>
                <a:ext cx="405649" cy="405649"/>
              </a:xfrm>
              <a:custGeom>
                <a:avLst/>
                <a:gdLst>
                  <a:gd name="connsiteX0" fmla="*/ 202825 w 405649"/>
                  <a:gd name="connsiteY0" fmla="*/ 45764 h 405649"/>
                  <a:gd name="connsiteX1" fmla="*/ 276141 w 405649"/>
                  <a:gd name="connsiteY1" fmla="*/ 64054 h 405649"/>
                  <a:gd name="connsiteX2" fmla="*/ 309685 w 405649"/>
                  <a:gd name="connsiteY2" fmla="*/ 30509 h 405649"/>
                  <a:gd name="connsiteX3" fmla="*/ 202825 w 405649"/>
                  <a:gd name="connsiteY3" fmla="*/ 0 h 405649"/>
                  <a:gd name="connsiteX4" fmla="*/ 0 w 405649"/>
                  <a:gd name="connsiteY4" fmla="*/ 202825 h 405649"/>
                  <a:gd name="connsiteX5" fmla="*/ 202825 w 405649"/>
                  <a:gd name="connsiteY5" fmla="*/ 405649 h 405649"/>
                  <a:gd name="connsiteX6" fmla="*/ 405650 w 405649"/>
                  <a:gd name="connsiteY6" fmla="*/ 202825 h 405649"/>
                  <a:gd name="connsiteX7" fmla="*/ 374595 w 405649"/>
                  <a:gd name="connsiteY7" fmla="*/ 95186 h 405649"/>
                  <a:gd name="connsiteX8" fmla="*/ 341129 w 405649"/>
                  <a:gd name="connsiteY8" fmla="*/ 128653 h 405649"/>
                  <a:gd name="connsiteX9" fmla="*/ 359808 w 405649"/>
                  <a:gd name="connsiteY9" fmla="*/ 202825 h 405649"/>
                  <a:gd name="connsiteX10" fmla="*/ 202825 w 405649"/>
                  <a:gd name="connsiteY10" fmla="*/ 359807 h 405649"/>
                  <a:gd name="connsiteX11" fmla="*/ 45842 w 405649"/>
                  <a:gd name="connsiteY11" fmla="*/ 202825 h 405649"/>
                  <a:gd name="connsiteX12" fmla="*/ 202825 w 405649"/>
                  <a:gd name="connsiteY12" fmla="*/ 45764 h 405649"/>
                  <a:gd name="connsiteX13" fmla="*/ 202825 w 405649"/>
                  <a:gd name="connsiteY13" fmla="*/ 45764 h 4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649" h="405649">
                    <a:moveTo>
                      <a:pt x="202825" y="45764"/>
                    </a:moveTo>
                    <a:cubicBezTo>
                      <a:pt x="229287" y="45764"/>
                      <a:pt x="254270" y="52379"/>
                      <a:pt x="276141" y="64054"/>
                    </a:cubicBezTo>
                    <a:lnTo>
                      <a:pt x="309685" y="30509"/>
                    </a:lnTo>
                    <a:cubicBezTo>
                      <a:pt x="278631" y="11208"/>
                      <a:pt x="242051" y="0"/>
                      <a:pt x="202825" y="0"/>
                    </a:cubicBezTo>
                    <a:cubicBezTo>
                      <a:pt x="90983" y="0"/>
                      <a:pt x="0" y="90983"/>
                      <a:pt x="0" y="202825"/>
                    </a:cubicBezTo>
                    <a:cubicBezTo>
                      <a:pt x="0" y="314666"/>
                      <a:pt x="90983" y="405649"/>
                      <a:pt x="202825" y="405649"/>
                    </a:cubicBezTo>
                    <a:cubicBezTo>
                      <a:pt x="314666" y="405649"/>
                      <a:pt x="405650" y="314666"/>
                      <a:pt x="405650" y="202825"/>
                    </a:cubicBezTo>
                    <a:cubicBezTo>
                      <a:pt x="405650" y="163287"/>
                      <a:pt x="394209" y="126396"/>
                      <a:pt x="374595" y="95186"/>
                    </a:cubicBezTo>
                    <a:lnTo>
                      <a:pt x="341129" y="128653"/>
                    </a:lnTo>
                    <a:cubicBezTo>
                      <a:pt x="353037" y="150756"/>
                      <a:pt x="359808" y="176051"/>
                      <a:pt x="359808" y="202825"/>
                    </a:cubicBezTo>
                    <a:cubicBezTo>
                      <a:pt x="359808" y="289371"/>
                      <a:pt x="289372" y="359807"/>
                      <a:pt x="202825" y="359807"/>
                    </a:cubicBezTo>
                    <a:cubicBezTo>
                      <a:pt x="116278" y="359807"/>
                      <a:pt x="45842" y="289371"/>
                      <a:pt x="45842" y="202825"/>
                    </a:cubicBezTo>
                    <a:cubicBezTo>
                      <a:pt x="45764" y="116190"/>
                      <a:pt x="116200" y="45764"/>
                      <a:pt x="202825" y="45764"/>
                    </a:cubicBezTo>
                    <a:lnTo>
                      <a:pt x="202825" y="45764"/>
                    </a:lnTo>
                    <a:close/>
                  </a:path>
                </a:pathLst>
              </a:custGeom>
              <a:grpFill/>
              <a:ln w="972" cap="flat">
                <a:noFill/>
                <a:prstDash val="solid"/>
                <a:miter/>
              </a:ln>
            </p:spPr>
            <p:txBody>
              <a:bodyPr rtlCol="0" anchor="ctr"/>
              <a:lstStyle/>
              <a:p>
                <a:endParaRPr lang="zh-CN" altLang="en-US"/>
              </a:p>
            </p:txBody>
          </p:sp>
        </p:grpSp>
      </p:grpSp>
      <p:grpSp>
        <p:nvGrpSpPr>
          <p:cNvPr id="32" name="组合 31">
            <a:extLst>
              <a:ext uri="{FF2B5EF4-FFF2-40B4-BE49-F238E27FC236}">
                <a16:creationId xmlns:a16="http://schemas.microsoft.com/office/drawing/2014/main" id="{E0C351C4-7332-EE4E-88EA-66A513AB630F}"/>
              </a:ext>
            </a:extLst>
          </p:cNvPr>
          <p:cNvGrpSpPr/>
          <p:nvPr/>
        </p:nvGrpSpPr>
        <p:grpSpPr>
          <a:xfrm>
            <a:off x="4685239" y="2107193"/>
            <a:ext cx="2095849" cy="390879"/>
            <a:chOff x="493189" y="2817428"/>
            <a:chExt cx="2918142" cy="544239"/>
          </a:xfrm>
        </p:grpSpPr>
        <p:sp>
          <p:nvSpPr>
            <p:cNvPr id="33" name="平行四边形 32">
              <a:extLst>
                <a:ext uri="{FF2B5EF4-FFF2-40B4-BE49-F238E27FC236}">
                  <a16:creationId xmlns:a16="http://schemas.microsoft.com/office/drawing/2014/main" id="{23F8105D-B026-3544-A690-DC535AA73A12}"/>
                </a:ext>
              </a:extLst>
            </p:cNvPr>
            <p:cNvSpPr/>
            <p:nvPr/>
          </p:nvSpPr>
          <p:spPr>
            <a:xfrm>
              <a:off x="1033890" y="2897807"/>
              <a:ext cx="2377441" cy="375920"/>
            </a:xfrm>
            <a:prstGeom prst="parallelogram">
              <a:avLst/>
            </a:prstGeom>
            <a:gradFill flip="none" rotWithShape="1">
              <a:gsLst>
                <a:gs pos="31000">
                  <a:srgbClr val="00C2CC"/>
                </a:gs>
                <a:gs pos="100000">
                  <a:srgbClr val="00C2CC">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0AAFDB02-D552-1344-B1F0-1007B5F84DF3}"/>
                </a:ext>
              </a:extLst>
            </p:cNvPr>
            <p:cNvSpPr/>
            <p:nvPr/>
          </p:nvSpPr>
          <p:spPr>
            <a:xfrm>
              <a:off x="684565" y="2826687"/>
              <a:ext cx="504978" cy="504978"/>
            </a:xfrm>
            <a:prstGeom prst="ellipse">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7D4FA38E-928A-0944-AEBC-9C771007B1C8}"/>
                </a:ext>
              </a:extLst>
            </p:cNvPr>
            <p:cNvSpPr/>
            <p:nvPr/>
          </p:nvSpPr>
          <p:spPr>
            <a:xfrm>
              <a:off x="1290638" y="2847428"/>
              <a:ext cx="2058973" cy="514239"/>
            </a:xfrm>
            <a:prstGeom prst="rect">
              <a:avLst/>
            </a:prstGeom>
          </p:spPr>
          <p:txBody>
            <a:bodyPr wrap="square">
              <a:spAutoFit/>
            </a:bodyPr>
            <a:lstStyle/>
            <a:p>
              <a:pPr defTabSz="474035"/>
              <a:r>
                <a:rPr lang="zh-CN" altLang="en-US" dirty="0">
                  <a:solidFill>
                    <a:schemeClr val="bg1"/>
                  </a:solidFill>
                  <a:latin typeface="Microsoft YaHei" panose="020B0503020204020204" pitchFamily="34" charset="-122"/>
                  <a:ea typeface="Microsoft YaHei" panose="020B0503020204020204" pitchFamily="34" charset="-122"/>
                  <a:cs typeface="Calibri" charset="0"/>
                </a:rPr>
                <a:t>网络训练</a:t>
              </a:r>
              <a:endParaRPr lang="en-US" altLang="zh-CN" dirty="0">
                <a:solidFill>
                  <a:schemeClr val="bg1"/>
                </a:solidFill>
                <a:latin typeface="Microsoft YaHei" panose="020B0503020204020204" pitchFamily="34" charset="-122"/>
                <a:ea typeface="Microsoft YaHei" panose="020B0503020204020204" pitchFamily="34" charset="-122"/>
                <a:cs typeface="Calibri" charset="0"/>
              </a:endParaRPr>
            </a:p>
          </p:txBody>
        </p:sp>
        <p:sp>
          <p:nvSpPr>
            <p:cNvPr id="36" name="平行四边形 35">
              <a:extLst>
                <a:ext uri="{FF2B5EF4-FFF2-40B4-BE49-F238E27FC236}">
                  <a16:creationId xmlns:a16="http://schemas.microsoft.com/office/drawing/2014/main" id="{A3196D4F-8A51-584B-A921-692250492EBA}"/>
                </a:ext>
              </a:extLst>
            </p:cNvPr>
            <p:cNvSpPr/>
            <p:nvPr/>
          </p:nvSpPr>
          <p:spPr>
            <a:xfrm>
              <a:off x="493190" y="2897807"/>
              <a:ext cx="849566" cy="375920"/>
            </a:xfrm>
            <a:prstGeom prst="parallelogram">
              <a:avLst>
                <a:gd name="adj" fmla="val 0"/>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直角三角形 36">
              <a:extLst>
                <a:ext uri="{FF2B5EF4-FFF2-40B4-BE49-F238E27FC236}">
                  <a16:creationId xmlns:a16="http://schemas.microsoft.com/office/drawing/2014/main" id="{E5EBA470-7027-1644-8C23-E62AE27E9998}"/>
                </a:ext>
              </a:extLst>
            </p:cNvPr>
            <p:cNvSpPr/>
            <p:nvPr/>
          </p:nvSpPr>
          <p:spPr>
            <a:xfrm flipH="1">
              <a:off x="493189" y="2817428"/>
              <a:ext cx="149542" cy="81788"/>
            </a:xfrm>
            <a:prstGeom prst="rtTriangle">
              <a:avLst/>
            </a:prstGeom>
            <a:solidFill>
              <a:srgbClr val="00C2C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图形 2">
              <a:extLst>
                <a:ext uri="{FF2B5EF4-FFF2-40B4-BE49-F238E27FC236}">
                  <a16:creationId xmlns:a16="http://schemas.microsoft.com/office/drawing/2014/main" id="{E02ECA1B-78D2-0E4D-94CF-43AB7B3EA6C4}"/>
                </a:ext>
              </a:extLst>
            </p:cNvPr>
            <p:cNvGrpSpPr/>
            <p:nvPr/>
          </p:nvGrpSpPr>
          <p:grpSpPr>
            <a:xfrm>
              <a:off x="776328" y="2921696"/>
              <a:ext cx="321452" cy="314959"/>
              <a:chOff x="3754657" y="3796110"/>
              <a:chExt cx="685992" cy="672136"/>
            </a:xfrm>
            <a:solidFill>
              <a:schemeClr val="bg1"/>
            </a:solidFill>
          </p:grpSpPr>
          <p:sp>
            <p:nvSpPr>
              <p:cNvPr id="39" name="任意多边形: 形状 117">
                <a:extLst>
                  <a:ext uri="{FF2B5EF4-FFF2-40B4-BE49-F238E27FC236}">
                    <a16:creationId xmlns:a16="http://schemas.microsoft.com/office/drawing/2014/main" id="{0FA330BB-D018-1D4B-A030-FB19404C65CC}"/>
                  </a:ext>
                </a:extLst>
              </p:cNvPr>
              <p:cNvSpPr/>
              <p:nvPr/>
            </p:nvSpPr>
            <p:spPr>
              <a:xfrm>
                <a:off x="3998109" y="3796110"/>
                <a:ext cx="442540" cy="428764"/>
              </a:xfrm>
              <a:custGeom>
                <a:avLst/>
                <a:gdLst>
                  <a:gd name="connsiteX0" fmla="*/ 119313 w 442540"/>
                  <a:gd name="connsiteY0" fmla="*/ 280966 h 428764"/>
                  <a:gd name="connsiteX1" fmla="*/ 79309 w 442540"/>
                  <a:gd name="connsiteY1" fmla="*/ 270147 h 428764"/>
                  <a:gd name="connsiteX2" fmla="*/ 0 w 442540"/>
                  <a:gd name="connsiteY2" fmla="*/ 349456 h 428764"/>
                  <a:gd name="connsiteX3" fmla="*/ 79309 w 442540"/>
                  <a:gd name="connsiteY3" fmla="*/ 428765 h 428764"/>
                  <a:gd name="connsiteX4" fmla="*/ 158617 w 442540"/>
                  <a:gd name="connsiteY4" fmla="*/ 349456 h 428764"/>
                  <a:gd name="connsiteX5" fmla="*/ 150523 w 442540"/>
                  <a:gd name="connsiteY5" fmla="*/ 314433 h 428764"/>
                  <a:gd name="connsiteX6" fmla="*/ 327041 w 442540"/>
                  <a:gd name="connsiteY6" fmla="*/ 137915 h 428764"/>
                  <a:gd name="connsiteX7" fmla="*/ 351246 w 442540"/>
                  <a:gd name="connsiteY7" fmla="*/ 158306 h 428764"/>
                  <a:gd name="connsiteX8" fmla="*/ 442541 w 442540"/>
                  <a:gd name="connsiteY8" fmla="*/ 72226 h 428764"/>
                  <a:gd name="connsiteX9" fmla="*/ 374595 w 442540"/>
                  <a:gd name="connsiteY9" fmla="*/ 64910 h 428764"/>
                  <a:gd name="connsiteX10" fmla="*/ 365801 w 442540"/>
                  <a:gd name="connsiteY10" fmla="*/ 0 h 428764"/>
                  <a:gd name="connsiteX11" fmla="*/ 274428 w 442540"/>
                  <a:gd name="connsiteY11" fmla="*/ 86080 h 428764"/>
                  <a:gd name="connsiteX12" fmla="*/ 294586 w 442540"/>
                  <a:gd name="connsiteY12" fmla="*/ 105537 h 428764"/>
                  <a:gd name="connsiteX13" fmla="*/ 119313 w 442540"/>
                  <a:gd name="connsiteY13" fmla="*/ 280966 h 4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540" h="428764">
                    <a:moveTo>
                      <a:pt x="119313" y="280966"/>
                    </a:moveTo>
                    <a:cubicBezTo>
                      <a:pt x="107561" y="274117"/>
                      <a:pt x="93941" y="270147"/>
                      <a:pt x="79309" y="270147"/>
                    </a:cubicBezTo>
                    <a:cubicBezTo>
                      <a:pt x="35490" y="270147"/>
                      <a:pt x="0" y="305638"/>
                      <a:pt x="0" y="349456"/>
                    </a:cubicBezTo>
                    <a:cubicBezTo>
                      <a:pt x="0" y="393274"/>
                      <a:pt x="35490" y="428765"/>
                      <a:pt x="79309" y="428765"/>
                    </a:cubicBezTo>
                    <a:cubicBezTo>
                      <a:pt x="123127" y="428765"/>
                      <a:pt x="158617" y="393274"/>
                      <a:pt x="158617" y="349456"/>
                    </a:cubicBezTo>
                    <a:cubicBezTo>
                      <a:pt x="158617" y="336925"/>
                      <a:pt x="155660" y="325018"/>
                      <a:pt x="150523" y="314433"/>
                    </a:cubicBezTo>
                    <a:lnTo>
                      <a:pt x="327041" y="137915"/>
                    </a:lnTo>
                    <a:lnTo>
                      <a:pt x="351246" y="158306"/>
                    </a:lnTo>
                    <a:lnTo>
                      <a:pt x="442541" y="72226"/>
                    </a:lnTo>
                    <a:lnTo>
                      <a:pt x="374595" y="64910"/>
                    </a:lnTo>
                    <a:lnTo>
                      <a:pt x="365801" y="0"/>
                    </a:lnTo>
                    <a:lnTo>
                      <a:pt x="274428" y="86080"/>
                    </a:lnTo>
                    <a:lnTo>
                      <a:pt x="294586" y="105537"/>
                    </a:lnTo>
                    <a:lnTo>
                      <a:pt x="119313" y="280966"/>
                    </a:lnTo>
                    <a:close/>
                  </a:path>
                </a:pathLst>
              </a:custGeom>
              <a:grpFill/>
              <a:ln w="972" cap="flat">
                <a:noFill/>
                <a:prstDash val="solid"/>
                <a:miter/>
              </a:ln>
            </p:spPr>
            <p:txBody>
              <a:bodyPr rtlCol="0" anchor="ctr"/>
              <a:lstStyle/>
              <a:p>
                <a:endParaRPr lang="zh-CN" altLang="en-US"/>
              </a:p>
            </p:txBody>
          </p:sp>
          <p:sp>
            <p:nvSpPr>
              <p:cNvPr id="40" name="任意多边形: 形状 118">
                <a:extLst>
                  <a:ext uri="{FF2B5EF4-FFF2-40B4-BE49-F238E27FC236}">
                    <a16:creationId xmlns:a16="http://schemas.microsoft.com/office/drawing/2014/main" id="{8A3D0B84-878C-E945-AA11-9C804C93190B}"/>
                  </a:ext>
                </a:extLst>
              </p:cNvPr>
              <p:cNvSpPr/>
              <p:nvPr/>
            </p:nvSpPr>
            <p:spPr>
              <a:xfrm>
                <a:off x="3754657" y="3822882"/>
                <a:ext cx="645443" cy="645364"/>
              </a:xfrm>
              <a:custGeom>
                <a:avLst/>
                <a:gdLst>
                  <a:gd name="connsiteX0" fmla="*/ 547845 w 645443"/>
                  <a:gd name="connsiteY0" fmla="*/ 161730 h 645365"/>
                  <a:gd name="connsiteX1" fmla="*/ 599680 w 645443"/>
                  <a:gd name="connsiteY1" fmla="*/ 322760 h 645365"/>
                  <a:gd name="connsiteX2" fmla="*/ 322761 w 645443"/>
                  <a:gd name="connsiteY2" fmla="*/ 599679 h 645365"/>
                  <a:gd name="connsiteX3" fmla="*/ 45764 w 645443"/>
                  <a:gd name="connsiteY3" fmla="*/ 322760 h 645365"/>
                  <a:gd name="connsiteX4" fmla="*/ 322761 w 645443"/>
                  <a:gd name="connsiteY4" fmla="*/ 45764 h 645365"/>
                  <a:gd name="connsiteX5" fmla="*/ 483012 w 645443"/>
                  <a:gd name="connsiteY5" fmla="*/ 97054 h 645365"/>
                  <a:gd name="connsiteX6" fmla="*/ 515779 w 645443"/>
                  <a:gd name="connsiteY6" fmla="*/ 64287 h 645365"/>
                  <a:gd name="connsiteX7" fmla="*/ 322761 w 645443"/>
                  <a:gd name="connsiteY7" fmla="*/ 0 h 645365"/>
                  <a:gd name="connsiteX8" fmla="*/ 0 w 645443"/>
                  <a:gd name="connsiteY8" fmla="*/ 322683 h 645365"/>
                  <a:gd name="connsiteX9" fmla="*/ 322761 w 645443"/>
                  <a:gd name="connsiteY9" fmla="*/ 645365 h 645365"/>
                  <a:gd name="connsiteX10" fmla="*/ 645443 w 645443"/>
                  <a:gd name="connsiteY10" fmla="*/ 322683 h 645365"/>
                  <a:gd name="connsiteX11" fmla="*/ 580611 w 645443"/>
                  <a:gd name="connsiteY11" fmla="*/ 128886 h 645365"/>
                  <a:gd name="connsiteX12" fmla="*/ 547845 w 645443"/>
                  <a:gd name="connsiteY12" fmla="*/ 161730 h 6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443" h="645365">
                    <a:moveTo>
                      <a:pt x="547845" y="161730"/>
                    </a:moveTo>
                    <a:cubicBezTo>
                      <a:pt x="580456" y="207105"/>
                      <a:pt x="599680" y="262754"/>
                      <a:pt x="599680" y="322760"/>
                    </a:cubicBezTo>
                    <a:cubicBezTo>
                      <a:pt x="599680" y="475463"/>
                      <a:pt x="475463" y="599679"/>
                      <a:pt x="322761" y="599679"/>
                    </a:cubicBezTo>
                    <a:cubicBezTo>
                      <a:pt x="170058" y="599679"/>
                      <a:pt x="45764" y="475463"/>
                      <a:pt x="45764" y="322760"/>
                    </a:cubicBezTo>
                    <a:cubicBezTo>
                      <a:pt x="45764" y="170058"/>
                      <a:pt x="170058" y="45764"/>
                      <a:pt x="322761" y="45764"/>
                    </a:cubicBezTo>
                    <a:cubicBezTo>
                      <a:pt x="382456" y="45764"/>
                      <a:pt x="437715" y="64832"/>
                      <a:pt x="483012" y="97054"/>
                    </a:cubicBezTo>
                    <a:lnTo>
                      <a:pt x="515779" y="64287"/>
                    </a:lnTo>
                    <a:cubicBezTo>
                      <a:pt x="461920" y="23972"/>
                      <a:pt x="395065" y="0"/>
                      <a:pt x="322761" y="0"/>
                    </a:cubicBezTo>
                    <a:cubicBezTo>
                      <a:pt x="144841" y="0"/>
                      <a:pt x="0" y="144764"/>
                      <a:pt x="0" y="322683"/>
                    </a:cubicBezTo>
                    <a:cubicBezTo>
                      <a:pt x="0" y="500602"/>
                      <a:pt x="144764" y="645365"/>
                      <a:pt x="322761" y="645365"/>
                    </a:cubicBezTo>
                    <a:cubicBezTo>
                      <a:pt x="500758" y="645365"/>
                      <a:pt x="645443" y="500602"/>
                      <a:pt x="645443" y="322683"/>
                    </a:cubicBezTo>
                    <a:cubicBezTo>
                      <a:pt x="645443" y="249990"/>
                      <a:pt x="621316" y="182900"/>
                      <a:pt x="580611" y="128886"/>
                    </a:cubicBezTo>
                    <a:lnTo>
                      <a:pt x="547845" y="161730"/>
                    </a:lnTo>
                    <a:close/>
                  </a:path>
                </a:pathLst>
              </a:custGeom>
              <a:grpFill/>
              <a:ln w="972" cap="flat">
                <a:noFill/>
                <a:prstDash val="solid"/>
                <a:miter/>
              </a:ln>
            </p:spPr>
            <p:txBody>
              <a:bodyPr rtlCol="0" anchor="ctr"/>
              <a:lstStyle/>
              <a:p>
                <a:endParaRPr lang="zh-CN" altLang="en-US" dirty="0"/>
              </a:p>
            </p:txBody>
          </p:sp>
          <p:sp>
            <p:nvSpPr>
              <p:cNvPr id="41" name="任意多边形: 形状 119">
                <a:extLst>
                  <a:ext uri="{FF2B5EF4-FFF2-40B4-BE49-F238E27FC236}">
                    <a16:creationId xmlns:a16="http://schemas.microsoft.com/office/drawing/2014/main" id="{DF555D74-E8D8-034E-A2E0-5FE52E1AACEE}"/>
                  </a:ext>
                </a:extLst>
              </p:cNvPr>
              <p:cNvSpPr/>
              <p:nvPr/>
            </p:nvSpPr>
            <p:spPr>
              <a:xfrm>
                <a:off x="3874592" y="3942820"/>
                <a:ext cx="405649" cy="405649"/>
              </a:xfrm>
              <a:custGeom>
                <a:avLst/>
                <a:gdLst>
                  <a:gd name="connsiteX0" fmla="*/ 202825 w 405649"/>
                  <a:gd name="connsiteY0" fmla="*/ 45764 h 405649"/>
                  <a:gd name="connsiteX1" fmla="*/ 276141 w 405649"/>
                  <a:gd name="connsiteY1" fmla="*/ 64054 h 405649"/>
                  <a:gd name="connsiteX2" fmla="*/ 309685 w 405649"/>
                  <a:gd name="connsiteY2" fmla="*/ 30509 h 405649"/>
                  <a:gd name="connsiteX3" fmla="*/ 202825 w 405649"/>
                  <a:gd name="connsiteY3" fmla="*/ 0 h 405649"/>
                  <a:gd name="connsiteX4" fmla="*/ 0 w 405649"/>
                  <a:gd name="connsiteY4" fmla="*/ 202825 h 405649"/>
                  <a:gd name="connsiteX5" fmla="*/ 202825 w 405649"/>
                  <a:gd name="connsiteY5" fmla="*/ 405649 h 405649"/>
                  <a:gd name="connsiteX6" fmla="*/ 405650 w 405649"/>
                  <a:gd name="connsiteY6" fmla="*/ 202825 h 405649"/>
                  <a:gd name="connsiteX7" fmla="*/ 374595 w 405649"/>
                  <a:gd name="connsiteY7" fmla="*/ 95186 h 405649"/>
                  <a:gd name="connsiteX8" fmla="*/ 341129 w 405649"/>
                  <a:gd name="connsiteY8" fmla="*/ 128653 h 405649"/>
                  <a:gd name="connsiteX9" fmla="*/ 359808 w 405649"/>
                  <a:gd name="connsiteY9" fmla="*/ 202825 h 405649"/>
                  <a:gd name="connsiteX10" fmla="*/ 202825 w 405649"/>
                  <a:gd name="connsiteY10" fmla="*/ 359807 h 405649"/>
                  <a:gd name="connsiteX11" fmla="*/ 45842 w 405649"/>
                  <a:gd name="connsiteY11" fmla="*/ 202825 h 405649"/>
                  <a:gd name="connsiteX12" fmla="*/ 202825 w 405649"/>
                  <a:gd name="connsiteY12" fmla="*/ 45764 h 405649"/>
                  <a:gd name="connsiteX13" fmla="*/ 202825 w 405649"/>
                  <a:gd name="connsiteY13" fmla="*/ 45764 h 4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649" h="405649">
                    <a:moveTo>
                      <a:pt x="202825" y="45764"/>
                    </a:moveTo>
                    <a:cubicBezTo>
                      <a:pt x="229287" y="45764"/>
                      <a:pt x="254270" y="52379"/>
                      <a:pt x="276141" y="64054"/>
                    </a:cubicBezTo>
                    <a:lnTo>
                      <a:pt x="309685" y="30509"/>
                    </a:lnTo>
                    <a:cubicBezTo>
                      <a:pt x="278631" y="11208"/>
                      <a:pt x="242051" y="0"/>
                      <a:pt x="202825" y="0"/>
                    </a:cubicBezTo>
                    <a:cubicBezTo>
                      <a:pt x="90983" y="0"/>
                      <a:pt x="0" y="90983"/>
                      <a:pt x="0" y="202825"/>
                    </a:cubicBezTo>
                    <a:cubicBezTo>
                      <a:pt x="0" y="314666"/>
                      <a:pt x="90983" y="405649"/>
                      <a:pt x="202825" y="405649"/>
                    </a:cubicBezTo>
                    <a:cubicBezTo>
                      <a:pt x="314666" y="405649"/>
                      <a:pt x="405650" y="314666"/>
                      <a:pt x="405650" y="202825"/>
                    </a:cubicBezTo>
                    <a:cubicBezTo>
                      <a:pt x="405650" y="163287"/>
                      <a:pt x="394209" y="126396"/>
                      <a:pt x="374595" y="95186"/>
                    </a:cubicBezTo>
                    <a:lnTo>
                      <a:pt x="341129" y="128653"/>
                    </a:lnTo>
                    <a:cubicBezTo>
                      <a:pt x="353037" y="150756"/>
                      <a:pt x="359808" y="176051"/>
                      <a:pt x="359808" y="202825"/>
                    </a:cubicBezTo>
                    <a:cubicBezTo>
                      <a:pt x="359808" y="289371"/>
                      <a:pt x="289372" y="359807"/>
                      <a:pt x="202825" y="359807"/>
                    </a:cubicBezTo>
                    <a:cubicBezTo>
                      <a:pt x="116278" y="359807"/>
                      <a:pt x="45842" y="289371"/>
                      <a:pt x="45842" y="202825"/>
                    </a:cubicBezTo>
                    <a:cubicBezTo>
                      <a:pt x="45764" y="116190"/>
                      <a:pt x="116200" y="45764"/>
                      <a:pt x="202825" y="45764"/>
                    </a:cubicBezTo>
                    <a:lnTo>
                      <a:pt x="202825" y="45764"/>
                    </a:lnTo>
                    <a:close/>
                  </a:path>
                </a:pathLst>
              </a:custGeom>
              <a:grpFill/>
              <a:ln w="972" cap="flat">
                <a:noFill/>
                <a:prstDash val="solid"/>
                <a:miter/>
              </a:ln>
            </p:spPr>
            <p:txBody>
              <a:bodyPr rtlCol="0" anchor="ctr"/>
              <a:lstStyle/>
              <a:p>
                <a:endParaRPr lang="zh-CN" altLang="en-US"/>
              </a:p>
            </p:txBody>
          </p:sp>
        </p:grpSp>
      </p:grpSp>
      <p:grpSp>
        <p:nvGrpSpPr>
          <p:cNvPr id="42" name="组合 41">
            <a:extLst>
              <a:ext uri="{FF2B5EF4-FFF2-40B4-BE49-F238E27FC236}">
                <a16:creationId xmlns:a16="http://schemas.microsoft.com/office/drawing/2014/main" id="{18A14940-A221-4046-9B7F-EBF4D3BACB19}"/>
              </a:ext>
            </a:extLst>
          </p:cNvPr>
          <p:cNvGrpSpPr/>
          <p:nvPr/>
        </p:nvGrpSpPr>
        <p:grpSpPr>
          <a:xfrm>
            <a:off x="9125459" y="2103069"/>
            <a:ext cx="2095849" cy="390878"/>
            <a:chOff x="493189" y="2817428"/>
            <a:chExt cx="2918142" cy="544238"/>
          </a:xfrm>
        </p:grpSpPr>
        <p:sp>
          <p:nvSpPr>
            <p:cNvPr id="43" name="平行四边形 42">
              <a:extLst>
                <a:ext uri="{FF2B5EF4-FFF2-40B4-BE49-F238E27FC236}">
                  <a16:creationId xmlns:a16="http://schemas.microsoft.com/office/drawing/2014/main" id="{08946E57-AF85-8549-8BD8-4AB81DA831FC}"/>
                </a:ext>
              </a:extLst>
            </p:cNvPr>
            <p:cNvSpPr/>
            <p:nvPr/>
          </p:nvSpPr>
          <p:spPr>
            <a:xfrm>
              <a:off x="1033890" y="2897807"/>
              <a:ext cx="2377441" cy="375920"/>
            </a:xfrm>
            <a:prstGeom prst="parallelogram">
              <a:avLst/>
            </a:prstGeom>
            <a:gradFill flip="none" rotWithShape="1">
              <a:gsLst>
                <a:gs pos="31000">
                  <a:srgbClr val="00C2CC"/>
                </a:gs>
                <a:gs pos="100000">
                  <a:srgbClr val="00C2CC">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FFDC7373-661D-EF46-A0A4-D552714BF8F9}"/>
                </a:ext>
              </a:extLst>
            </p:cNvPr>
            <p:cNvSpPr/>
            <p:nvPr/>
          </p:nvSpPr>
          <p:spPr>
            <a:xfrm>
              <a:off x="684565" y="2826687"/>
              <a:ext cx="504978" cy="504978"/>
            </a:xfrm>
            <a:prstGeom prst="ellipse">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F0D3CB98-86B7-6D4A-BA78-17C2E4CEF1F4}"/>
                </a:ext>
              </a:extLst>
            </p:cNvPr>
            <p:cNvSpPr/>
            <p:nvPr/>
          </p:nvSpPr>
          <p:spPr>
            <a:xfrm>
              <a:off x="1290638" y="2847428"/>
              <a:ext cx="2058973" cy="514238"/>
            </a:xfrm>
            <a:prstGeom prst="rect">
              <a:avLst/>
            </a:prstGeom>
          </p:spPr>
          <p:txBody>
            <a:bodyPr wrap="square">
              <a:spAutoFit/>
            </a:bodyPr>
            <a:lstStyle/>
            <a:p>
              <a:pPr defTabSz="474035"/>
              <a:r>
                <a:rPr lang="zh-CN" altLang="en-US" dirty="0">
                  <a:solidFill>
                    <a:schemeClr val="bg1"/>
                  </a:solidFill>
                  <a:latin typeface="Microsoft YaHei" panose="020B0503020204020204" pitchFamily="34" charset="-122"/>
                  <a:ea typeface="Microsoft YaHei" panose="020B0503020204020204" pitchFamily="34" charset="-122"/>
                  <a:cs typeface="Calibri" charset="0"/>
                </a:rPr>
                <a:t>网络评估</a:t>
              </a:r>
              <a:endParaRPr lang="en-US" altLang="zh-CN" dirty="0">
                <a:solidFill>
                  <a:schemeClr val="bg1"/>
                </a:solidFill>
                <a:latin typeface="Microsoft YaHei" panose="020B0503020204020204" pitchFamily="34" charset="-122"/>
                <a:ea typeface="Microsoft YaHei" panose="020B0503020204020204" pitchFamily="34" charset="-122"/>
                <a:cs typeface="Calibri" charset="0"/>
              </a:endParaRPr>
            </a:p>
          </p:txBody>
        </p:sp>
        <p:sp>
          <p:nvSpPr>
            <p:cNvPr id="46" name="平行四边形 45">
              <a:extLst>
                <a:ext uri="{FF2B5EF4-FFF2-40B4-BE49-F238E27FC236}">
                  <a16:creationId xmlns:a16="http://schemas.microsoft.com/office/drawing/2014/main" id="{C713A444-EB4F-144B-86B5-AFDE2F3299B6}"/>
                </a:ext>
              </a:extLst>
            </p:cNvPr>
            <p:cNvSpPr/>
            <p:nvPr/>
          </p:nvSpPr>
          <p:spPr>
            <a:xfrm>
              <a:off x="493190" y="2897807"/>
              <a:ext cx="849566" cy="375920"/>
            </a:xfrm>
            <a:prstGeom prst="parallelogram">
              <a:avLst>
                <a:gd name="adj" fmla="val 0"/>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直角三角形 46">
              <a:extLst>
                <a:ext uri="{FF2B5EF4-FFF2-40B4-BE49-F238E27FC236}">
                  <a16:creationId xmlns:a16="http://schemas.microsoft.com/office/drawing/2014/main" id="{18C19131-22C2-214D-98E1-3CC01005C8C4}"/>
                </a:ext>
              </a:extLst>
            </p:cNvPr>
            <p:cNvSpPr/>
            <p:nvPr/>
          </p:nvSpPr>
          <p:spPr>
            <a:xfrm flipH="1">
              <a:off x="493189" y="2817428"/>
              <a:ext cx="149542" cy="81788"/>
            </a:xfrm>
            <a:prstGeom prst="rtTriangle">
              <a:avLst/>
            </a:prstGeom>
            <a:solidFill>
              <a:srgbClr val="00C2C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8" name="图形 2">
              <a:extLst>
                <a:ext uri="{FF2B5EF4-FFF2-40B4-BE49-F238E27FC236}">
                  <a16:creationId xmlns:a16="http://schemas.microsoft.com/office/drawing/2014/main" id="{944AB0AF-AB20-A04F-B430-A13A712C5408}"/>
                </a:ext>
              </a:extLst>
            </p:cNvPr>
            <p:cNvGrpSpPr/>
            <p:nvPr/>
          </p:nvGrpSpPr>
          <p:grpSpPr>
            <a:xfrm>
              <a:off x="776328" y="2921696"/>
              <a:ext cx="321452" cy="314959"/>
              <a:chOff x="3754657" y="3796110"/>
              <a:chExt cx="685992" cy="672136"/>
            </a:xfrm>
            <a:solidFill>
              <a:schemeClr val="bg1"/>
            </a:solidFill>
          </p:grpSpPr>
          <p:sp>
            <p:nvSpPr>
              <p:cNvPr id="49" name="任意多边形: 形状 117">
                <a:extLst>
                  <a:ext uri="{FF2B5EF4-FFF2-40B4-BE49-F238E27FC236}">
                    <a16:creationId xmlns:a16="http://schemas.microsoft.com/office/drawing/2014/main" id="{1393C5B8-DABA-B740-9362-A91EAADACDEC}"/>
                  </a:ext>
                </a:extLst>
              </p:cNvPr>
              <p:cNvSpPr/>
              <p:nvPr/>
            </p:nvSpPr>
            <p:spPr>
              <a:xfrm>
                <a:off x="3998109" y="3796110"/>
                <a:ext cx="442540" cy="428764"/>
              </a:xfrm>
              <a:custGeom>
                <a:avLst/>
                <a:gdLst>
                  <a:gd name="connsiteX0" fmla="*/ 119313 w 442540"/>
                  <a:gd name="connsiteY0" fmla="*/ 280966 h 428764"/>
                  <a:gd name="connsiteX1" fmla="*/ 79309 w 442540"/>
                  <a:gd name="connsiteY1" fmla="*/ 270147 h 428764"/>
                  <a:gd name="connsiteX2" fmla="*/ 0 w 442540"/>
                  <a:gd name="connsiteY2" fmla="*/ 349456 h 428764"/>
                  <a:gd name="connsiteX3" fmla="*/ 79309 w 442540"/>
                  <a:gd name="connsiteY3" fmla="*/ 428765 h 428764"/>
                  <a:gd name="connsiteX4" fmla="*/ 158617 w 442540"/>
                  <a:gd name="connsiteY4" fmla="*/ 349456 h 428764"/>
                  <a:gd name="connsiteX5" fmla="*/ 150523 w 442540"/>
                  <a:gd name="connsiteY5" fmla="*/ 314433 h 428764"/>
                  <a:gd name="connsiteX6" fmla="*/ 327041 w 442540"/>
                  <a:gd name="connsiteY6" fmla="*/ 137915 h 428764"/>
                  <a:gd name="connsiteX7" fmla="*/ 351246 w 442540"/>
                  <a:gd name="connsiteY7" fmla="*/ 158306 h 428764"/>
                  <a:gd name="connsiteX8" fmla="*/ 442541 w 442540"/>
                  <a:gd name="connsiteY8" fmla="*/ 72226 h 428764"/>
                  <a:gd name="connsiteX9" fmla="*/ 374595 w 442540"/>
                  <a:gd name="connsiteY9" fmla="*/ 64910 h 428764"/>
                  <a:gd name="connsiteX10" fmla="*/ 365801 w 442540"/>
                  <a:gd name="connsiteY10" fmla="*/ 0 h 428764"/>
                  <a:gd name="connsiteX11" fmla="*/ 274428 w 442540"/>
                  <a:gd name="connsiteY11" fmla="*/ 86080 h 428764"/>
                  <a:gd name="connsiteX12" fmla="*/ 294586 w 442540"/>
                  <a:gd name="connsiteY12" fmla="*/ 105537 h 428764"/>
                  <a:gd name="connsiteX13" fmla="*/ 119313 w 442540"/>
                  <a:gd name="connsiteY13" fmla="*/ 280966 h 4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540" h="428764">
                    <a:moveTo>
                      <a:pt x="119313" y="280966"/>
                    </a:moveTo>
                    <a:cubicBezTo>
                      <a:pt x="107561" y="274117"/>
                      <a:pt x="93941" y="270147"/>
                      <a:pt x="79309" y="270147"/>
                    </a:cubicBezTo>
                    <a:cubicBezTo>
                      <a:pt x="35490" y="270147"/>
                      <a:pt x="0" y="305638"/>
                      <a:pt x="0" y="349456"/>
                    </a:cubicBezTo>
                    <a:cubicBezTo>
                      <a:pt x="0" y="393274"/>
                      <a:pt x="35490" y="428765"/>
                      <a:pt x="79309" y="428765"/>
                    </a:cubicBezTo>
                    <a:cubicBezTo>
                      <a:pt x="123127" y="428765"/>
                      <a:pt x="158617" y="393274"/>
                      <a:pt x="158617" y="349456"/>
                    </a:cubicBezTo>
                    <a:cubicBezTo>
                      <a:pt x="158617" y="336925"/>
                      <a:pt x="155660" y="325018"/>
                      <a:pt x="150523" y="314433"/>
                    </a:cubicBezTo>
                    <a:lnTo>
                      <a:pt x="327041" y="137915"/>
                    </a:lnTo>
                    <a:lnTo>
                      <a:pt x="351246" y="158306"/>
                    </a:lnTo>
                    <a:lnTo>
                      <a:pt x="442541" y="72226"/>
                    </a:lnTo>
                    <a:lnTo>
                      <a:pt x="374595" y="64910"/>
                    </a:lnTo>
                    <a:lnTo>
                      <a:pt x="365801" y="0"/>
                    </a:lnTo>
                    <a:lnTo>
                      <a:pt x="274428" y="86080"/>
                    </a:lnTo>
                    <a:lnTo>
                      <a:pt x="294586" y="105537"/>
                    </a:lnTo>
                    <a:lnTo>
                      <a:pt x="119313" y="280966"/>
                    </a:lnTo>
                    <a:close/>
                  </a:path>
                </a:pathLst>
              </a:custGeom>
              <a:grpFill/>
              <a:ln w="972" cap="flat">
                <a:noFill/>
                <a:prstDash val="solid"/>
                <a:miter/>
              </a:ln>
            </p:spPr>
            <p:txBody>
              <a:bodyPr rtlCol="0" anchor="ctr"/>
              <a:lstStyle/>
              <a:p>
                <a:endParaRPr lang="zh-CN" altLang="en-US"/>
              </a:p>
            </p:txBody>
          </p:sp>
          <p:sp>
            <p:nvSpPr>
              <p:cNvPr id="50" name="任意多边形: 形状 118">
                <a:extLst>
                  <a:ext uri="{FF2B5EF4-FFF2-40B4-BE49-F238E27FC236}">
                    <a16:creationId xmlns:a16="http://schemas.microsoft.com/office/drawing/2014/main" id="{A2579CF0-547E-3F48-94AE-D6AF5803CBE7}"/>
                  </a:ext>
                </a:extLst>
              </p:cNvPr>
              <p:cNvSpPr/>
              <p:nvPr/>
            </p:nvSpPr>
            <p:spPr>
              <a:xfrm>
                <a:off x="3754657" y="3822882"/>
                <a:ext cx="645443" cy="645364"/>
              </a:xfrm>
              <a:custGeom>
                <a:avLst/>
                <a:gdLst>
                  <a:gd name="connsiteX0" fmla="*/ 547845 w 645443"/>
                  <a:gd name="connsiteY0" fmla="*/ 161730 h 645365"/>
                  <a:gd name="connsiteX1" fmla="*/ 599680 w 645443"/>
                  <a:gd name="connsiteY1" fmla="*/ 322760 h 645365"/>
                  <a:gd name="connsiteX2" fmla="*/ 322761 w 645443"/>
                  <a:gd name="connsiteY2" fmla="*/ 599679 h 645365"/>
                  <a:gd name="connsiteX3" fmla="*/ 45764 w 645443"/>
                  <a:gd name="connsiteY3" fmla="*/ 322760 h 645365"/>
                  <a:gd name="connsiteX4" fmla="*/ 322761 w 645443"/>
                  <a:gd name="connsiteY4" fmla="*/ 45764 h 645365"/>
                  <a:gd name="connsiteX5" fmla="*/ 483012 w 645443"/>
                  <a:gd name="connsiteY5" fmla="*/ 97054 h 645365"/>
                  <a:gd name="connsiteX6" fmla="*/ 515779 w 645443"/>
                  <a:gd name="connsiteY6" fmla="*/ 64287 h 645365"/>
                  <a:gd name="connsiteX7" fmla="*/ 322761 w 645443"/>
                  <a:gd name="connsiteY7" fmla="*/ 0 h 645365"/>
                  <a:gd name="connsiteX8" fmla="*/ 0 w 645443"/>
                  <a:gd name="connsiteY8" fmla="*/ 322683 h 645365"/>
                  <a:gd name="connsiteX9" fmla="*/ 322761 w 645443"/>
                  <a:gd name="connsiteY9" fmla="*/ 645365 h 645365"/>
                  <a:gd name="connsiteX10" fmla="*/ 645443 w 645443"/>
                  <a:gd name="connsiteY10" fmla="*/ 322683 h 645365"/>
                  <a:gd name="connsiteX11" fmla="*/ 580611 w 645443"/>
                  <a:gd name="connsiteY11" fmla="*/ 128886 h 645365"/>
                  <a:gd name="connsiteX12" fmla="*/ 547845 w 645443"/>
                  <a:gd name="connsiteY12" fmla="*/ 161730 h 6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443" h="645365">
                    <a:moveTo>
                      <a:pt x="547845" y="161730"/>
                    </a:moveTo>
                    <a:cubicBezTo>
                      <a:pt x="580456" y="207105"/>
                      <a:pt x="599680" y="262754"/>
                      <a:pt x="599680" y="322760"/>
                    </a:cubicBezTo>
                    <a:cubicBezTo>
                      <a:pt x="599680" y="475463"/>
                      <a:pt x="475463" y="599679"/>
                      <a:pt x="322761" y="599679"/>
                    </a:cubicBezTo>
                    <a:cubicBezTo>
                      <a:pt x="170058" y="599679"/>
                      <a:pt x="45764" y="475463"/>
                      <a:pt x="45764" y="322760"/>
                    </a:cubicBezTo>
                    <a:cubicBezTo>
                      <a:pt x="45764" y="170058"/>
                      <a:pt x="170058" y="45764"/>
                      <a:pt x="322761" y="45764"/>
                    </a:cubicBezTo>
                    <a:cubicBezTo>
                      <a:pt x="382456" y="45764"/>
                      <a:pt x="437715" y="64832"/>
                      <a:pt x="483012" y="97054"/>
                    </a:cubicBezTo>
                    <a:lnTo>
                      <a:pt x="515779" y="64287"/>
                    </a:lnTo>
                    <a:cubicBezTo>
                      <a:pt x="461920" y="23972"/>
                      <a:pt x="395065" y="0"/>
                      <a:pt x="322761" y="0"/>
                    </a:cubicBezTo>
                    <a:cubicBezTo>
                      <a:pt x="144841" y="0"/>
                      <a:pt x="0" y="144764"/>
                      <a:pt x="0" y="322683"/>
                    </a:cubicBezTo>
                    <a:cubicBezTo>
                      <a:pt x="0" y="500602"/>
                      <a:pt x="144764" y="645365"/>
                      <a:pt x="322761" y="645365"/>
                    </a:cubicBezTo>
                    <a:cubicBezTo>
                      <a:pt x="500758" y="645365"/>
                      <a:pt x="645443" y="500602"/>
                      <a:pt x="645443" y="322683"/>
                    </a:cubicBezTo>
                    <a:cubicBezTo>
                      <a:pt x="645443" y="249990"/>
                      <a:pt x="621316" y="182900"/>
                      <a:pt x="580611" y="128886"/>
                    </a:cubicBezTo>
                    <a:lnTo>
                      <a:pt x="547845" y="161730"/>
                    </a:lnTo>
                    <a:close/>
                  </a:path>
                </a:pathLst>
              </a:custGeom>
              <a:grpFill/>
              <a:ln w="972" cap="flat">
                <a:noFill/>
                <a:prstDash val="solid"/>
                <a:miter/>
              </a:ln>
            </p:spPr>
            <p:txBody>
              <a:bodyPr rtlCol="0" anchor="ctr"/>
              <a:lstStyle/>
              <a:p>
                <a:endParaRPr lang="zh-CN" altLang="en-US" dirty="0"/>
              </a:p>
            </p:txBody>
          </p:sp>
          <p:sp>
            <p:nvSpPr>
              <p:cNvPr id="51" name="任意多边形: 形状 119">
                <a:extLst>
                  <a:ext uri="{FF2B5EF4-FFF2-40B4-BE49-F238E27FC236}">
                    <a16:creationId xmlns:a16="http://schemas.microsoft.com/office/drawing/2014/main" id="{1E2685D5-3E11-1D46-AF99-FC9FC195FA82}"/>
                  </a:ext>
                </a:extLst>
              </p:cNvPr>
              <p:cNvSpPr/>
              <p:nvPr/>
            </p:nvSpPr>
            <p:spPr>
              <a:xfrm>
                <a:off x="3874592" y="3942820"/>
                <a:ext cx="405649" cy="405649"/>
              </a:xfrm>
              <a:custGeom>
                <a:avLst/>
                <a:gdLst>
                  <a:gd name="connsiteX0" fmla="*/ 202825 w 405649"/>
                  <a:gd name="connsiteY0" fmla="*/ 45764 h 405649"/>
                  <a:gd name="connsiteX1" fmla="*/ 276141 w 405649"/>
                  <a:gd name="connsiteY1" fmla="*/ 64054 h 405649"/>
                  <a:gd name="connsiteX2" fmla="*/ 309685 w 405649"/>
                  <a:gd name="connsiteY2" fmla="*/ 30509 h 405649"/>
                  <a:gd name="connsiteX3" fmla="*/ 202825 w 405649"/>
                  <a:gd name="connsiteY3" fmla="*/ 0 h 405649"/>
                  <a:gd name="connsiteX4" fmla="*/ 0 w 405649"/>
                  <a:gd name="connsiteY4" fmla="*/ 202825 h 405649"/>
                  <a:gd name="connsiteX5" fmla="*/ 202825 w 405649"/>
                  <a:gd name="connsiteY5" fmla="*/ 405649 h 405649"/>
                  <a:gd name="connsiteX6" fmla="*/ 405650 w 405649"/>
                  <a:gd name="connsiteY6" fmla="*/ 202825 h 405649"/>
                  <a:gd name="connsiteX7" fmla="*/ 374595 w 405649"/>
                  <a:gd name="connsiteY7" fmla="*/ 95186 h 405649"/>
                  <a:gd name="connsiteX8" fmla="*/ 341129 w 405649"/>
                  <a:gd name="connsiteY8" fmla="*/ 128653 h 405649"/>
                  <a:gd name="connsiteX9" fmla="*/ 359808 w 405649"/>
                  <a:gd name="connsiteY9" fmla="*/ 202825 h 405649"/>
                  <a:gd name="connsiteX10" fmla="*/ 202825 w 405649"/>
                  <a:gd name="connsiteY10" fmla="*/ 359807 h 405649"/>
                  <a:gd name="connsiteX11" fmla="*/ 45842 w 405649"/>
                  <a:gd name="connsiteY11" fmla="*/ 202825 h 405649"/>
                  <a:gd name="connsiteX12" fmla="*/ 202825 w 405649"/>
                  <a:gd name="connsiteY12" fmla="*/ 45764 h 405649"/>
                  <a:gd name="connsiteX13" fmla="*/ 202825 w 405649"/>
                  <a:gd name="connsiteY13" fmla="*/ 45764 h 4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649" h="405649">
                    <a:moveTo>
                      <a:pt x="202825" y="45764"/>
                    </a:moveTo>
                    <a:cubicBezTo>
                      <a:pt x="229287" y="45764"/>
                      <a:pt x="254270" y="52379"/>
                      <a:pt x="276141" y="64054"/>
                    </a:cubicBezTo>
                    <a:lnTo>
                      <a:pt x="309685" y="30509"/>
                    </a:lnTo>
                    <a:cubicBezTo>
                      <a:pt x="278631" y="11208"/>
                      <a:pt x="242051" y="0"/>
                      <a:pt x="202825" y="0"/>
                    </a:cubicBezTo>
                    <a:cubicBezTo>
                      <a:pt x="90983" y="0"/>
                      <a:pt x="0" y="90983"/>
                      <a:pt x="0" y="202825"/>
                    </a:cubicBezTo>
                    <a:cubicBezTo>
                      <a:pt x="0" y="314666"/>
                      <a:pt x="90983" y="405649"/>
                      <a:pt x="202825" y="405649"/>
                    </a:cubicBezTo>
                    <a:cubicBezTo>
                      <a:pt x="314666" y="405649"/>
                      <a:pt x="405650" y="314666"/>
                      <a:pt x="405650" y="202825"/>
                    </a:cubicBezTo>
                    <a:cubicBezTo>
                      <a:pt x="405650" y="163287"/>
                      <a:pt x="394209" y="126396"/>
                      <a:pt x="374595" y="95186"/>
                    </a:cubicBezTo>
                    <a:lnTo>
                      <a:pt x="341129" y="128653"/>
                    </a:lnTo>
                    <a:cubicBezTo>
                      <a:pt x="353037" y="150756"/>
                      <a:pt x="359808" y="176051"/>
                      <a:pt x="359808" y="202825"/>
                    </a:cubicBezTo>
                    <a:cubicBezTo>
                      <a:pt x="359808" y="289371"/>
                      <a:pt x="289372" y="359807"/>
                      <a:pt x="202825" y="359807"/>
                    </a:cubicBezTo>
                    <a:cubicBezTo>
                      <a:pt x="116278" y="359807"/>
                      <a:pt x="45842" y="289371"/>
                      <a:pt x="45842" y="202825"/>
                    </a:cubicBezTo>
                    <a:cubicBezTo>
                      <a:pt x="45764" y="116190"/>
                      <a:pt x="116200" y="45764"/>
                      <a:pt x="202825" y="45764"/>
                    </a:cubicBezTo>
                    <a:lnTo>
                      <a:pt x="202825" y="45764"/>
                    </a:lnTo>
                    <a:close/>
                  </a:path>
                </a:pathLst>
              </a:custGeom>
              <a:grpFill/>
              <a:ln w="972" cap="flat">
                <a:noFill/>
                <a:prstDash val="solid"/>
                <a:miter/>
              </a:ln>
            </p:spPr>
            <p:txBody>
              <a:bodyPr rtlCol="0" anchor="ctr"/>
              <a:lstStyle/>
              <a:p>
                <a:endParaRPr lang="zh-CN" altLang="en-US"/>
              </a:p>
            </p:txBody>
          </p:sp>
        </p:grpSp>
      </p:grpSp>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DC95486F-71E1-6443-8DB4-9CDB3CA7C59E}"/>
                  </a:ext>
                </a:extLst>
              </p:cNvPr>
              <p:cNvSpPr/>
              <p:nvPr/>
            </p:nvSpPr>
            <p:spPr>
              <a:xfrm>
                <a:off x="400864" y="2730054"/>
                <a:ext cx="2929742" cy="2677656"/>
              </a:xfrm>
              <a:prstGeom prst="rect">
                <a:avLst/>
              </a:prstGeom>
            </p:spPr>
            <p:txBody>
              <a:bodyPr wrap="square">
                <a:spAutoFit/>
              </a:bodyPr>
              <a:lstStyle/>
              <a:p>
                <a:r>
                  <a:rPr lang="zh-CN" altLang="en-US" sz="1400" dirty="0">
                    <a:solidFill>
                      <a:schemeClr val="bg1"/>
                    </a:solidFill>
                    <a:latin typeface="Microsoft YaHei" panose="020B0503020204020204" pitchFamily="34" charset="-122"/>
                    <a:ea typeface="Microsoft YaHei" panose="020B0503020204020204" pitchFamily="34" charset="-122"/>
                  </a:rPr>
                  <a:t>每一步的落子是由</a:t>
                </a:r>
                <a:r>
                  <a:rPr lang="en-US" altLang="zh-CN" sz="1400" dirty="0">
                    <a:solidFill>
                      <a:schemeClr val="bg1"/>
                    </a:solidFill>
                    <a:latin typeface="Microsoft YaHei" panose="020B0503020204020204" pitchFamily="34" charset="-122"/>
                    <a:ea typeface="Microsoft YaHei" panose="020B0503020204020204" pitchFamily="34" charset="-122"/>
                  </a:rPr>
                  <a:t> </a:t>
                </a:r>
                <a:r>
                  <a:rPr lang="en" altLang="zh-CN" sz="1400" dirty="0">
                    <a:solidFill>
                      <a:schemeClr val="bg1"/>
                    </a:solidFill>
                    <a:latin typeface="Arial" panose="020B0604020202020204" pitchFamily="34" charset="0"/>
                    <a:ea typeface="Microsoft YaHei" panose="020B0503020204020204" pitchFamily="34" charset="-122"/>
                    <a:cs typeface="Arial" panose="020B0604020202020204" pitchFamily="34" charset="0"/>
                  </a:rPr>
                  <a:t>MCTS </a:t>
                </a:r>
                <a:r>
                  <a:rPr lang="zh-CN" altLang="en-US" sz="1400" dirty="0">
                    <a:solidFill>
                      <a:schemeClr val="bg1"/>
                    </a:solidFill>
                    <a:latin typeface="Microsoft YaHei" panose="020B0503020204020204" pitchFamily="34" charset="-122"/>
                    <a:ea typeface="Microsoft YaHei" panose="020B0503020204020204" pitchFamily="34" charset="-122"/>
                  </a:rPr>
                  <a:t>搜索来完成的。遇到不在树中的状态，则使用神经网络的结果来更新</a:t>
                </a:r>
                <a:r>
                  <a:rPr lang="en-US" altLang="zh-CN" sz="1400" dirty="0">
                    <a:solidFill>
                      <a:schemeClr val="bg1"/>
                    </a:solidFill>
                    <a:latin typeface="Microsoft YaHei" panose="020B0503020204020204" pitchFamily="34" charset="-122"/>
                    <a:ea typeface="Microsoft YaHei" panose="020B0503020204020204" pitchFamily="34" charset="-122"/>
                  </a:rPr>
                  <a:t> </a:t>
                </a:r>
                <a:r>
                  <a:rPr lang="en" altLang="zh-CN" sz="1400" dirty="0">
                    <a:solidFill>
                      <a:schemeClr val="bg1"/>
                    </a:solidFill>
                    <a:latin typeface="Arial" panose="020B0604020202020204" pitchFamily="34" charset="0"/>
                    <a:ea typeface="Microsoft YaHei" panose="020B0503020204020204" pitchFamily="34" charset="-122"/>
                    <a:cs typeface="Arial" panose="020B0604020202020204" pitchFamily="34" charset="0"/>
                  </a:rPr>
                  <a:t>MCTS </a:t>
                </a:r>
                <a:r>
                  <a:rPr lang="zh-CN" altLang="en-US" sz="1400" dirty="0">
                    <a:solidFill>
                      <a:schemeClr val="bg1"/>
                    </a:solidFill>
                    <a:latin typeface="Microsoft YaHei" panose="020B0503020204020204" pitchFamily="34" charset="-122"/>
                    <a:ea typeface="Microsoft YaHei" panose="020B0503020204020204" pitchFamily="34" charset="-122"/>
                  </a:rPr>
                  <a:t>树结构上保存的内容。</a:t>
                </a:r>
                <a:endParaRPr lang="en-US" altLang="zh-CN" sz="1400" dirty="0">
                  <a:solidFill>
                    <a:schemeClr val="bg1"/>
                  </a:solidFill>
                  <a:latin typeface="Microsoft YaHei" panose="020B0503020204020204" pitchFamily="34" charset="-122"/>
                  <a:ea typeface="Microsoft YaHei" panose="020B0503020204020204" pitchFamily="34" charset="-122"/>
                </a:endParaRPr>
              </a:p>
              <a:p>
                <a:endParaRPr lang="en-US" altLang="zh-CN" sz="1400" dirty="0">
                  <a:solidFill>
                    <a:schemeClr val="bg1"/>
                  </a:solidFill>
                  <a:latin typeface="Microsoft YaHei" panose="020B0503020204020204" pitchFamily="34" charset="-122"/>
                  <a:ea typeface="Microsoft YaHei" panose="020B0503020204020204" pitchFamily="34" charset="-122"/>
                </a:endParaRPr>
              </a:p>
              <a:p>
                <a:r>
                  <a:rPr lang="zh-CN" altLang="en-US" sz="1400" dirty="0">
                    <a:solidFill>
                      <a:schemeClr val="bg1"/>
                    </a:solidFill>
                    <a:latin typeface="Microsoft YaHei" panose="020B0503020204020204" pitchFamily="34" charset="-122"/>
                    <a:ea typeface="Microsoft YaHei" panose="020B0503020204020204" pitchFamily="34" charset="-122"/>
                  </a:rPr>
                  <a:t>在每一次迭代过程中，在每个棋局当前状态</a:t>
                </a:r>
                <a:r>
                  <a:rPr lang="en-US" altLang="zh-CN" sz="1400" dirty="0">
                    <a:solidFill>
                      <a:schemeClr val="bg1"/>
                    </a:solidFill>
                    <a:latin typeface="Microsoft YaHei" panose="020B0503020204020204" pitchFamily="34" charset="-122"/>
                    <a:ea typeface="Microsoft YaHei" panose="020B0503020204020204" pitchFamily="34" charset="-122"/>
                  </a:rPr>
                  <a:t> </a:t>
                </a:r>
                <a14:m>
                  <m:oMath xmlns:m="http://schemas.openxmlformats.org/officeDocument/2006/math">
                    <m:r>
                      <m:rPr>
                        <m:sty m:val="p"/>
                      </m:rPr>
                      <a:rPr lang="en-US" altLang="zh-CN" sz="1400" i="1" dirty="0">
                        <a:solidFill>
                          <a:schemeClr val="bg1"/>
                        </a:solidFill>
                        <a:latin typeface="Cambria Math" panose="02040503050406030204" pitchFamily="18" charset="0"/>
                        <a:ea typeface="Microsoft YaHei" panose="020B0503020204020204" pitchFamily="34" charset="-122"/>
                      </a:rPr>
                      <m:t>s</m:t>
                    </m:r>
                  </m:oMath>
                </a14:m>
                <a:r>
                  <a:rPr lang="en-US" altLang="zh-CN" sz="1400" dirty="0">
                    <a:solidFill>
                      <a:schemeClr val="bg1"/>
                    </a:solidFill>
                    <a:latin typeface="Microsoft YaHei" panose="020B0503020204020204" pitchFamily="34" charset="-122"/>
                    <a:ea typeface="Microsoft YaHei" panose="020B0503020204020204" pitchFamily="34" charset="-122"/>
                  </a:rPr>
                  <a:t> </a:t>
                </a:r>
                <a:r>
                  <a:rPr lang="zh-CN" altLang="en-US" sz="1400" dirty="0">
                    <a:solidFill>
                      <a:schemeClr val="bg1"/>
                    </a:solidFill>
                    <a:latin typeface="Microsoft YaHei" panose="020B0503020204020204" pitchFamily="34" charset="-122"/>
                    <a:ea typeface="Microsoft YaHei" panose="020B0503020204020204" pitchFamily="34" charset="-122"/>
                  </a:rPr>
                  <a:t>下，</a:t>
                </a:r>
                <a:r>
                  <a:rPr lang="en" altLang="zh-CN" sz="1400" dirty="0">
                    <a:solidFill>
                      <a:schemeClr val="bg1"/>
                    </a:solidFill>
                    <a:latin typeface="Arial" panose="020B0604020202020204" pitchFamily="34" charset="0"/>
                    <a:ea typeface="Microsoft YaHei" panose="020B0503020204020204" pitchFamily="34" charset="-122"/>
                    <a:cs typeface="Arial" panose="020B0604020202020204" pitchFamily="34" charset="0"/>
                  </a:rPr>
                  <a:t>MCTS </a:t>
                </a:r>
                <a:r>
                  <a:rPr lang="zh-CN" altLang="en-US" sz="1400" dirty="0">
                    <a:solidFill>
                      <a:schemeClr val="bg1"/>
                    </a:solidFill>
                    <a:latin typeface="Microsoft YaHei" panose="020B0503020204020204" pitchFamily="34" charset="-122"/>
                    <a:ea typeface="Microsoft YaHei" panose="020B0503020204020204" pitchFamily="34" charset="-122"/>
                  </a:rPr>
                  <a:t>给出最优的落子策略</a:t>
                </a:r>
                <a:r>
                  <a:rPr lang="en-US" altLang="zh-CN" sz="1400" dirty="0">
                    <a:solidFill>
                      <a:schemeClr val="bg1"/>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z="1400" b="0" i="1" smtClean="0">
                        <a:solidFill>
                          <a:schemeClr val="bg1"/>
                        </a:solidFill>
                        <a:latin typeface="Cambria Math" panose="02040503050406030204" pitchFamily="18" charset="0"/>
                        <a:ea typeface="Microsoft YaHei" panose="020B0503020204020204" pitchFamily="34" charset="-122"/>
                      </a:rPr>
                      <m:t>𝜋</m:t>
                    </m:r>
                  </m:oMath>
                </a14:m>
                <a:r>
                  <a:rPr lang="zh-CN" altLang="en-US" sz="1400" dirty="0">
                    <a:solidFill>
                      <a:schemeClr val="bg1"/>
                    </a:solidFill>
                    <a:latin typeface="Microsoft YaHei" panose="020B0503020204020204" pitchFamily="34" charset="-122"/>
                    <a:ea typeface="Microsoft YaHei" panose="020B0503020204020204" pitchFamily="34" charset="-122"/>
                  </a:rPr>
                  <a:t>，这个策略 </a:t>
                </a:r>
                <a14:m>
                  <m:oMath xmlns:m="http://schemas.openxmlformats.org/officeDocument/2006/math">
                    <m:r>
                      <a:rPr lang="en-US" altLang="zh-CN" sz="1400" i="1">
                        <a:solidFill>
                          <a:schemeClr val="bg1"/>
                        </a:solidFill>
                        <a:latin typeface="Cambria Math" panose="02040503050406030204" pitchFamily="18" charset="0"/>
                        <a:ea typeface="Microsoft YaHei" panose="020B0503020204020204" pitchFamily="34" charset="-122"/>
                      </a:rPr>
                      <m:t>𝜋</m:t>
                    </m:r>
                  </m:oMath>
                </a14:m>
                <a:r>
                  <a:rPr lang="zh-CN" altLang="en-US" sz="1400" dirty="0">
                    <a:solidFill>
                      <a:schemeClr val="bg1"/>
                    </a:solidFill>
                    <a:latin typeface="Microsoft YaHei" panose="020B0503020204020204" pitchFamily="34" charset="-122"/>
                    <a:ea typeface="Microsoft YaHei" panose="020B0503020204020204" pitchFamily="34" charset="-122"/>
                  </a:rPr>
                  <a:t> 和神经网络的输出 </a:t>
                </a:r>
                <a14:m>
                  <m:oMath xmlns:m="http://schemas.openxmlformats.org/officeDocument/2006/math">
                    <m:r>
                      <m:rPr>
                        <m:sty m:val="p"/>
                      </m:rPr>
                      <a:rPr lang="en-US" altLang="zh-CN" sz="1400" i="1" dirty="0">
                        <a:solidFill>
                          <a:schemeClr val="bg1"/>
                        </a:solidFill>
                        <a:latin typeface="Cambria Math" panose="02040503050406030204" pitchFamily="18" charset="0"/>
                        <a:ea typeface="Microsoft YaHei" panose="020B0503020204020204" pitchFamily="34" charset="-122"/>
                      </a:rPr>
                      <m:t>p</m:t>
                    </m:r>
                    <m:r>
                      <a:rPr lang="en-US" altLang="zh-CN" sz="1400" b="0" i="1" dirty="0" smtClean="0">
                        <a:solidFill>
                          <a:schemeClr val="bg1"/>
                        </a:solidFill>
                        <a:latin typeface="Cambria Math" panose="02040503050406030204" pitchFamily="18" charset="0"/>
                        <a:ea typeface="Microsoft YaHei" panose="020B0503020204020204" pitchFamily="34" charset="-122"/>
                      </a:rPr>
                      <m:t> </m:t>
                    </m:r>
                  </m:oMath>
                </a14:m>
                <a:r>
                  <a:rPr lang="zh-CN" altLang="en-US" sz="1400" dirty="0">
                    <a:solidFill>
                      <a:schemeClr val="bg1"/>
                    </a:solidFill>
                    <a:latin typeface="Microsoft YaHei" panose="020B0503020204020204" pitchFamily="34" charset="-122"/>
                    <a:ea typeface="Microsoft YaHei" panose="020B0503020204020204" pitchFamily="34" charset="-122"/>
                  </a:rPr>
                  <a:t>是不一样的。当每一局对战结束后，我们可以得到最终的胜负奖励</a:t>
                </a:r>
                <a:r>
                  <a:rPr lang="en-US" altLang="zh-CN" sz="1400" dirty="0">
                    <a:solidFill>
                      <a:schemeClr val="bg1"/>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z="1400" b="0" i="1" smtClean="0">
                        <a:solidFill>
                          <a:schemeClr val="bg1"/>
                        </a:solidFill>
                        <a:latin typeface="Cambria Math" panose="02040503050406030204" pitchFamily="18" charset="0"/>
                        <a:ea typeface="Microsoft YaHei" panose="020B0503020204020204" pitchFamily="34" charset="-122"/>
                      </a:rPr>
                      <m:t>𝑧</m:t>
                    </m:r>
                  </m:oMath>
                </a14:m>
                <a:r>
                  <a:rPr lang="en" altLang="zh-CN" sz="1400" dirty="0">
                    <a:solidFill>
                      <a:schemeClr val="bg1"/>
                    </a:solidFill>
                    <a:latin typeface="Microsoft YaHei" panose="020B0503020204020204" pitchFamily="34" charset="-122"/>
                    <a:ea typeface="Microsoft YaHei" panose="020B0503020204020204" pitchFamily="34" charset="-122"/>
                  </a:rPr>
                  <a:t>, 1</a:t>
                </a:r>
                <a:r>
                  <a:rPr lang="zh-CN" altLang="en-US" sz="1400" dirty="0">
                    <a:solidFill>
                      <a:schemeClr val="bg1"/>
                    </a:solidFill>
                    <a:latin typeface="Microsoft YaHei" panose="020B0503020204020204" pitchFamily="34" charset="-122"/>
                    <a:ea typeface="Microsoft YaHei" panose="020B0503020204020204" pitchFamily="34" charset="-122"/>
                  </a:rPr>
                  <a:t>或者</a:t>
                </a:r>
                <a:r>
                  <a:rPr lang="en-US" altLang="zh-CN" sz="1400" dirty="0">
                    <a:solidFill>
                      <a:schemeClr val="bg1"/>
                    </a:solidFill>
                    <a:latin typeface="Microsoft YaHei" panose="020B0503020204020204" pitchFamily="34" charset="-122"/>
                    <a:ea typeface="Microsoft YaHei" panose="020B0503020204020204" pitchFamily="34" charset="-122"/>
                  </a:rPr>
                  <a:t>-1. </a:t>
                </a:r>
              </a:p>
              <a:p>
                <a:r>
                  <a:rPr lang="zh-CN" altLang="en-US" sz="1400" dirty="0">
                    <a:solidFill>
                      <a:schemeClr val="bg1"/>
                    </a:solidFill>
                    <a:latin typeface="Microsoft YaHei" panose="020B0503020204020204" pitchFamily="34" charset="-122"/>
                    <a:ea typeface="Microsoft YaHei" panose="020B0503020204020204" pitchFamily="34" charset="-122"/>
                  </a:rPr>
                  <a:t>收集样本</a:t>
                </a:r>
                <a14:m>
                  <m:oMath xmlns:m="http://schemas.openxmlformats.org/officeDocument/2006/math">
                    <m:r>
                      <a:rPr lang="en-US" altLang="zh-CN" sz="1400" b="0" i="1" smtClean="0">
                        <a:solidFill>
                          <a:schemeClr val="bg1"/>
                        </a:solidFill>
                        <a:latin typeface="Cambria Math" panose="02040503050406030204" pitchFamily="18" charset="0"/>
                        <a:ea typeface="Microsoft YaHei" panose="020B0503020204020204" pitchFamily="34" charset="-122"/>
                      </a:rPr>
                      <m:t>(</m:t>
                    </m:r>
                    <m:r>
                      <a:rPr lang="en-US" altLang="zh-CN" sz="1400" b="0" i="1" smtClean="0">
                        <a:solidFill>
                          <a:schemeClr val="bg1"/>
                        </a:solidFill>
                        <a:latin typeface="Cambria Math" panose="02040503050406030204" pitchFamily="18" charset="0"/>
                        <a:ea typeface="Microsoft YaHei" panose="020B0503020204020204" pitchFamily="34" charset="-122"/>
                      </a:rPr>
                      <m:t>𝑠</m:t>
                    </m:r>
                    <m:r>
                      <a:rPr lang="en-US" altLang="zh-CN" sz="1400" b="0" i="1" smtClean="0">
                        <a:solidFill>
                          <a:schemeClr val="bg1"/>
                        </a:solidFill>
                        <a:latin typeface="Cambria Math" panose="02040503050406030204" pitchFamily="18" charset="0"/>
                        <a:ea typeface="Microsoft YaHei" panose="020B0503020204020204" pitchFamily="34" charset="-122"/>
                      </a:rPr>
                      <m:t>,</m:t>
                    </m:r>
                    <m:r>
                      <a:rPr lang="en-US" altLang="zh-CN" sz="1400" b="0" i="1" smtClean="0">
                        <a:solidFill>
                          <a:schemeClr val="bg1"/>
                        </a:solidFill>
                        <a:latin typeface="Cambria Math" panose="02040503050406030204" pitchFamily="18" charset="0"/>
                        <a:ea typeface="Microsoft YaHei" panose="020B0503020204020204" pitchFamily="34" charset="-122"/>
                      </a:rPr>
                      <m:t>𝜋</m:t>
                    </m:r>
                    <m:r>
                      <a:rPr lang="en-US" altLang="zh-CN" sz="1400" b="0" i="1" smtClean="0">
                        <a:solidFill>
                          <a:schemeClr val="bg1"/>
                        </a:solidFill>
                        <a:latin typeface="Cambria Math" panose="02040503050406030204" pitchFamily="18" charset="0"/>
                        <a:ea typeface="Microsoft YaHei" panose="020B0503020204020204" pitchFamily="34" charset="-122"/>
                      </a:rPr>
                      <m:t>,</m:t>
                    </m:r>
                    <m:r>
                      <a:rPr lang="en-US" altLang="zh-CN" sz="1400" b="0" i="1" smtClean="0">
                        <a:solidFill>
                          <a:schemeClr val="bg1"/>
                        </a:solidFill>
                        <a:latin typeface="Cambria Math" panose="02040503050406030204" pitchFamily="18" charset="0"/>
                        <a:ea typeface="Microsoft YaHei" panose="020B0503020204020204" pitchFamily="34" charset="-122"/>
                      </a:rPr>
                      <m:t>𝑧</m:t>
                    </m:r>
                    <m:r>
                      <a:rPr lang="en-US" altLang="zh-CN" sz="1400" b="0" i="1" smtClean="0">
                        <a:solidFill>
                          <a:schemeClr val="bg1"/>
                        </a:solidFill>
                        <a:latin typeface="Cambria Math" panose="02040503050406030204" pitchFamily="18" charset="0"/>
                        <a:ea typeface="Microsoft YaHei" panose="020B0503020204020204" pitchFamily="34" charset="-122"/>
                      </a:rPr>
                      <m:t>)</m:t>
                    </m:r>
                  </m:oMath>
                </a14:m>
                <a:endParaRPr lang="zh-CN" altLang="en-US" sz="1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3" name="矩形 2">
                <a:extLst>
                  <a:ext uri="{FF2B5EF4-FFF2-40B4-BE49-F238E27FC236}">
                    <a16:creationId xmlns:a16="http://schemas.microsoft.com/office/drawing/2014/main" id="{DC95486F-71E1-6443-8DB4-9CDB3CA7C59E}"/>
                  </a:ext>
                </a:extLst>
              </p:cNvPr>
              <p:cNvSpPr>
                <a:spLocks noRot="1" noChangeAspect="1" noMove="1" noResize="1" noEditPoints="1" noAdjustHandles="1" noChangeArrowheads="1" noChangeShapeType="1" noTextEdit="1"/>
              </p:cNvSpPr>
              <p:nvPr/>
            </p:nvSpPr>
            <p:spPr>
              <a:xfrm>
                <a:off x="400864" y="2730054"/>
                <a:ext cx="2929742" cy="2677656"/>
              </a:xfrm>
              <a:prstGeom prst="rect">
                <a:avLst/>
              </a:prstGeom>
              <a:blipFill>
                <a:blip r:embed="rId3"/>
                <a:stretch>
                  <a:fillRect l="-433" r="-433" b="-9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E9BB359-1307-EA4F-B7C4-343310D99855}"/>
                  </a:ext>
                </a:extLst>
              </p:cNvPr>
              <p:cNvSpPr/>
              <p:nvPr/>
            </p:nvSpPr>
            <p:spPr>
              <a:xfrm>
                <a:off x="4475684" y="2745842"/>
                <a:ext cx="3240631" cy="1239763"/>
              </a:xfrm>
              <a:prstGeom prst="rect">
                <a:avLst/>
              </a:prstGeom>
            </p:spPr>
            <p:txBody>
              <a:bodyPr wrap="square">
                <a:spAutoFit/>
              </a:bodyPr>
              <a:lstStyle/>
              <a:p>
                <a:r>
                  <a:rPr lang="zh-CN" altLang="en-US" sz="1400" dirty="0">
                    <a:solidFill>
                      <a:schemeClr val="bg1"/>
                    </a:solidFill>
                    <a:latin typeface="Microsoft YaHei" panose="020B0503020204020204" pitchFamily="34" charset="-122"/>
                    <a:ea typeface="Microsoft YaHei" panose="020B0503020204020204" pitchFamily="34" charset="-122"/>
                  </a:rPr>
                  <a:t>训练的目的是对于每个输入 </a:t>
                </a:r>
                <a14:m>
                  <m:oMath xmlns:m="http://schemas.openxmlformats.org/officeDocument/2006/math">
                    <m:r>
                      <m:rPr>
                        <m:sty m:val="p"/>
                      </m:rPr>
                      <a:rPr lang="en-US" altLang="zh-CN" sz="1400" i="1" dirty="0">
                        <a:solidFill>
                          <a:schemeClr val="bg1"/>
                        </a:solidFill>
                        <a:latin typeface="Cambria Math" panose="02040503050406030204" pitchFamily="18" charset="0"/>
                        <a:ea typeface="Microsoft YaHei" panose="020B0503020204020204" pitchFamily="34" charset="-122"/>
                      </a:rPr>
                      <m:t>s</m:t>
                    </m:r>
                  </m:oMath>
                </a14:m>
                <a:r>
                  <a:rPr lang="en" altLang="zh-CN" sz="1400" dirty="0">
                    <a:solidFill>
                      <a:schemeClr val="bg1"/>
                    </a:solidFill>
                    <a:latin typeface="Microsoft YaHei" panose="020B0503020204020204" pitchFamily="34" charset="-122"/>
                    <a:ea typeface="Microsoft YaHei" panose="020B0503020204020204" pitchFamily="34" charset="-122"/>
                  </a:rPr>
                  <a:t>, </a:t>
                </a:r>
                <a:r>
                  <a:rPr lang="zh-CN" altLang="en-US" sz="1400" dirty="0">
                    <a:solidFill>
                      <a:schemeClr val="bg1"/>
                    </a:solidFill>
                    <a:latin typeface="Microsoft YaHei" panose="020B0503020204020204" pitchFamily="34" charset="-122"/>
                    <a:ea typeface="Microsoft YaHei" panose="020B0503020204020204" pitchFamily="34" charset="-122"/>
                  </a:rPr>
                  <a:t>神经网络输出的 </a:t>
                </a:r>
                <a14:m>
                  <m:oMath xmlns:m="http://schemas.openxmlformats.org/officeDocument/2006/math">
                    <m:r>
                      <a:rPr lang="en-US" altLang="zh-CN" sz="1400" b="0" i="1" smtClean="0">
                        <a:solidFill>
                          <a:schemeClr val="bg1"/>
                        </a:solidFill>
                        <a:latin typeface="Cambria Math" panose="02040503050406030204" pitchFamily="18" charset="0"/>
                        <a:ea typeface="Microsoft YaHei" panose="020B0503020204020204" pitchFamily="34" charset="-122"/>
                      </a:rPr>
                      <m:t>𝑝</m:t>
                    </m:r>
                    <m:r>
                      <a:rPr lang="en-US" altLang="zh-CN" sz="1400" b="0" i="1" smtClean="0">
                        <a:solidFill>
                          <a:schemeClr val="bg1"/>
                        </a:solidFill>
                        <a:latin typeface="Cambria Math" panose="02040503050406030204" pitchFamily="18" charset="0"/>
                        <a:ea typeface="Microsoft YaHei" panose="020B0503020204020204" pitchFamily="34" charset="-122"/>
                      </a:rPr>
                      <m:t>, </m:t>
                    </m:r>
                    <m:r>
                      <a:rPr lang="en-US" altLang="zh-CN" sz="1400" b="0" i="1" smtClean="0">
                        <a:solidFill>
                          <a:schemeClr val="bg1"/>
                        </a:solidFill>
                        <a:latin typeface="Cambria Math" panose="02040503050406030204" pitchFamily="18" charset="0"/>
                        <a:ea typeface="Microsoft YaHei" panose="020B0503020204020204" pitchFamily="34" charset="-122"/>
                      </a:rPr>
                      <m:t>𝑣</m:t>
                    </m:r>
                  </m:oMath>
                </a14:m>
                <a:r>
                  <a:rPr lang="en-US" altLang="zh-CN" sz="1400" dirty="0">
                    <a:solidFill>
                      <a:schemeClr val="bg1"/>
                    </a:solidFill>
                    <a:latin typeface="Microsoft YaHei" panose="020B0503020204020204" pitchFamily="34" charset="-122"/>
                    <a:ea typeface="Microsoft YaHei" panose="020B0503020204020204" pitchFamily="34" charset="-122"/>
                  </a:rPr>
                  <a:t> </a:t>
                </a:r>
                <a:r>
                  <a:rPr lang="zh-CN" altLang="en-US" sz="1400" dirty="0">
                    <a:solidFill>
                      <a:schemeClr val="bg1"/>
                    </a:solidFill>
                    <a:latin typeface="Microsoft YaHei" panose="020B0503020204020204" pitchFamily="34" charset="-122"/>
                    <a:ea typeface="Microsoft YaHei" panose="020B0503020204020204" pitchFamily="34" charset="-122"/>
                  </a:rPr>
                  <a:t>和训练样本中的</a:t>
                </a:r>
                <a:r>
                  <a:rPr lang="en-US" altLang="zh-CN" sz="1400" dirty="0">
                    <a:solidFill>
                      <a:schemeClr val="bg1"/>
                    </a:solidFill>
                    <a:latin typeface="Microsoft YaHei" panose="020B0503020204020204" pitchFamily="34" charset="-122"/>
                    <a:ea typeface="Microsoft YaHei" panose="020B0503020204020204" pitchFamily="34" charset="-122"/>
                  </a:rPr>
                  <a:t> </a:t>
                </a:r>
                <a14:m>
                  <m:oMath xmlns:m="http://schemas.openxmlformats.org/officeDocument/2006/math">
                    <m:r>
                      <a:rPr lang="en-US" altLang="zh-CN" sz="1400" i="1">
                        <a:solidFill>
                          <a:schemeClr val="bg1"/>
                        </a:solidFill>
                        <a:latin typeface="Cambria Math" panose="02040503050406030204" pitchFamily="18" charset="0"/>
                        <a:ea typeface="Microsoft YaHei" panose="020B0503020204020204" pitchFamily="34" charset="-122"/>
                      </a:rPr>
                      <m:t>𝜋</m:t>
                    </m:r>
                    <m:r>
                      <a:rPr lang="en-US" altLang="zh-CN" sz="1400" b="0" i="0" smtClean="0">
                        <a:solidFill>
                          <a:schemeClr val="bg1"/>
                        </a:solidFill>
                        <a:latin typeface="Cambria Math" panose="02040503050406030204" pitchFamily="18" charset="0"/>
                        <a:ea typeface="Microsoft YaHei" panose="020B0503020204020204" pitchFamily="34" charset="-122"/>
                      </a:rPr>
                      <m:t>, </m:t>
                    </m:r>
                    <m:r>
                      <m:rPr>
                        <m:sty m:val="p"/>
                      </m:rPr>
                      <a:rPr lang="en-US" altLang="zh-CN" sz="1400" b="0" i="0" smtClean="0">
                        <a:solidFill>
                          <a:schemeClr val="bg1"/>
                        </a:solidFill>
                        <a:latin typeface="Cambria Math" panose="02040503050406030204" pitchFamily="18" charset="0"/>
                        <a:ea typeface="Microsoft YaHei" panose="020B0503020204020204" pitchFamily="34" charset="-122"/>
                      </a:rPr>
                      <m:t>z</m:t>
                    </m:r>
                  </m:oMath>
                </a14:m>
                <a:r>
                  <a:rPr lang="en-US" altLang="zh-CN" sz="1400" dirty="0">
                    <a:solidFill>
                      <a:schemeClr val="bg1"/>
                    </a:solidFill>
                    <a:latin typeface="Microsoft YaHei" panose="020B0503020204020204" pitchFamily="34" charset="-122"/>
                    <a:ea typeface="Microsoft YaHei" panose="020B0503020204020204" pitchFamily="34" charset="-122"/>
                  </a:rPr>
                  <a:t> </a:t>
                </a:r>
                <a:r>
                  <a:rPr lang="zh-CN" altLang="en-US" sz="1400" dirty="0">
                    <a:solidFill>
                      <a:schemeClr val="bg1"/>
                    </a:solidFill>
                    <a:latin typeface="Microsoft YaHei" panose="020B0503020204020204" pitchFamily="34" charset="-122"/>
                    <a:ea typeface="Microsoft YaHei" panose="020B0503020204020204" pitchFamily="34" charset="-122"/>
                  </a:rPr>
                  <a:t>差距尽可能的少</a:t>
                </a:r>
                <a:endParaRPr lang="en-US" altLang="zh-CN" sz="1400" dirty="0">
                  <a:solidFill>
                    <a:schemeClr val="bg1"/>
                  </a:solidFill>
                  <a:latin typeface="Microsoft YaHei" panose="020B0503020204020204" pitchFamily="34" charset="-122"/>
                  <a:ea typeface="Microsoft YaHei" panose="020B0503020204020204" pitchFamily="34" charset="-122"/>
                </a:endParaRPr>
              </a:p>
              <a:p>
                <a:endParaRPr lang="en-US" altLang="zh-CN" sz="1400"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sz="1400" b="0" i="1" smtClean="0">
                          <a:solidFill>
                            <a:schemeClr val="bg1"/>
                          </a:solidFill>
                          <a:latin typeface="Cambria Math" panose="02040503050406030204" pitchFamily="18" charset="0"/>
                          <a:ea typeface="Microsoft YaHei" panose="020B0503020204020204" pitchFamily="34" charset="-122"/>
                        </a:rPr>
                        <m:t>𝐿</m:t>
                      </m:r>
                      <m:r>
                        <a:rPr lang="en-US" altLang="zh-CN" sz="1400" b="0" i="1" smtClean="0">
                          <a:solidFill>
                            <a:schemeClr val="bg1"/>
                          </a:solidFill>
                          <a:latin typeface="Cambria Math" panose="02040503050406030204" pitchFamily="18" charset="0"/>
                          <a:ea typeface="Microsoft YaHei" panose="020B0503020204020204" pitchFamily="34" charset="-122"/>
                        </a:rPr>
                        <m:t>=</m:t>
                      </m:r>
                      <m:sSup>
                        <m:sSupPr>
                          <m:ctrlPr>
                            <a:rPr lang="en-US" altLang="zh-CN" sz="1400" b="0" i="1" smtClean="0">
                              <a:solidFill>
                                <a:schemeClr val="bg1"/>
                              </a:solidFill>
                              <a:latin typeface="Cambria Math" panose="02040503050406030204" pitchFamily="18" charset="0"/>
                              <a:ea typeface="Microsoft YaHei" panose="020B0503020204020204" pitchFamily="34" charset="-122"/>
                            </a:rPr>
                          </m:ctrlPr>
                        </m:sSupPr>
                        <m:e>
                          <m:d>
                            <m:dPr>
                              <m:ctrlPr>
                                <a:rPr lang="en-US" altLang="zh-CN" sz="1400" b="0" i="1" smtClean="0">
                                  <a:solidFill>
                                    <a:schemeClr val="bg1"/>
                                  </a:solidFill>
                                  <a:latin typeface="Cambria Math" panose="02040503050406030204" pitchFamily="18" charset="0"/>
                                  <a:ea typeface="Microsoft YaHei" panose="020B0503020204020204" pitchFamily="34" charset="-122"/>
                                </a:rPr>
                              </m:ctrlPr>
                            </m:dPr>
                            <m:e>
                              <m:r>
                                <a:rPr lang="en-US" altLang="zh-CN" sz="1400" b="0" i="1" smtClean="0">
                                  <a:solidFill>
                                    <a:schemeClr val="bg1"/>
                                  </a:solidFill>
                                  <a:latin typeface="Cambria Math" panose="02040503050406030204" pitchFamily="18" charset="0"/>
                                  <a:ea typeface="Microsoft YaHei" panose="020B0503020204020204" pitchFamily="34" charset="-122"/>
                                </a:rPr>
                                <m:t>𝑧</m:t>
                              </m:r>
                              <m:r>
                                <a:rPr lang="en-US" altLang="zh-CN" sz="1400" b="0" i="1" smtClean="0">
                                  <a:solidFill>
                                    <a:schemeClr val="bg1"/>
                                  </a:solidFill>
                                  <a:latin typeface="Cambria Math" panose="02040503050406030204" pitchFamily="18" charset="0"/>
                                  <a:ea typeface="Microsoft YaHei" panose="020B0503020204020204" pitchFamily="34" charset="-122"/>
                                </a:rPr>
                                <m:t>−</m:t>
                              </m:r>
                              <m:r>
                                <a:rPr lang="en-US" altLang="zh-CN" sz="1400" b="0" i="1" smtClean="0">
                                  <a:solidFill>
                                    <a:schemeClr val="bg1"/>
                                  </a:solidFill>
                                  <a:latin typeface="Cambria Math" panose="02040503050406030204" pitchFamily="18" charset="0"/>
                                  <a:ea typeface="Microsoft YaHei" panose="020B0503020204020204" pitchFamily="34" charset="-122"/>
                                </a:rPr>
                                <m:t>𝑣</m:t>
                              </m:r>
                            </m:e>
                          </m:d>
                        </m:e>
                        <m:sup>
                          <m:r>
                            <a:rPr lang="en-US" altLang="zh-CN" sz="1400" b="0" i="1" smtClean="0">
                              <a:solidFill>
                                <a:schemeClr val="bg1"/>
                              </a:solidFill>
                              <a:latin typeface="Cambria Math" panose="02040503050406030204" pitchFamily="18" charset="0"/>
                              <a:ea typeface="Microsoft YaHei" panose="020B0503020204020204" pitchFamily="34" charset="-122"/>
                            </a:rPr>
                            <m:t>2</m:t>
                          </m:r>
                        </m:sup>
                      </m:sSup>
                      <m:r>
                        <a:rPr lang="en-US" altLang="zh-CN" sz="1400" b="0" i="1" smtClean="0">
                          <a:solidFill>
                            <a:schemeClr val="bg1"/>
                          </a:solidFill>
                          <a:latin typeface="Cambria Math" panose="02040503050406030204" pitchFamily="18" charset="0"/>
                          <a:ea typeface="Microsoft YaHei" panose="020B0503020204020204" pitchFamily="34" charset="-122"/>
                        </a:rPr>
                        <m:t>−</m:t>
                      </m:r>
                      <m:sSup>
                        <m:sSupPr>
                          <m:ctrlPr>
                            <a:rPr lang="en-US" altLang="zh-CN" sz="1400" b="0" i="1" smtClean="0">
                              <a:solidFill>
                                <a:schemeClr val="bg1"/>
                              </a:solidFill>
                              <a:latin typeface="Cambria Math" panose="02040503050406030204" pitchFamily="18" charset="0"/>
                              <a:ea typeface="Microsoft YaHei" panose="020B0503020204020204" pitchFamily="34" charset="-122"/>
                            </a:rPr>
                          </m:ctrlPr>
                        </m:sSupPr>
                        <m:e>
                          <m:r>
                            <a:rPr lang="en-US" altLang="zh-CN" sz="1400" b="0" i="1" smtClean="0">
                              <a:solidFill>
                                <a:schemeClr val="bg1"/>
                              </a:solidFill>
                              <a:latin typeface="Cambria Math" panose="02040503050406030204" pitchFamily="18" charset="0"/>
                              <a:ea typeface="Microsoft YaHei" panose="020B0503020204020204" pitchFamily="34" charset="-122"/>
                            </a:rPr>
                            <m:t>𝜋</m:t>
                          </m:r>
                        </m:e>
                        <m:sup>
                          <m:r>
                            <a:rPr lang="en-US" altLang="zh-CN" sz="1400" b="0" i="1" smtClean="0">
                              <a:solidFill>
                                <a:schemeClr val="bg1"/>
                              </a:solidFill>
                              <a:latin typeface="Cambria Math" panose="02040503050406030204" pitchFamily="18" charset="0"/>
                              <a:ea typeface="Microsoft YaHei" panose="020B0503020204020204" pitchFamily="34" charset="-122"/>
                            </a:rPr>
                            <m:t>𝑇</m:t>
                          </m:r>
                        </m:sup>
                      </m:sSup>
                      <m:func>
                        <m:funcPr>
                          <m:ctrlPr>
                            <a:rPr lang="en-US" altLang="zh-CN" sz="1400" b="0" i="1" smtClean="0">
                              <a:solidFill>
                                <a:schemeClr val="bg1"/>
                              </a:solidFill>
                              <a:latin typeface="Cambria Math" panose="02040503050406030204" pitchFamily="18" charset="0"/>
                              <a:ea typeface="Microsoft YaHei" panose="020B0503020204020204" pitchFamily="34" charset="-122"/>
                            </a:rPr>
                          </m:ctrlPr>
                        </m:funcPr>
                        <m:fName>
                          <m:r>
                            <m:rPr>
                              <m:sty m:val="p"/>
                            </m:rPr>
                            <a:rPr lang="en-US" altLang="zh-CN" sz="1400" b="0" i="0" smtClean="0">
                              <a:solidFill>
                                <a:schemeClr val="bg1"/>
                              </a:solidFill>
                              <a:latin typeface="Cambria Math" panose="02040503050406030204" pitchFamily="18" charset="0"/>
                              <a:ea typeface="Microsoft YaHei" panose="020B0503020204020204" pitchFamily="34" charset="-122"/>
                            </a:rPr>
                            <m:t>log</m:t>
                          </m:r>
                        </m:fName>
                        <m:e>
                          <m:d>
                            <m:dPr>
                              <m:ctrlPr>
                                <a:rPr lang="en-US" altLang="zh-CN" sz="1400" b="0" i="1" smtClean="0">
                                  <a:solidFill>
                                    <a:schemeClr val="bg1"/>
                                  </a:solidFill>
                                  <a:latin typeface="Cambria Math" panose="02040503050406030204" pitchFamily="18" charset="0"/>
                                  <a:ea typeface="Microsoft YaHei" panose="020B0503020204020204" pitchFamily="34" charset="-122"/>
                                </a:rPr>
                              </m:ctrlPr>
                            </m:dPr>
                            <m:e>
                              <m:r>
                                <a:rPr lang="en-US" altLang="zh-CN" sz="1400" b="0" i="1" smtClean="0">
                                  <a:solidFill>
                                    <a:schemeClr val="bg1"/>
                                  </a:solidFill>
                                  <a:latin typeface="Cambria Math" panose="02040503050406030204" pitchFamily="18" charset="0"/>
                                  <a:ea typeface="Microsoft YaHei" panose="020B0503020204020204" pitchFamily="34" charset="-122"/>
                                </a:rPr>
                                <m:t>𝑝</m:t>
                              </m:r>
                            </m:e>
                          </m:d>
                        </m:e>
                      </m:func>
                      <m:r>
                        <a:rPr lang="en-US" altLang="zh-CN" sz="1400" b="0" i="1" smtClean="0">
                          <a:solidFill>
                            <a:schemeClr val="bg1"/>
                          </a:solidFill>
                          <a:latin typeface="Cambria Math" panose="02040503050406030204" pitchFamily="18" charset="0"/>
                          <a:ea typeface="Microsoft YaHei" panose="020B0503020204020204" pitchFamily="34" charset="-122"/>
                        </a:rPr>
                        <m:t>+</m:t>
                      </m:r>
                      <m:r>
                        <a:rPr lang="en-US" altLang="zh-CN" sz="1400" b="0" i="1" smtClean="0">
                          <a:solidFill>
                            <a:schemeClr val="bg1"/>
                          </a:solidFill>
                          <a:latin typeface="Cambria Math" panose="02040503050406030204" pitchFamily="18" charset="0"/>
                          <a:ea typeface="Microsoft YaHei" panose="020B0503020204020204" pitchFamily="34" charset="-122"/>
                        </a:rPr>
                        <m:t>𝑐</m:t>
                      </m:r>
                      <m:sSup>
                        <m:sSupPr>
                          <m:ctrlPr>
                            <a:rPr lang="en-US" altLang="zh-CN" sz="1400" b="0" i="1" smtClean="0">
                              <a:solidFill>
                                <a:schemeClr val="bg1"/>
                              </a:solidFill>
                              <a:latin typeface="Cambria Math" panose="02040503050406030204" pitchFamily="18" charset="0"/>
                              <a:ea typeface="Microsoft YaHei" panose="020B0503020204020204" pitchFamily="34" charset="-122"/>
                            </a:rPr>
                          </m:ctrlPr>
                        </m:sSupPr>
                        <m:e>
                          <m:d>
                            <m:dPr>
                              <m:begChr m:val="|"/>
                              <m:endChr m:val="|"/>
                              <m:ctrlPr>
                                <a:rPr lang="en-US" altLang="zh-CN" sz="1400" b="0" i="1" smtClean="0">
                                  <a:solidFill>
                                    <a:schemeClr val="bg1"/>
                                  </a:solidFill>
                                  <a:latin typeface="Cambria Math" panose="02040503050406030204" pitchFamily="18" charset="0"/>
                                  <a:ea typeface="Microsoft YaHei" panose="020B0503020204020204" pitchFamily="34" charset="-122"/>
                                </a:rPr>
                              </m:ctrlPr>
                            </m:dPr>
                            <m:e>
                              <m:d>
                                <m:dPr>
                                  <m:begChr m:val="|"/>
                                  <m:endChr m:val="|"/>
                                  <m:ctrlPr>
                                    <a:rPr lang="en-US" altLang="zh-CN" sz="1400" b="0" i="1" smtClean="0">
                                      <a:solidFill>
                                        <a:schemeClr val="bg1"/>
                                      </a:solidFill>
                                      <a:latin typeface="Cambria Math" panose="02040503050406030204" pitchFamily="18" charset="0"/>
                                      <a:ea typeface="Microsoft YaHei" panose="020B0503020204020204" pitchFamily="34" charset="-122"/>
                                    </a:rPr>
                                  </m:ctrlPr>
                                </m:dPr>
                                <m:e>
                                  <m:r>
                                    <a:rPr lang="en-US" altLang="zh-CN" sz="1400" b="0" i="1" smtClean="0">
                                      <a:solidFill>
                                        <a:schemeClr val="bg1"/>
                                      </a:solidFill>
                                      <a:latin typeface="Cambria Math" panose="02040503050406030204" pitchFamily="18" charset="0"/>
                                      <a:ea typeface="Microsoft YaHei" panose="020B0503020204020204" pitchFamily="34" charset="-122"/>
                                    </a:rPr>
                                    <m:t>𝜃</m:t>
                                  </m:r>
                                </m:e>
                              </m:d>
                            </m:e>
                          </m:d>
                        </m:e>
                        <m:sup>
                          <m:r>
                            <a:rPr lang="en-US" altLang="zh-CN" sz="1400" b="0" i="1" smtClean="0">
                              <a:solidFill>
                                <a:schemeClr val="bg1"/>
                              </a:solidFill>
                              <a:latin typeface="Cambria Math" panose="02040503050406030204" pitchFamily="18" charset="0"/>
                              <a:ea typeface="Microsoft YaHei" panose="020B0503020204020204" pitchFamily="34" charset="-122"/>
                            </a:rPr>
                            <m:t>2</m:t>
                          </m:r>
                        </m:sup>
                      </m:sSup>
                    </m:oMath>
                  </m:oMathPara>
                </a14:m>
                <a:endParaRPr lang="zh-CN" altLang="en-US" sz="1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4" name="矩形 3">
                <a:extLst>
                  <a:ext uri="{FF2B5EF4-FFF2-40B4-BE49-F238E27FC236}">
                    <a16:creationId xmlns:a16="http://schemas.microsoft.com/office/drawing/2014/main" id="{EE9BB359-1307-EA4F-B7C4-343310D99855}"/>
                  </a:ext>
                </a:extLst>
              </p:cNvPr>
              <p:cNvSpPr>
                <a:spLocks noRot="1" noChangeAspect="1" noMove="1" noResize="1" noEditPoints="1" noAdjustHandles="1" noChangeArrowheads="1" noChangeShapeType="1" noTextEdit="1"/>
              </p:cNvSpPr>
              <p:nvPr/>
            </p:nvSpPr>
            <p:spPr>
              <a:xfrm>
                <a:off x="4475684" y="2745842"/>
                <a:ext cx="3240631" cy="1239763"/>
              </a:xfrm>
              <a:prstGeom prst="rect">
                <a:avLst/>
              </a:prstGeom>
              <a:blipFill>
                <a:blip r:embed="rId4"/>
                <a:stretch>
                  <a:fillRect l="-389" t="-1020"/>
                </a:stretch>
              </a:blipFill>
            </p:spPr>
            <p:txBody>
              <a:bodyPr/>
              <a:lstStyle/>
              <a:p>
                <a:r>
                  <a:rPr lang="zh-CN" altLang="en-US">
                    <a:noFill/>
                  </a:rPr>
                  <a:t> </a:t>
                </a:r>
              </a:p>
            </p:txBody>
          </p:sp>
        </mc:Fallback>
      </mc:AlternateContent>
      <p:grpSp>
        <p:nvGrpSpPr>
          <p:cNvPr id="64" name="组合 63">
            <a:extLst>
              <a:ext uri="{FF2B5EF4-FFF2-40B4-BE49-F238E27FC236}">
                <a16:creationId xmlns:a16="http://schemas.microsoft.com/office/drawing/2014/main" id="{9A927B60-A04C-C24F-8647-4CD831A2B078}"/>
              </a:ext>
            </a:extLst>
          </p:cNvPr>
          <p:cNvGrpSpPr/>
          <p:nvPr/>
        </p:nvGrpSpPr>
        <p:grpSpPr>
          <a:xfrm>
            <a:off x="4593196" y="4275534"/>
            <a:ext cx="2808345" cy="2096370"/>
            <a:chOff x="7022170" y="1544543"/>
            <a:chExt cx="4915388" cy="3669233"/>
          </a:xfrm>
        </p:grpSpPr>
        <p:pic>
          <p:nvPicPr>
            <p:cNvPr id="65" name="图片 64">
              <a:extLst>
                <a:ext uri="{FF2B5EF4-FFF2-40B4-BE49-F238E27FC236}">
                  <a16:creationId xmlns:a16="http://schemas.microsoft.com/office/drawing/2014/main" id="{1FB69162-A481-434C-B196-85C42CD346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22170" y="1544543"/>
              <a:ext cx="4915388" cy="3669233"/>
            </a:xfrm>
            <a:prstGeom prst="rect">
              <a:avLst/>
            </a:prstGeom>
          </p:spPr>
        </p:pic>
        <p:grpSp>
          <p:nvGrpSpPr>
            <p:cNvPr id="66" name="组合 65">
              <a:extLst>
                <a:ext uri="{FF2B5EF4-FFF2-40B4-BE49-F238E27FC236}">
                  <a16:creationId xmlns:a16="http://schemas.microsoft.com/office/drawing/2014/main" id="{8979C8AD-AE65-7047-8A56-138C11B3715A}"/>
                </a:ext>
              </a:extLst>
            </p:cNvPr>
            <p:cNvGrpSpPr/>
            <p:nvPr/>
          </p:nvGrpSpPr>
          <p:grpSpPr>
            <a:xfrm>
              <a:off x="7503810" y="3434736"/>
              <a:ext cx="3763324" cy="1746689"/>
              <a:chOff x="2923250" y="3511046"/>
              <a:chExt cx="3763324" cy="1746689"/>
            </a:xfrm>
          </p:grpSpPr>
          <p:grpSp>
            <p:nvGrpSpPr>
              <p:cNvPr id="67" name="组合 66">
                <a:extLst>
                  <a:ext uri="{FF2B5EF4-FFF2-40B4-BE49-F238E27FC236}">
                    <a16:creationId xmlns:a16="http://schemas.microsoft.com/office/drawing/2014/main" id="{FAE7C481-5795-3C4C-8DF7-B5D60EF3E784}"/>
                  </a:ext>
                </a:extLst>
              </p:cNvPr>
              <p:cNvGrpSpPr/>
              <p:nvPr/>
            </p:nvGrpSpPr>
            <p:grpSpPr>
              <a:xfrm>
                <a:off x="3050931" y="3648808"/>
                <a:ext cx="3569677" cy="1494692"/>
                <a:chOff x="3050931" y="3648808"/>
                <a:chExt cx="3569677" cy="1494692"/>
              </a:xfrm>
            </p:grpSpPr>
            <p:sp>
              <p:nvSpPr>
                <p:cNvPr id="70" name="矩形 69">
                  <a:extLst>
                    <a:ext uri="{FF2B5EF4-FFF2-40B4-BE49-F238E27FC236}">
                      <a16:creationId xmlns:a16="http://schemas.microsoft.com/office/drawing/2014/main" id="{5060DB27-FEBF-C44A-8FA2-F2FDF6EF1D0C}"/>
                    </a:ext>
                  </a:extLst>
                </p:cNvPr>
                <p:cNvSpPr/>
                <p:nvPr/>
              </p:nvSpPr>
              <p:spPr>
                <a:xfrm>
                  <a:off x="6462346" y="3648808"/>
                  <a:ext cx="158262" cy="202223"/>
                </a:xfrm>
                <a:prstGeom prst="rect">
                  <a:avLst/>
                </a:prstGeom>
                <a:solidFill>
                  <a:srgbClr val="D0E2F3"/>
                </a:solidFill>
                <a:ln>
                  <a:solidFill>
                    <a:srgbClr val="D0E2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矩形 70">
                  <a:extLst>
                    <a:ext uri="{FF2B5EF4-FFF2-40B4-BE49-F238E27FC236}">
                      <a16:creationId xmlns:a16="http://schemas.microsoft.com/office/drawing/2014/main" id="{675F668B-1442-164E-8ADE-57995851A390}"/>
                    </a:ext>
                  </a:extLst>
                </p:cNvPr>
                <p:cNvSpPr/>
                <p:nvPr/>
              </p:nvSpPr>
              <p:spPr>
                <a:xfrm>
                  <a:off x="3050931" y="4906108"/>
                  <a:ext cx="193431" cy="2373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D6F7EF5E-20A9-B849-8760-323C70EDC8BC}"/>
                      </a:ext>
                    </a:extLst>
                  </p:cNvPr>
                  <p:cNvSpPr txBox="1"/>
                  <p:nvPr/>
                </p:nvSpPr>
                <p:spPr>
                  <a:xfrm>
                    <a:off x="6334882" y="3511046"/>
                    <a:ext cx="351692" cy="48482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200" b="0" i="1" smtClean="0">
                              <a:latin typeface="Cambria Math" panose="02040503050406030204" pitchFamily="18" charset="0"/>
                            </a:rPr>
                            <m:t>𝜋</m:t>
                          </m:r>
                        </m:oMath>
                      </m:oMathPara>
                    </a14:m>
                    <a:endParaRPr kumimoji="1" lang="zh-CN" altLang="en-US" sz="1200" dirty="0"/>
                  </a:p>
                </p:txBody>
              </p:sp>
            </mc:Choice>
            <mc:Fallback xmlns="">
              <p:sp>
                <p:nvSpPr>
                  <p:cNvPr id="68" name="文本框 67">
                    <a:extLst>
                      <a:ext uri="{FF2B5EF4-FFF2-40B4-BE49-F238E27FC236}">
                        <a16:creationId xmlns:a16="http://schemas.microsoft.com/office/drawing/2014/main" id="{D6F7EF5E-20A9-B849-8760-323C70EDC8BC}"/>
                      </a:ext>
                    </a:extLst>
                  </p:cNvPr>
                  <p:cNvSpPr txBox="1">
                    <a:spLocks noRot="1" noChangeAspect="1" noMove="1" noResize="1" noEditPoints="1" noAdjustHandles="1" noChangeArrowheads="1" noChangeShapeType="1" noTextEdit="1"/>
                  </p:cNvSpPr>
                  <p:nvPr/>
                </p:nvSpPr>
                <p:spPr>
                  <a:xfrm>
                    <a:off x="6334882" y="3511046"/>
                    <a:ext cx="351692" cy="484826"/>
                  </a:xfrm>
                  <a:prstGeom prst="rect">
                    <a:avLst/>
                  </a:prstGeom>
                  <a:blipFill>
                    <a:blip r:embed="rId6"/>
                    <a:stretch>
                      <a:fillRect r="-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964DAD3E-CD3A-F84B-B380-76341C69FE16}"/>
                      </a:ext>
                    </a:extLst>
                  </p:cNvPr>
                  <p:cNvSpPr txBox="1"/>
                  <p:nvPr/>
                </p:nvSpPr>
                <p:spPr>
                  <a:xfrm>
                    <a:off x="2923250" y="4799844"/>
                    <a:ext cx="351692" cy="45789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sz="1100" b="0" i="1" smtClean="0">
                              <a:latin typeface="Cambria Math" panose="02040503050406030204" pitchFamily="18" charset="0"/>
                            </a:rPr>
                            <m:t>𝜋</m:t>
                          </m:r>
                        </m:oMath>
                      </m:oMathPara>
                    </a14:m>
                    <a:endParaRPr kumimoji="1" lang="zh-CN" altLang="en-US" sz="1100" dirty="0"/>
                  </a:p>
                </p:txBody>
              </p:sp>
            </mc:Choice>
            <mc:Fallback xmlns="">
              <p:sp>
                <p:nvSpPr>
                  <p:cNvPr id="69" name="文本框 68">
                    <a:extLst>
                      <a:ext uri="{FF2B5EF4-FFF2-40B4-BE49-F238E27FC236}">
                        <a16:creationId xmlns:a16="http://schemas.microsoft.com/office/drawing/2014/main" id="{964DAD3E-CD3A-F84B-B380-76341C69FE16}"/>
                      </a:ext>
                    </a:extLst>
                  </p:cNvPr>
                  <p:cNvSpPr txBox="1">
                    <a:spLocks noRot="1" noChangeAspect="1" noMove="1" noResize="1" noEditPoints="1" noAdjustHandles="1" noChangeArrowheads="1" noChangeShapeType="1" noTextEdit="1"/>
                  </p:cNvSpPr>
                  <p:nvPr/>
                </p:nvSpPr>
                <p:spPr>
                  <a:xfrm>
                    <a:off x="2923250" y="4799844"/>
                    <a:ext cx="351692" cy="457891"/>
                  </a:xfrm>
                  <a:prstGeom prst="rect">
                    <a:avLst/>
                  </a:prstGeom>
                  <a:blipFill>
                    <a:blip r:embed="rId7"/>
                    <a:stretch>
                      <a:fillRect/>
                    </a:stretch>
                  </a:blipFill>
                </p:spPr>
                <p:txBody>
                  <a:bodyPr/>
                  <a:lstStyle/>
                  <a:p>
                    <a:r>
                      <a:rPr lang="zh-CN" altLang="en-US">
                        <a:noFill/>
                      </a:rPr>
                      <a:t> </a:t>
                    </a:r>
                  </a:p>
                </p:txBody>
              </p:sp>
            </mc:Fallback>
          </mc:AlternateContent>
        </p:grpSp>
      </p:grpSp>
      <p:sp>
        <p:nvSpPr>
          <p:cNvPr id="16" name="矩形 15">
            <a:extLst>
              <a:ext uri="{FF2B5EF4-FFF2-40B4-BE49-F238E27FC236}">
                <a16:creationId xmlns:a16="http://schemas.microsoft.com/office/drawing/2014/main" id="{77C8448C-0620-7A4B-B798-3ECEE7C57EFD}"/>
              </a:ext>
            </a:extLst>
          </p:cNvPr>
          <p:cNvSpPr/>
          <p:nvPr/>
        </p:nvSpPr>
        <p:spPr>
          <a:xfrm>
            <a:off x="8978905" y="2766006"/>
            <a:ext cx="2696185" cy="2246769"/>
          </a:xfrm>
          <a:prstGeom prst="rect">
            <a:avLst/>
          </a:prstGeom>
        </p:spPr>
        <p:txBody>
          <a:bodyPr wrap="square">
            <a:spAutoFit/>
          </a:bodyPr>
          <a:lstStyle/>
          <a:p>
            <a:r>
              <a:rPr lang="zh-CN" altLang="en-US" sz="1400" dirty="0">
                <a:solidFill>
                  <a:schemeClr val="bg1"/>
                </a:solidFill>
                <a:latin typeface="Microsoft YaHei" panose="020B0503020204020204" pitchFamily="34" charset="-122"/>
                <a:ea typeface="Microsoft YaHei" panose="020B0503020204020204" pitchFamily="34" charset="-122"/>
              </a:rPr>
              <a:t>这个阶段主要用于确认神经网络的参数是否得到了优化，这个过程中，自我对战的双方各自使用自己的神经网络指导</a:t>
            </a:r>
            <a:r>
              <a:rPr lang="en-US" altLang="zh-CN" sz="1400" dirty="0">
                <a:solidFill>
                  <a:schemeClr val="bg1"/>
                </a:solidFill>
                <a:latin typeface="Microsoft YaHei" panose="020B0503020204020204" pitchFamily="34" charset="-122"/>
                <a:ea typeface="Microsoft YaHei" panose="020B0503020204020204" pitchFamily="34" charset="-122"/>
              </a:rPr>
              <a:t> </a:t>
            </a:r>
            <a:r>
              <a:rPr lang="en" altLang="zh-CN" sz="1400" dirty="0">
                <a:solidFill>
                  <a:schemeClr val="bg1"/>
                </a:solidFill>
                <a:latin typeface="Arial" panose="020B0604020202020204" pitchFamily="34" charset="0"/>
                <a:ea typeface="Microsoft YaHei" panose="020B0503020204020204" pitchFamily="34" charset="-122"/>
                <a:cs typeface="Arial" panose="020B0604020202020204" pitchFamily="34" charset="0"/>
              </a:rPr>
              <a:t>MCTS </a:t>
            </a:r>
            <a:r>
              <a:rPr lang="zh-CN" altLang="en-US" sz="1400" dirty="0">
                <a:solidFill>
                  <a:schemeClr val="bg1"/>
                </a:solidFill>
                <a:latin typeface="Microsoft YaHei" panose="020B0503020204020204" pitchFamily="34" charset="-122"/>
                <a:ea typeface="Microsoft YaHei" panose="020B0503020204020204" pitchFamily="34" charset="-122"/>
              </a:rPr>
              <a:t>搜索，并对战若干局，检验</a:t>
            </a:r>
            <a:r>
              <a:rPr lang="en" altLang="zh-CN" sz="1400" dirty="0">
                <a:solidFill>
                  <a:schemeClr val="bg1"/>
                </a:solidFill>
                <a:latin typeface="Arial" panose="020B0604020202020204" pitchFamily="34" charset="0"/>
                <a:ea typeface="Microsoft YaHei" panose="020B0503020204020204" pitchFamily="34" charset="-122"/>
                <a:cs typeface="Arial" panose="020B0604020202020204" pitchFamily="34" charset="0"/>
              </a:rPr>
              <a:t>AlphaGo Zero </a:t>
            </a:r>
            <a:r>
              <a:rPr lang="zh-CN" altLang="en-US" sz="1400" dirty="0">
                <a:solidFill>
                  <a:schemeClr val="bg1"/>
                </a:solidFill>
                <a:latin typeface="Microsoft YaHei" panose="020B0503020204020204" pitchFamily="34" charset="-122"/>
                <a:ea typeface="Microsoft YaHei" panose="020B0503020204020204" pitchFamily="34" charset="-122"/>
              </a:rPr>
              <a:t>在新神经网络参数下棋力是否得到了提高。除了神经网络的参数不同，这个过程和第一阶段的自我对战学习阶段过程是类似的。</a:t>
            </a:r>
          </a:p>
        </p:txBody>
      </p:sp>
    </p:spTree>
    <p:extLst>
      <p:ext uri="{BB962C8B-B14F-4D97-AF65-F5344CB8AC3E}">
        <p14:creationId xmlns:p14="http://schemas.microsoft.com/office/powerpoint/2010/main" val="35150670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100240" y="486096"/>
            <a:ext cx="3991798"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en-US" altLang="zh-CN" dirty="0">
                <a:latin typeface="Arial" panose="020B0604020202020204" pitchFamily="34" charset="0"/>
                <a:cs typeface="Arial" panose="020B0604020202020204" pitchFamily="34" charset="0"/>
              </a:rPr>
              <a:t>AlphaGo Zero </a:t>
            </a:r>
            <a:r>
              <a:rPr lang="zh-CN" altLang="en-US" dirty="0">
                <a:latin typeface="Microsoft YaHei" panose="020B0503020204020204" pitchFamily="34" charset="-122"/>
                <a:ea typeface="Microsoft YaHei" panose="020B0503020204020204" pitchFamily="34" charset="-122"/>
                <a:cs typeface="Arial" panose="020B0604020202020204" pitchFamily="34" charset="0"/>
              </a:rPr>
              <a:t>的 </a:t>
            </a:r>
            <a:r>
              <a:rPr lang="en-US" altLang="zh-CN" dirty="0">
                <a:latin typeface="Microsoft YaHei" panose="020B0503020204020204" pitchFamily="34" charset="-122"/>
                <a:ea typeface="Microsoft YaHei" panose="020B0503020204020204" pitchFamily="34" charset="-122"/>
                <a:cs typeface="Arial" panose="020B0604020202020204" pitchFamily="34" charset="0"/>
              </a:rPr>
              <a:t>MCTS</a:t>
            </a: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2148140"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473443"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pic>
        <p:nvPicPr>
          <p:cNvPr id="3" name="图片 2">
            <a:extLst>
              <a:ext uri="{FF2B5EF4-FFF2-40B4-BE49-F238E27FC236}">
                <a16:creationId xmlns:a16="http://schemas.microsoft.com/office/drawing/2014/main" id="{7833EC9A-C66A-1B47-9B0D-679834582D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9550" y="1032175"/>
            <a:ext cx="4127500" cy="5232400"/>
          </a:xfrm>
          <a:prstGeom prst="rect">
            <a:avLst/>
          </a:prstGeom>
        </p:spPr>
      </p:pic>
      <p:sp>
        <p:nvSpPr>
          <p:cNvPr id="4" name="矩形 3">
            <a:extLst>
              <a:ext uri="{FF2B5EF4-FFF2-40B4-BE49-F238E27FC236}">
                <a16:creationId xmlns:a16="http://schemas.microsoft.com/office/drawing/2014/main" id="{8B9E3841-1FD7-2A48-9163-65569CECABBC}"/>
              </a:ext>
            </a:extLst>
          </p:cNvPr>
          <p:cNvSpPr/>
          <p:nvPr/>
        </p:nvSpPr>
        <p:spPr>
          <a:xfrm>
            <a:off x="452494" y="1015509"/>
            <a:ext cx="7401544" cy="1169551"/>
          </a:xfrm>
          <a:prstGeom prst="rect">
            <a:avLst/>
          </a:prstGeom>
        </p:spPr>
        <p:txBody>
          <a:bodyPr wrap="square">
            <a:spAutoFit/>
          </a:bodyPr>
          <a:lstStyle/>
          <a:p>
            <a:r>
              <a:rPr lang="zh-CN" altLang="en" sz="1400" dirty="0">
                <a:solidFill>
                  <a:schemeClr val="bg1"/>
                </a:solidFill>
                <a:latin typeface="Microsoft YaHei" panose="020B0503020204020204" pitchFamily="34" charset="-122"/>
                <a:ea typeface="Microsoft YaHei" panose="020B0503020204020204" pitchFamily="34" charset="-122"/>
              </a:rPr>
              <a:t>对于</a:t>
            </a:r>
            <a:r>
              <a:rPr lang="zh-CN" altLang="en-US" sz="1400" dirty="0">
                <a:solidFill>
                  <a:schemeClr val="bg1"/>
                </a:solidFill>
                <a:latin typeface="Microsoft YaHei" panose="020B0503020204020204" pitchFamily="34" charset="-122"/>
                <a:ea typeface="Microsoft YaHei" panose="020B0503020204020204" pitchFamily="34" charset="-122"/>
              </a:rPr>
              <a:t>每个节点，记录以下信息</a:t>
            </a:r>
            <a:endParaRPr lang="en" altLang="zh-CN" sz="1400" dirty="0">
              <a:solidFill>
                <a:schemeClr val="bg1"/>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en" altLang="zh-CN" sz="1400" dirty="0">
                <a:solidFill>
                  <a:schemeClr val="bg1"/>
                </a:solidFill>
                <a:latin typeface="Microsoft YaHei" panose="020B0503020204020204" pitchFamily="34" charset="-122"/>
                <a:ea typeface="Microsoft YaHei" panose="020B0503020204020204" pitchFamily="34" charset="-122"/>
              </a:rPr>
              <a:t>𝑁(𝑠,𝑎): </a:t>
            </a:r>
            <a:r>
              <a:rPr lang="zh-CN" altLang="en-US" sz="1400" dirty="0">
                <a:solidFill>
                  <a:schemeClr val="bg1"/>
                </a:solidFill>
                <a:latin typeface="Microsoft YaHei" panose="020B0503020204020204" pitchFamily="34" charset="-122"/>
                <a:ea typeface="Microsoft YaHei" panose="020B0503020204020204" pitchFamily="34" charset="-122"/>
              </a:rPr>
              <a:t>记录边的访问次数</a:t>
            </a:r>
            <a:endParaRPr lang="en-US" altLang="zh-CN" sz="1400" dirty="0">
              <a:solidFill>
                <a:schemeClr val="bg1"/>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400" dirty="0">
                <a:solidFill>
                  <a:schemeClr val="bg1"/>
                </a:solidFill>
                <a:latin typeface="Microsoft YaHei" panose="020B0503020204020204" pitchFamily="34" charset="-122"/>
                <a:ea typeface="Microsoft YaHei" panose="020B0503020204020204" pitchFamily="34" charset="-122"/>
              </a:rPr>
              <a:t>𝑊</a:t>
            </a:r>
            <a:r>
              <a:rPr lang="en-US" altLang="zh-CN" sz="1400" dirty="0">
                <a:solidFill>
                  <a:schemeClr val="bg1"/>
                </a:solidFill>
                <a:latin typeface="Microsoft YaHei" panose="020B0503020204020204" pitchFamily="34" charset="-122"/>
                <a:ea typeface="Microsoft YaHei" panose="020B0503020204020204" pitchFamily="34" charset="-122"/>
              </a:rPr>
              <a:t>(</a:t>
            </a:r>
            <a:r>
              <a:rPr lang="zh-CN" altLang="en-US" sz="1400" dirty="0">
                <a:solidFill>
                  <a:schemeClr val="bg1"/>
                </a:solidFill>
                <a:latin typeface="Microsoft YaHei" panose="020B0503020204020204" pitchFamily="34" charset="-122"/>
                <a:ea typeface="Microsoft YaHei" panose="020B0503020204020204" pitchFamily="34" charset="-122"/>
              </a:rPr>
              <a:t>𝑠</a:t>
            </a:r>
            <a:r>
              <a:rPr lang="en-US" altLang="zh-CN" sz="1400" dirty="0">
                <a:solidFill>
                  <a:schemeClr val="bg1"/>
                </a:solidFill>
                <a:latin typeface="Microsoft YaHei" panose="020B0503020204020204" pitchFamily="34" charset="-122"/>
                <a:ea typeface="Microsoft YaHei" panose="020B0503020204020204" pitchFamily="34" charset="-122"/>
              </a:rPr>
              <a:t>,</a:t>
            </a:r>
            <a:r>
              <a:rPr lang="zh-CN" altLang="en-US" sz="1400" dirty="0">
                <a:solidFill>
                  <a:schemeClr val="bg1"/>
                </a:solidFill>
                <a:latin typeface="Microsoft YaHei" panose="020B0503020204020204" pitchFamily="34" charset="-122"/>
                <a:ea typeface="Microsoft YaHei" panose="020B0503020204020204" pitchFamily="34" charset="-122"/>
              </a:rPr>
              <a:t>𝑎</a:t>
            </a:r>
            <a:r>
              <a:rPr lang="en-US" altLang="zh-CN" sz="1400" dirty="0">
                <a:solidFill>
                  <a:schemeClr val="bg1"/>
                </a:solidFill>
                <a:latin typeface="Microsoft YaHei" panose="020B0503020204020204" pitchFamily="34" charset="-122"/>
                <a:ea typeface="Microsoft YaHei" panose="020B0503020204020204" pitchFamily="34" charset="-122"/>
              </a:rPr>
              <a:t>)</a:t>
            </a:r>
            <a:r>
              <a:rPr lang="en" altLang="zh-CN" sz="1400" dirty="0">
                <a:solidFill>
                  <a:schemeClr val="bg1"/>
                </a:solidFill>
                <a:latin typeface="Microsoft YaHei" panose="020B0503020204020204" pitchFamily="34" charset="-122"/>
                <a:ea typeface="Microsoft YaHei" panose="020B0503020204020204" pitchFamily="34" charset="-122"/>
              </a:rPr>
              <a:t>: </a:t>
            </a:r>
            <a:r>
              <a:rPr lang="zh-CN" altLang="en-US" sz="1400" dirty="0">
                <a:solidFill>
                  <a:schemeClr val="bg1"/>
                </a:solidFill>
                <a:latin typeface="Microsoft YaHei" panose="020B0503020204020204" pitchFamily="34" charset="-122"/>
                <a:ea typeface="Microsoft YaHei" panose="020B0503020204020204" pitchFamily="34" charset="-122"/>
              </a:rPr>
              <a:t>合计行动价值              </a:t>
            </a:r>
            <a:r>
              <a:rPr lang="zh-CN" altLang="en-US" sz="1200" dirty="0">
                <a:solidFill>
                  <a:schemeClr val="bg1"/>
                </a:solidFill>
                <a:latin typeface="Microsoft YaHei" panose="020B0503020204020204" pitchFamily="34" charset="-122"/>
                <a:ea typeface="Microsoft YaHei" panose="020B0503020204020204" pitchFamily="34" charset="-122"/>
              </a:rPr>
              <a:t>其中</a:t>
            </a:r>
            <a:r>
              <a:rPr lang="en-US" altLang="zh-CN" sz="1200" dirty="0">
                <a:solidFill>
                  <a:schemeClr val="bg1"/>
                </a:solidFill>
                <a:latin typeface="Microsoft YaHei" panose="020B0503020204020204" pitchFamily="34" charset="-122"/>
                <a:ea typeface="Microsoft YaHei" panose="020B0503020204020204" pitchFamily="34" charset="-122"/>
              </a:rPr>
              <a:t> </a:t>
            </a:r>
            <a:r>
              <a:rPr lang="zh-CN" altLang="en-US" sz="1200" dirty="0">
                <a:solidFill>
                  <a:schemeClr val="bg1"/>
                </a:solidFill>
                <a:latin typeface="Microsoft YaHei" panose="020B0503020204020204" pitchFamily="34" charset="-122"/>
                <a:ea typeface="Microsoft YaHei" panose="020B0503020204020204" pitchFamily="34" charset="-122"/>
              </a:rPr>
              <a:t>𝑠</a:t>
            </a:r>
            <a:r>
              <a:rPr lang="en-US" altLang="zh-CN" sz="1200" dirty="0">
                <a:solidFill>
                  <a:schemeClr val="bg1"/>
                </a:solidFill>
                <a:latin typeface="Microsoft YaHei" panose="020B0503020204020204" pitchFamily="34" charset="-122"/>
                <a:ea typeface="Microsoft YaHei" panose="020B0503020204020204" pitchFamily="34" charset="-122"/>
              </a:rPr>
              <a:t> </a:t>
            </a:r>
            <a:r>
              <a:rPr lang="zh-CN" altLang="en-US" sz="1200" dirty="0">
                <a:solidFill>
                  <a:schemeClr val="bg1"/>
                </a:solidFill>
                <a:latin typeface="Microsoft YaHei" panose="020B0503020204020204" pitchFamily="34" charset="-122"/>
                <a:ea typeface="Microsoft YaHei" panose="020B0503020204020204" pitchFamily="34" charset="-122"/>
              </a:rPr>
              <a:t>为当前棋局状态，𝑎</a:t>
            </a:r>
            <a:r>
              <a:rPr lang="en" altLang="zh-CN" sz="1200" dirty="0">
                <a:solidFill>
                  <a:schemeClr val="bg1"/>
                </a:solidFill>
                <a:latin typeface="Microsoft YaHei" panose="020B0503020204020204" pitchFamily="34" charset="-122"/>
                <a:ea typeface="Microsoft YaHei" panose="020B0503020204020204" pitchFamily="34" charset="-122"/>
              </a:rPr>
              <a:t> </a:t>
            </a:r>
            <a:r>
              <a:rPr lang="zh-CN" altLang="en-US" sz="1200" dirty="0">
                <a:solidFill>
                  <a:schemeClr val="bg1"/>
                </a:solidFill>
                <a:latin typeface="Microsoft YaHei" panose="020B0503020204020204" pitchFamily="34" charset="-122"/>
                <a:ea typeface="Microsoft YaHei" panose="020B0503020204020204" pitchFamily="34" charset="-122"/>
              </a:rPr>
              <a:t>为某一落子选择对应的树分支。</a:t>
            </a:r>
            <a:endParaRPr lang="en-US" altLang="zh-CN" sz="1200" dirty="0">
              <a:solidFill>
                <a:schemeClr val="bg1"/>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400" dirty="0">
                <a:solidFill>
                  <a:schemeClr val="bg1"/>
                </a:solidFill>
                <a:latin typeface="Microsoft YaHei" panose="020B0503020204020204" pitchFamily="34" charset="-122"/>
                <a:ea typeface="Microsoft YaHei" panose="020B0503020204020204" pitchFamily="34" charset="-122"/>
              </a:rPr>
              <a:t>𝑄</a:t>
            </a:r>
            <a:r>
              <a:rPr lang="en-US" altLang="zh-CN" sz="1400" dirty="0">
                <a:solidFill>
                  <a:schemeClr val="bg1"/>
                </a:solidFill>
                <a:latin typeface="Microsoft YaHei" panose="020B0503020204020204" pitchFamily="34" charset="-122"/>
                <a:ea typeface="Microsoft YaHei" panose="020B0503020204020204" pitchFamily="34" charset="-122"/>
              </a:rPr>
              <a:t>(</a:t>
            </a:r>
            <a:r>
              <a:rPr lang="zh-CN" altLang="en-US" sz="1400" dirty="0">
                <a:solidFill>
                  <a:schemeClr val="bg1"/>
                </a:solidFill>
                <a:latin typeface="Microsoft YaHei" panose="020B0503020204020204" pitchFamily="34" charset="-122"/>
                <a:ea typeface="Microsoft YaHei" panose="020B0503020204020204" pitchFamily="34" charset="-122"/>
              </a:rPr>
              <a:t>𝑠</a:t>
            </a:r>
            <a:r>
              <a:rPr lang="en-US" altLang="zh-CN" sz="1400" dirty="0">
                <a:solidFill>
                  <a:schemeClr val="bg1"/>
                </a:solidFill>
                <a:latin typeface="Microsoft YaHei" panose="020B0503020204020204" pitchFamily="34" charset="-122"/>
                <a:ea typeface="Microsoft YaHei" panose="020B0503020204020204" pitchFamily="34" charset="-122"/>
              </a:rPr>
              <a:t>,</a:t>
            </a:r>
            <a:r>
              <a:rPr lang="zh-CN" altLang="en-US" sz="1400" dirty="0">
                <a:solidFill>
                  <a:schemeClr val="bg1"/>
                </a:solidFill>
                <a:latin typeface="Microsoft YaHei" panose="020B0503020204020204" pitchFamily="34" charset="-122"/>
                <a:ea typeface="Microsoft YaHei" panose="020B0503020204020204" pitchFamily="34" charset="-122"/>
              </a:rPr>
              <a:t>𝑎</a:t>
            </a:r>
            <a:r>
              <a:rPr lang="en-US" altLang="zh-CN" sz="1400" dirty="0">
                <a:solidFill>
                  <a:schemeClr val="bg1"/>
                </a:solidFill>
                <a:latin typeface="Microsoft YaHei" panose="020B0503020204020204" pitchFamily="34" charset="-122"/>
                <a:ea typeface="Microsoft YaHei" panose="020B0503020204020204" pitchFamily="34" charset="-122"/>
              </a:rPr>
              <a:t>)</a:t>
            </a:r>
            <a:r>
              <a:rPr lang="en" altLang="zh-CN" sz="1400" dirty="0">
                <a:solidFill>
                  <a:schemeClr val="bg1"/>
                </a:solidFill>
                <a:latin typeface="Microsoft YaHei" panose="020B0503020204020204" pitchFamily="34" charset="-122"/>
                <a:ea typeface="Microsoft YaHei" panose="020B0503020204020204" pitchFamily="34" charset="-122"/>
              </a:rPr>
              <a:t>: </a:t>
            </a:r>
            <a:r>
              <a:rPr lang="zh-CN" altLang="en-US" sz="1400" dirty="0">
                <a:solidFill>
                  <a:schemeClr val="bg1"/>
                </a:solidFill>
                <a:latin typeface="Microsoft YaHei" panose="020B0503020204020204" pitchFamily="34" charset="-122"/>
                <a:ea typeface="Microsoft YaHei" panose="020B0503020204020204" pitchFamily="34" charset="-122"/>
              </a:rPr>
              <a:t>平均行动价值</a:t>
            </a:r>
            <a:endParaRPr lang="en-US" altLang="zh-CN" sz="1400" dirty="0">
              <a:solidFill>
                <a:schemeClr val="bg1"/>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sz="1400" dirty="0">
                <a:solidFill>
                  <a:schemeClr val="bg1"/>
                </a:solidFill>
                <a:latin typeface="Microsoft YaHei" panose="020B0503020204020204" pitchFamily="34" charset="-122"/>
                <a:ea typeface="Microsoft YaHei" panose="020B0503020204020204" pitchFamily="34" charset="-122"/>
              </a:rPr>
              <a:t>𝑃</a:t>
            </a:r>
            <a:r>
              <a:rPr lang="en-US" altLang="zh-CN" sz="1400" dirty="0">
                <a:solidFill>
                  <a:schemeClr val="bg1"/>
                </a:solidFill>
                <a:latin typeface="Microsoft YaHei" panose="020B0503020204020204" pitchFamily="34" charset="-122"/>
                <a:ea typeface="Microsoft YaHei" panose="020B0503020204020204" pitchFamily="34" charset="-122"/>
              </a:rPr>
              <a:t>(</a:t>
            </a:r>
            <a:r>
              <a:rPr lang="zh-CN" altLang="en-US" sz="1400" dirty="0">
                <a:solidFill>
                  <a:schemeClr val="bg1"/>
                </a:solidFill>
                <a:latin typeface="Microsoft YaHei" panose="020B0503020204020204" pitchFamily="34" charset="-122"/>
                <a:ea typeface="Microsoft YaHei" panose="020B0503020204020204" pitchFamily="34" charset="-122"/>
              </a:rPr>
              <a:t>𝑠</a:t>
            </a:r>
            <a:r>
              <a:rPr lang="en-US" altLang="zh-CN" sz="1400" dirty="0">
                <a:solidFill>
                  <a:schemeClr val="bg1"/>
                </a:solidFill>
                <a:latin typeface="Microsoft YaHei" panose="020B0503020204020204" pitchFamily="34" charset="-122"/>
                <a:ea typeface="Microsoft YaHei" panose="020B0503020204020204" pitchFamily="34" charset="-122"/>
              </a:rPr>
              <a:t>,</a:t>
            </a:r>
            <a:r>
              <a:rPr lang="zh-CN" altLang="en-US" sz="1400" dirty="0">
                <a:solidFill>
                  <a:schemeClr val="bg1"/>
                </a:solidFill>
                <a:latin typeface="Microsoft YaHei" panose="020B0503020204020204" pitchFamily="34" charset="-122"/>
                <a:ea typeface="Microsoft YaHei" panose="020B0503020204020204" pitchFamily="34" charset="-122"/>
              </a:rPr>
              <a:t>𝑎</a:t>
            </a:r>
            <a:r>
              <a:rPr lang="en-US" altLang="zh-CN" sz="1400" dirty="0">
                <a:solidFill>
                  <a:schemeClr val="bg1"/>
                </a:solidFill>
                <a:latin typeface="Microsoft YaHei" panose="020B0503020204020204" pitchFamily="34" charset="-122"/>
                <a:ea typeface="Microsoft YaHei" panose="020B0503020204020204" pitchFamily="34" charset="-122"/>
              </a:rPr>
              <a:t>)</a:t>
            </a:r>
            <a:r>
              <a:rPr lang="en" altLang="zh-CN" sz="1400" dirty="0">
                <a:solidFill>
                  <a:schemeClr val="bg1"/>
                </a:solidFill>
                <a:latin typeface="Microsoft YaHei" panose="020B0503020204020204" pitchFamily="34" charset="-122"/>
                <a:ea typeface="Microsoft YaHei" panose="020B0503020204020204" pitchFamily="34" charset="-122"/>
              </a:rPr>
              <a:t>: </a:t>
            </a:r>
            <a:r>
              <a:rPr lang="zh-CN" altLang="en-US" sz="1400" dirty="0">
                <a:solidFill>
                  <a:schemeClr val="bg1"/>
                </a:solidFill>
                <a:latin typeface="Microsoft YaHei" panose="020B0503020204020204" pitchFamily="34" charset="-122"/>
                <a:ea typeface="Microsoft YaHei" panose="020B0503020204020204" pitchFamily="34" charset="-122"/>
              </a:rPr>
              <a:t>选择该条边的先验概率</a:t>
            </a:r>
            <a:endParaRPr lang="en-US" altLang="zh-CN" sz="1400" dirty="0">
              <a:solidFill>
                <a:schemeClr val="bg1"/>
              </a:solidFill>
              <a:latin typeface="Microsoft YaHei" panose="020B0503020204020204" pitchFamily="34" charset="-122"/>
              <a:ea typeface="Microsoft YaHei" panose="020B0503020204020204" pitchFamily="34" charset="-122"/>
            </a:endParaRPr>
          </a:p>
        </p:txBody>
      </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7CA9C915-A5F1-8444-988C-B0B7121A3A37}"/>
                  </a:ext>
                </a:extLst>
              </p:cNvPr>
              <p:cNvSpPr/>
              <p:nvPr/>
            </p:nvSpPr>
            <p:spPr>
              <a:xfrm>
                <a:off x="234950" y="2336998"/>
                <a:ext cx="7482598" cy="2167388"/>
              </a:xfrm>
              <a:prstGeom prst="rect">
                <a:avLst/>
              </a:prstGeom>
            </p:spPr>
            <p:txBody>
              <a:bodyPr wrap="square">
                <a:spAutoFit/>
              </a:bodyPr>
              <a:lstStyle/>
              <a:p>
                <a:r>
                  <a:rPr lang="zh-CN" altLang="en-US" sz="1400" dirty="0">
                    <a:solidFill>
                      <a:schemeClr val="bg1"/>
                    </a:solidFill>
                    <a:latin typeface="Microsoft YaHei" panose="020B0503020204020204" pitchFamily="34" charset="-122"/>
                    <a:ea typeface="Microsoft YaHei" panose="020B0503020204020204" pitchFamily="34" charset="-122"/>
                  </a:rPr>
                  <a:t>对于 </a:t>
                </a:r>
                <a:r>
                  <a:rPr lang="en-US" altLang="zh-CN" sz="1400" dirty="0">
                    <a:solidFill>
                      <a:schemeClr val="bg1"/>
                    </a:solidFill>
                    <a:latin typeface="Arial" panose="020B0604020202020204" pitchFamily="34" charset="0"/>
                    <a:ea typeface="Microsoft YaHei" panose="020B0503020204020204" pitchFamily="34" charset="-122"/>
                    <a:cs typeface="Arial" panose="020B0604020202020204" pitchFamily="34" charset="0"/>
                  </a:rPr>
                  <a:t>MCTS</a:t>
                </a:r>
                <a:r>
                  <a:rPr lang="zh-CN" altLang="en-US" sz="1400" dirty="0">
                    <a:solidFill>
                      <a:schemeClr val="bg1"/>
                    </a:solidFill>
                    <a:latin typeface="Arial" panose="020B0604020202020204" pitchFamily="34" charset="0"/>
                    <a:ea typeface="Microsoft YaHei" panose="020B0503020204020204" pitchFamily="34" charset="-122"/>
                    <a:cs typeface="Arial" panose="020B0604020202020204" pitchFamily="34" charset="0"/>
                  </a:rPr>
                  <a:t> </a:t>
                </a:r>
                <a:r>
                  <a:rPr lang="zh-CN" altLang="en-US" sz="1400" dirty="0">
                    <a:solidFill>
                      <a:schemeClr val="bg1"/>
                    </a:solidFill>
                    <a:latin typeface="Microsoft YaHei" panose="020B0503020204020204" pitchFamily="34" charset="-122"/>
                    <a:ea typeface="Microsoft YaHei" panose="020B0503020204020204" pitchFamily="34" charset="-122"/>
                  </a:rPr>
                  <a:t>内部，使用 </a:t>
                </a:r>
                <a:r>
                  <a:rPr lang="en-US" altLang="zh-CN" sz="1400" dirty="0">
                    <a:solidFill>
                      <a:schemeClr val="bg1"/>
                    </a:solidFill>
                    <a:latin typeface="Arial" panose="020B0604020202020204" pitchFamily="34" charset="0"/>
                    <a:ea typeface="Microsoft YaHei" panose="020B0503020204020204" pitchFamily="34" charset="-122"/>
                    <a:cs typeface="Arial" panose="020B0604020202020204" pitchFamily="34" charset="0"/>
                  </a:rPr>
                  <a:t>UCT</a:t>
                </a:r>
                <a:r>
                  <a:rPr lang="zh-CN" altLang="en-US" sz="1400" dirty="0">
                    <a:solidFill>
                      <a:schemeClr val="bg1"/>
                    </a:solidFill>
                    <a:latin typeface="Microsoft YaHei" panose="020B0503020204020204" pitchFamily="34" charset="-122"/>
                    <a:ea typeface="Microsoft YaHei" panose="020B0503020204020204" pitchFamily="34" charset="-122"/>
                  </a:rPr>
                  <a:t> 选择子分支</a:t>
                </a:r>
                <a:endParaRPr lang="en-US" altLang="zh-CN" sz="1400"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sz="1400" b="0" i="1" smtClean="0">
                          <a:solidFill>
                            <a:schemeClr val="bg1"/>
                          </a:solidFill>
                          <a:effectLst/>
                          <a:latin typeface="Cambria Math" panose="02040503050406030204" pitchFamily="18" charset="0"/>
                          <a:ea typeface="Microsoft YaHei" panose="020B0503020204020204" pitchFamily="34" charset="-122"/>
                        </a:rPr>
                        <m:t>𝑈</m:t>
                      </m:r>
                      <m:d>
                        <m:dPr>
                          <m:ctrlPr>
                            <a:rPr lang="en-US" altLang="zh-CN" sz="1400" b="0" i="1" smtClean="0">
                              <a:solidFill>
                                <a:schemeClr val="bg1"/>
                              </a:solidFill>
                              <a:effectLst/>
                              <a:latin typeface="Cambria Math" panose="02040503050406030204" pitchFamily="18" charset="0"/>
                              <a:ea typeface="Microsoft YaHei" panose="020B0503020204020204" pitchFamily="34" charset="-122"/>
                            </a:rPr>
                          </m:ctrlPr>
                        </m:dPr>
                        <m:e>
                          <m:r>
                            <a:rPr lang="en-US" altLang="zh-CN" sz="1400" b="0" i="1" smtClean="0">
                              <a:solidFill>
                                <a:schemeClr val="bg1"/>
                              </a:solidFill>
                              <a:effectLst/>
                              <a:latin typeface="Cambria Math" panose="02040503050406030204" pitchFamily="18" charset="0"/>
                              <a:ea typeface="Microsoft YaHei" panose="020B0503020204020204" pitchFamily="34" charset="-122"/>
                            </a:rPr>
                            <m:t>𝑠</m:t>
                          </m:r>
                          <m:r>
                            <a:rPr lang="en-US" altLang="zh-CN" sz="1400" b="0" i="1" smtClean="0">
                              <a:solidFill>
                                <a:schemeClr val="bg1"/>
                              </a:solidFill>
                              <a:effectLst/>
                              <a:latin typeface="Cambria Math" panose="02040503050406030204" pitchFamily="18" charset="0"/>
                              <a:ea typeface="Microsoft YaHei" panose="020B0503020204020204" pitchFamily="34" charset="-122"/>
                            </a:rPr>
                            <m:t>,</m:t>
                          </m:r>
                          <m:r>
                            <a:rPr lang="en-US" altLang="zh-CN" sz="1400" b="0" i="1" smtClean="0">
                              <a:solidFill>
                                <a:schemeClr val="bg1"/>
                              </a:solidFill>
                              <a:effectLst/>
                              <a:latin typeface="Cambria Math" panose="02040503050406030204" pitchFamily="18" charset="0"/>
                              <a:ea typeface="Microsoft YaHei" panose="020B0503020204020204" pitchFamily="34" charset="-122"/>
                            </a:rPr>
                            <m:t>𝑎</m:t>
                          </m:r>
                        </m:e>
                      </m:d>
                      <m:r>
                        <a:rPr lang="en-US" altLang="zh-CN" sz="1400" b="0" i="1" smtClean="0">
                          <a:solidFill>
                            <a:schemeClr val="bg1"/>
                          </a:solidFill>
                          <a:effectLst/>
                          <a:latin typeface="Cambria Math" panose="02040503050406030204" pitchFamily="18" charset="0"/>
                          <a:ea typeface="Microsoft YaHei" panose="020B0503020204020204" pitchFamily="34" charset="-122"/>
                        </a:rPr>
                        <m:t>=</m:t>
                      </m:r>
                      <m:r>
                        <a:rPr lang="en-US" altLang="zh-CN" sz="1400" b="0" i="1" smtClean="0">
                          <a:solidFill>
                            <a:schemeClr val="bg1"/>
                          </a:solidFill>
                          <a:effectLst/>
                          <a:latin typeface="Cambria Math" panose="02040503050406030204" pitchFamily="18" charset="0"/>
                          <a:ea typeface="Microsoft YaHei" panose="020B0503020204020204" pitchFamily="34" charset="-122"/>
                        </a:rPr>
                        <m:t>𝑐𝑃</m:t>
                      </m:r>
                      <m:r>
                        <a:rPr lang="en-US" altLang="zh-CN" sz="1400" b="0" i="1" smtClean="0">
                          <a:solidFill>
                            <a:schemeClr val="bg1"/>
                          </a:solidFill>
                          <a:effectLst/>
                          <a:latin typeface="Cambria Math" panose="02040503050406030204" pitchFamily="18" charset="0"/>
                          <a:ea typeface="Microsoft YaHei" panose="020B0503020204020204" pitchFamily="34" charset="-122"/>
                        </a:rPr>
                        <m:t>(</m:t>
                      </m:r>
                      <m:r>
                        <a:rPr lang="en-US" altLang="zh-CN" sz="1400" b="0" i="1" smtClean="0">
                          <a:solidFill>
                            <a:schemeClr val="bg1"/>
                          </a:solidFill>
                          <a:effectLst/>
                          <a:latin typeface="Cambria Math" panose="02040503050406030204" pitchFamily="18" charset="0"/>
                          <a:ea typeface="Microsoft YaHei" panose="020B0503020204020204" pitchFamily="34" charset="-122"/>
                        </a:rPr>
                        <m:t>𝑠</m:t>
                      </m:r>
                      <m:r>
                        <a:rPr lang="en-US" altLang="zh-CN" sz="1400" b="0" i="1" smtClean="0">
                          <a:solidFill>
                            <a:schemeClr val="bg1"/>
                          </a:solidFill>
                          <a:effectLst/>
                          <a:latin typeface="Cambria Math" panose="02040503050406030204" pitchFamily="18" charset="0"/>
                          <a:ea typeface="Microsoft YaHei" panose="020B0503020204020204" pitchFamily="34" charset="-122"/>
                        </a:rPr>
                        <m:t>,</m:t>
                      </m:r>
                      <m:r>
                        <a:rPr lang="en-US" altLang="zh-CN" sz="1400" b="0" i="1" smtClean="0">
                          <a:solidFill>
                            <a:schemeClr val="bg1"/>
                          </a:solidFill>
                          <a:effectLst/>
                          <a:latin typeface="Cambria Math" panose="02040503050406030204" pitchFamily="18" charset="0"/>
                          <a:ea typeface="Microsoft YaHei" panose="020B0503020204020204" pitchFamily="34" charset="-122"/>
                        </a:rPr>
                        <m:t>𝑎</m:t>
                      </m:r>
                      <m:r>
                        <a:rPr lang="en-US" altLang="zh-CN" sz="1400" b="0" i="1" smtClean="0">
                          <a:solidFill>
                            <a:schemeClr val="bg1"/>
                          </a:solidFill>
                          <a:effectLst/>
                          <a:latin typeface="Cambria Math" panose="02040503050406030204" pitchFamily="18" charset="0"/>
                          <a:ea typeface="Microsoft YaHei" panose="020B0503020204020204" pitchFamily="34" charset="-122"/>
                        </a:rPr>
                        <m:t>)</m:t>
                      </m:r>
                      <m:f>
                        <m:fPr>
                          <m:ctrlPr>
                            <a:rPr lang="en-US" altLang="zh-CN" sz="1400" b="0" i="1" smtClean="0">
                              <a:solidFill>
                                <a:schemeClr val="bg1"/>
                              </a:solidFill>
                              <a:effectLst/>
                              <a:latin typeface="Cambria Math" panose="02040503050406030204" pitchFamily="18" charset="0"/>
                              <a:ea typeface="Microsoft YaHei" panose="020B0503020204020204" pitchFamily="34" charset="-122"/>
                            </a:rPr>
                          </m:ctrlPr>
                        </m:fPr>
                        <m:num>
                          <m:rad>
                            <m:radPr>
                              <m:degHide m:val="on"/>
                              <m:ctrlPr>
                                <a:rPr lang="en-US" altLang="zh-CN" sz="1400" b="0" i="1" smtClean="0">
                                  <a:solidFill>
                                    <a:schemeClr val="bg1"/>
                                  </a:solidFill>
                                  <a:effectLst/>
                                  <a:latin typeface="Cambria Math" panose="02040503050406030204" pitchFamily="18" charset="0"/>
                                  <a:ea typeface="Microsoft YaHei" panose="020B0503020204020204" pitchFamily="34" charset="-122"/>
                                </a:rPr>
                              </m:ctrlPr>
                            </m:radPr>
                            <m:deg/>
                            <m:e>
                              <m:nary>
                                <m:naryPr>
                                  <m:chr m:val="∑"/>
                                  <m:limLoc m:val="subSup"/>
                                  <m:supHide m:val="on"/>
                                  <m:ctrlPr>
                                    <a:rPr lang="en-US" altLang="zh-CN" sz="1400" b="0" i="1" smtClean="0">
                                      <a:solidFill>
                                        <a:schemeClr val="bg1"/>
                                      </a:solidFill>
                                      <a:effectLst/>
                                      <a:latin typeface="Cambria Math" panose="02040503050406030204" pitchFamily="18" charset="0"/>
                                      <a:ea typeface="Microsoft YaHei" panose="020B0503020204020204" pitchFamily="34" charset="-122"/>
                                    </a:rPr>
                                  </m:ctrlPr>
                                </m:naryPr>
                                <m:sub>
                                  <m:r>
                                    <m:rPr>
                                      <m:brk m:alnAt="9"/>
                                    </m:rPr>
                                    <a:rPr lang="en-US" altLang="zh-CN" sz="1400" b="0" i="1" smtClean="0">
                                      <a:solidFill>
                                        <a:schemeClr val="bg1"/>
                                      </a:solidFill>
                                      <a:effectLst/>
                                      <a:latin typeface="Cambria Math" panose="02040503050406030204" pitchFamily="18" charset="0"/>
                                      <a:ea typeface="Microsoft YaHei" panose="020B0503020204020204" pitchFamily="34" charset="-122"/>
                                    </a:rPr>
                                    <m:t>𝑏</m:t>
                                  </m:r>
                                </m:sub>
                                <m:sup/>
                                <m:e>
                                  <m:r>
                                    <a:rPr lang="en-US" altLang="zh-CN" sz="1400" b="0" i="1" smtClean="0">
                                      <a:solidFill>
                                        <a:schemeClr val="bg1"/>
                                      </a:solidFill>
                                      <a:effectLst/>
                                      <a:latin typeface="Cambria Math" panose="02040503050406030204" pitchFamily="18" charset="0"/>
                                      <a:ea typeface="Microsoft YaHei" panose="020B0503020204020204" pitchFamily="34" charset="-122"/>
                                    </a:rPr>
                                    <m:t>𝑁</m:t>
                                  </m:r>
                                  <m:r>
                                    <a:rPr lang="en-US" altLang="zh-CN" sz="1400" b="0" i="1" smtClean="0">
                                      <a:solidFill>
                                        <a:schemeClr val="bg1"/>
                                      </a:solidFill>
                                      <a:effectLst/>
                                      <a:latin typeface="Cambria Math" panose="02040503050406030204" pitchFamily="18" charset="0"/>
                                      <a:ea typeface="Microsoft YaHei" panose="020B0503020204020204" pitchFamily="34" charset="-122"/>
                                    </a:rPr>
                                    <m:t>(</m:t>
                                  </m:r>
                                  <m:r>
                                    <a:rPr lang="en-US" altLang="zh-CN" sz="1400" b="0" i="1" smtClean="0">
                                      <a:solidFill>
                                        <a:schemeClr val="bg1"/>
                                      </a:solidFill>
                                      <a:effectLst/>
                                      <a:latin typeface="Cambria Math" panose="02040503050406030204" pitchFamily="18" charset="0"/>
                                      <a:ea typeface="Microsoft YaHei" panose="020B0503020204020204" pitchFamily="34" charset="-122"/>
                                    </a:rPr>
                                    <m:t>𝑠</m:t>
                                  </m:r>
                                  <m:r>
                                    <a:rPr lang="en-US" altLang="zh-CN" sz="1400" b="0" i="1" smtClean="0">
                                      <a:solidFill>
                                        <a:schemeClr val="bg1"/>
                                      </a:solidFill>
                                      <a:effectLst/>
                                      <a:latin typeface="Cambria Math" panose="02040503050406030204" pitchFamily="18" charset="0"/>
                                      <a:ea typeface="Microsoft YaHei" panose="020B0503020204020204" pitchFamily="34" charset="-122"/>
                                    </a:rPr>
                                    <m:t>,</m:t>
                                  </m:r>
                                  <m:r>
                                    <a:rPr lang="en-US" altLang="zh-CN" sz="1400" b="0" i="1" smtClean="0">
                                      <a:solidFill>
                                        <a:schemeClr val="bg1"/>
                                      </a:solidFill>
                                      <a:effectLst/>
                                      <a:latin typeface="Cambria Math" panose="02040503050406030204" pitchFamily="18" charset="0"/>
                                      <a:ea typeface="Microsoft YaHei" panose="020B0503020204020204" pitchFamily="34" charset="-122"/>
                                    </a:rPr>
                                    <m:t>𝑏</m:t>
                                  </m:r>
                                  <m:r>
                                    <a:rPr lang="en-US" altLang="zh-CN" sz="1400" b="0" i="1" smtClean="0">
                                      <a:solidFill>
                                        <a:schemeClr val="bg1"/>
                                      </a:solidFill>
                                      <a:effectLst/>
                                      <a:latin typeface="Cambria Math" panose="02040503050406030204" pitchFamily="18" charset="0"/>
                                      <a:ea typeface="Microsoft YaHei" panose="020B0503020204020204" pitchFamily="34" charset="-122"/>
                                    </a:rPr>
                                    <m:t>)</m:t>
                                  </m:r>
                                </m:e>
                              </m:nary>
                            </m:e>
                          </m:rad>
                        </m:num>
                        <m:den>
                          <m:r>
                            <a:rPr lang="en-US" altLang="zh-CN" sz="1400" b="0" i="1" smtClean="0">
                              <a:solidFill>
                                <a:schemeClr val="bg1"/>
                              </a:solidFill>
                              <a:effectLst/>
                              <a:latin typeface="Cambria Math" panose="02040503050406030204" pitchFamily="18" charset="0"/>
                              <a:ea typeface="Microsoft YaHei" panose="020B0503020204020204" pitchFamily="34" charset="-122"/>
                            </a:rPr>
                            <m:t>1+</m:t>
                          </m:r>
                          <m:r>
                            <a:rPr lang="en-US" altLang="zh-CN" sz="1400" b="0" i="1" smtClean="0">
                              <a:solidFill>
                                <a:schemeClr val="bg1"/>
                              </a:solidFill>
                              <a:effectLst/>
                              <a:latin typeface="Cambria Math" panose="02040503050406030204" pitchFamily="18" charset="0"/>
                              <a:ea typeface="Microsoft YaHei" panose="020B0503020204020204" pitchFamily="34" charset="-122"/>
                            </a:rPr>
                            <m:t>𝑁</m:t>
                          </m:r>
                          <m:r>
                            <a:rPr lang="en-US" altLang="zh-CN" sz="1400" b="0" i="1" smtClean="0">
                              <a:solidFill>
                                <a:schemeClr val="bg1"/>
                              </a:solidFill>
                              <a:effectLst/>
                              <a:latin typeface="Cambria Math" panose="02040503050406030204" pitchFamily="18" charset="0"/>
                              <a:ea typeface="Microsoft YaHei" panose="020B0503020204020204" pitchFamily="34" charset="-122"/>
                            </a:rPr>
                            <m:t>(</m:t>
                          </m:r>
                          <m:r>
                            <a:rPr lang="en-US" altLang="zh-CN" sz="1400" b="0" i="1" smtClean="0">
                              <a:solidFill>
                                <a:schemeClr val="bg1"/>
                              </a:solidFill>
                              <a:effectLst/>
                              <a:latin typeface="Cambria Math" panose="02040503050406030204" pitchFamily="18" charset="0"/>
                              <a:ea typeface="Microsoft YaHei" panose="020B0503020204020204" pitchFamily="34" charset="-122"/>
                            </a:rPr>
                            <m:t>𝑠</m:t>
                          </m:r>
                          <m:r>
                            <a:rPr lang="en-US" altLang="zh-CN" sz="1400" b="0" i="1" smtClean="0">
                              <a:solidFill>
                                <a:schemeClr val="bg1"/>
                              </a:solidFill>
                              <a:effectLst/>
                              <a:latin typeface="Cambria Math" panose="02040503050406030204" pitchFamily="18" charset="0"/>
                              <a:ea typeface="Microsoft YaHei" panose="020B0503020204020204" pitchFamily="34" charset="-122"/>
                            </a:rPr>
                            <m:t>,</m:t>
                          </m:r>
                          <m:r>
                            <a:rPr lang="en-US" altLang="zh-CN" sz="1400" b="0" i="1" smtClean="0">
                              <a:solidFill>
                                <a:schemeClr val="bg1"/>
                              </a:solidFill>
                              <a:effectLst/>
                              <a:latin typeface="Cambria Math" panose="02040503050406030204" pitchFamily="18" charset="0"/>
                              <a:ea typeface="Microsoft YaHei" panose="020B0503020204020204" pitchFamily="34" charset="-122"/>
                            </a:rPr>
                            <m:t>𝑎</m:t>
                          </m:r>
                          <m:r>
                            <a:rPr lang="en-US" altLang="zh-CN" sz="1400" b="0" i="1" smtClean="0">
                              <a:solidFill>
                                <a:schemeClr val="bg1"/>
                              </a:solidFill>
                              <a:effectLst/>
                              <a:latin typeface="Cambria Math" panose="02040503050406030204" pitchFamily="18" charset="0"/>
                              <a:ea typeface="Microsoft YaHei" panose="020B0503020204020204" pitchFamily="34" charset="-122"/>
                            </a:rPr>
                            <m:t>)</m:t>
                          </m:r>
                        </m:den>
                      </m:f>
                    </m:oMath>
                  </m:oMathPara>
                </a14:m>
                <a:endParaRPr lang="en-US" altLang="zh-CN" sz="1400" b="0" i="0" dirty="0">
                  <a:solidFill>
                    <a:schemeClr val="bg1"/>
                  </a:solidFill>
                  <a:effectLst/>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sSub>
                        <m:sSubPr>
                          <m:ctrlPr>
                            <a:rPr lang="en-US" altLang="zh-CN" sz="1400" b="0" i="1" smtClean="0">
                              <a:solidFill>
                                <a:schemeClr val="bg1"/>
                              </a:solidFill>
                              <a:effectLst/>
                              <a:latin typeface="Cambria Math" panose="02040503050406030204" pitchFamily="18" charset="0"/>
                              <a:ea typeface="Microsoft YaHei" panose="020B0503020204020204" pitchFamily="34" charset="-122"/>
                            </a:rPr>
                          </m:ctrlPr>
                        </m:sSubPr>
                        <m:e>
                          <m:r>
                            <a:rPr lang="en-US" altLang="zh-CN" sz="1400" b="0" i="1" smtClean="0">
                              <a:solidFill>
                                <a:schemeClr val="bg1"/>
                              </a:solidFill>
                              <a:effectLst/>
                              <a:latin typeface="Cambria Math" panose="02040503050406030204" pitchFamily="18" charset="0"/>
                              <a:ea typeface="Microsoft YaHei" panose="020B0503020204020204" pitchFamily="34" charset="-122"/>
                            </a:rPr>
                            <m:t>𝑎</m:t>
                          </m:r>
                        </m:e>
                        <m:sub>
                          <m:r>
                            <a:rPr lang="en-US" altLang="zh-CN" sz="1400" b="0" i="1" smtClean="0">
                              <a:solidFill>
                                <a:schemeClr val="bg1"/>
                              </a:solidFill>
                              <a:effectLst/>
                              <a:latin typeface="Cambria Math" panose="02040503050406030204" pitchFamily="18" charset="0"/>
                              <a:ea typeface="Microsoft YaHei" panose="020B0503020204020204" pitchFamily="34" charset="-122"/>
                            </a:rPr>
                            <m:t>𝑡</m:t>
                          </m:r>
                        </m:sub>
                      </m:sSub>
                      <m:r>
                        <a:rPr lang="en-US" altLang="zh-CN" sz="1400" b="0" i="1" smtClean="0">
                          <a:solidFill>
                            <a:schemeClr val="bg1"/>
                          </a:solidFill>
                          <a:effectLst/>
                          <a:latin typeface="Cambria Math" panose="02040503050406030204" pitchFamily="18" charset="0"/>
                          <a:ea typeface="Microsoft YaHei" panose="020B0503020204020204" pitchFamily="34" charset="-122"/>
                        </a:rPr>
                        <m:t>=</m:t>
                      </m:r>
                      <m:func>
                        <m:funcPr>
                          <m:ctrlPr>
                            <a:rPr lang="en-US" altLang="zh-CN" sz="1400" b="0" i="1" smtClean="0">
                              <a:solidFill>
                                <a:schemeClr val="bg1"/>
                              </a:solidFill>
                              <a:effectLst/>
                              <a:latin typeface="Cambria Math" panose="02040503050406030204" pitchFamily="18" charset="0"/>
                              <a:ea typeface="Microsoft YaHei" panose="020B0503020204020204" pitchFamily="34" charset="-122"/>
                            </a:rPr>
                          </m:ctrlPr>
                        </m:funcPr>
                        <m:fName>
                          <m:r>
                            <m:rPr>
                              <m:sty m:val="p"/>
                            </m:rPr>
                            <a:rPr lang="en-US" altLang="zh-CN" sz="1400" b="0" i="0" smtClean="0">
                              <a:solidFill>
                                <a:schemeClr val="bg1"/>
                              </a:solidFill>
                              <a:effectLst/>
                              <a:latin typeface="Cambria Math" panose="02040503050406030204" pitchFamily="18" charset="0"/>
                              <a:ea typeface="Microsoft YaHei" panose="020B0503020204020204" pitchFamily="34" charset="-122"/>
                            </a:rPr>
                            <m:t>arg</m:t>
                          </m:r>
                        </m:fName>
                        <m:e>
                          <m:func>
                            <m:funcPr>
                              <m:ctrlPr>
                                <a:rPr lang="en-US" altLang="zh-CN" sz="1400" b="0" i="1" smtClean="0">
                                  <a:solidFill>
                                    <a:schemeClr val="bg1"/>
                                  </a:solidFill>
                                  <a:effectLst/>
                                  <a:latin typeface="Cambria Math" panose="02040503050406030204" pitchFamily="18" charset="0"/>
                                  <a:ea typeface="Microsoft YaHei" panose="020B0503020204020204" pitchFamily="34" charset="-122"/>
                                </a:rPr>
                              </m:ctrlPr>
                            </m:funcPr>
                            <m:fName>
                              <m:limLow>
                                <m:limLowPr>
                                  <m:ctrlPr>
                                    <a:rPr lang="en-US" altLang="zh-CN" sz="1400" b="0" i="1" smtClean="0">
                                      <a:solidFill>
                                        <a:schemeClr val="bg1"/>
                                      </a:solidFill>
                                      <a:effectLst/>
                                      <a:latin typeface="Cambria Math" panose="02040503050406030204" pitchFamily="18" charset="0"/>
                                      <a:ea typeface="Microsoft YaHei" panose="020B0503020204020204" pitchFamily="34" charset="-122"/>
                                    </a:rPr>
                                  </m:ctrlPr>
                                </m:limLowPr>
                                <m:e>
                                  <m:r>
                                    <m:rPr>
                                      <m:sty m:val="p"/>
                                    </m:rPr>
                                    <a:rPr lang="en-US" altLang="zh-CN" sz="1400" b="0" i="0" smtClean="0">
                                      <a:solidFill>
                                        <a:schemeClr val="bg1"/>
                                      </a:solidFill>
                                      <a:effectLst/>
                                      <a:latin typeface="Cambria Math" panose="02040503050406030204" pitchFamily="18" charset="0"/>
                                      <a:ea typeface="Microsoft YaHei" panose="020B0503020204020204" pitchFamily="34" charset="-122"/>
                                    </a:rPr>
                                    <m:t>max</m:t>
                                  </m:r>
                                </m:e>
                                <m:lim>
                                  <m:r>
                                    <a:rPr lang="en-US" altLang="zh-CN" sz="1400" b="0" i="1" smtClean="0">
                                      <a:solidFill>
                                        <a:schemeClr val="bg1"/>
                                      </a:solidFill>
                                      <a:effectLst/>
                                      <a:latin typeface="Cambria Math" panose="02040503050406030204" pitchFamily="18" charset="0"/>
                                      <a:ea typeface="Microsoft YaHei" panose="020B0503020204020204" pitchFamily="34" charset="-122"/>
                                    </a:rPr>
                                    <m:t>𝑎</m:t>
                                  </m:r>
                                </m:lim>
                              </m:limLow>
                            </m:fName>
                            <m:e>
                              <m:r>
                                <a:rPr lang="en-US" altLang="zh-CN" sz="1400" b="0" i="1" smtClean="0">
                                  <a:solidFill>
                                    <a:schemeClr val="bg1"/>
                                  </a:solidFill>
                                  <a:effectLst/>
                                  <a:latin typeface="Cambria Math" panose="02040503050406030204" pitchFamily="18" charset="0"/>
                                  <a:ea typeface="Microsoft YaHei" panose="020B0503020204020204" pitchFamily="34" charset="-122"/>
                                </a:rPr>
                                <m:t>(</m:t>
                              </m:r>
                              <m:r>
                                <a:rPr lang="en-US" altLang="zh-CN" sz="1400" b="0" i="1" smtClean="0">
                                  <a:solidFill>
                                    <a:schemeClr val="bg1"/>
                                  </a:solidFill>
                                  <a:effectLst/>
                                  <a:latin typeface="Cambria Math" panose="02040503050406030204" pitchFamily="18" charset="0"/>
                                  <a:ea typeface="Microsoft YaHei" panose="020B0503020204020204" pitchFamily="34" charset="-122"/>
                                </a:rPr>
                                <m:t>𝑄</m:t>
                              </m:r>
                              <m:d>
                                <m:dPr>
                                  <m:ctrlPr>
                                    <a:rPr lang="en-US" altLang="zh-CN" sz="1400" b="0" i="1" smtClean="0">
                                      <a:solidFill>
                                        <a:schemeClr val="bg1"/>
                                      </a:solidFill>
                                      <a:effectLst/>
                                      <a:latin typeface="Cambria Math" panose="02040503050406030204" pitchFamily="18" charset="0"/>
                                      <a:ea typeface="Microsoft YaHei" panose="020B0503020204020204" pitchFamily="34" charset="-122"/>
                                    </a:rPr>
                                  </m:ctrlPr>
                                </m:dPr>
                                <m:e>
                                  <m:r>
                                    <a:rPr lang="en-US" altLang="zh-CN" sz="1400" b="0" i="1" smtClean="0">
                                      <a:solidFill>
                                        <a:schemeClr val="bg1"/>
                                      </a:solidFill>
                                      <a:effectLst/>
                                      <a:latin typeface="Cambria Math" panose="02040503050406030204" pitchFamily="18" charset="0"/>
                                      <a:ea typeface="Microsoft YaHei" panose="020B0503020204020204" pitchFamily="34" charset="-122"/>
                                    </a:rPr>
                                    <m:t>𝑠</m:t>
                                  </m:r>
                                  <m:r>
                                    <a:rPr lang="en-US" altLang="zh-CN" sz="1400" b="0" i="1" smtClean="0">
                                      <a:solidFill>
                                        <a:schemeClr val="bg1"/>
                                      </a:solidFill>
                                      <a:effectLst/>
                                      <a:latin typeface="Cambria Math" panose="02040503050406030204" pitchFamily="18" charset="0"/>
                                      <a:ea typeface="Microsoft YaHei" panose="020B0503020204020204" pitchFamily="34" charset="-122"/>
                                    </a:rPr>
                                    <m:t>,</m:t>
                                  </m:r>
                                  <m:r>
                                    <a:rPr lang="en-US" altLang="zh-CN" sz="1400" b="0" i="1" smtClean="0">
                                      <a:solidFill>
                                        <a:schemeClr val="bg1"/>
                                      </a:solidFill>
                                      <a:effectLst/>
                                      <a:latin typeface="Cambria Math" panose="02040503050406030204" pitchFamily="18" charset="0"/>
                                      <a:ea typeface="Microsoft YaHei" panose="020B0503020204020204" pitchFamily="34" charset="-122"/>
                                    </a:rPr>
                                    <m:t>𝑎</m:t>
                                  </m:r>
                                </m:e>
                              </m:d>
                              <m:r>
                                <a:rPr lang="en-US" altLang="zh-CN" sz="1400" b="0" i="1" smtClean="0">
                                  <a:solidFill>
                                    <a:schemeClr val="bg1"/>
                                  </a:solidFill>
                                  <a:effectLst/>
                                  <a:latin typeface="Cambria Math" panose="02040503050406030204" pitchFamily="18" charset="0"/>
                                  <a:ea typeface="Microsoft YaHei" panose="020B0503020204020204" pitchFamily="34" charset="-122"/>
                                </a:rPr>
                                <m:t>+</m:t>
                              </m:r>
                              <m:r>
                                <a:rPr lang="en-US" altLang="zh-CN" sz="1400" b="0" i="1" smtClean="0">
                                  <a:solidFill>
                                    <a:schemeClr val="bg1"/>
                                  </a:solidFill>
                                  <a:effectLst/>
                                  <a:latin typeface="Cambria Math" panose="02040503050406030204" pitchFamily="18" charset="0"/>
                                  <a:ea typeface="Microsoft YaHei" panose="020B0503020204020204" pitchFamily="34" charset="-122"/>
                                </a:rPr>
                                <m:t>𝑈</m:t>
                              </m:r>
                              <m:r>
                                <a:rPr lang="en-US" altLang="zh-CN" sz="1400" b="0" i="1" smtClean="0">
                                  <a:solidFill>
                                    <a:schemeClr val="bg1"/>
                                  </a:solidFill>
                                  <a:effectLst/>
                                  <a:latin typeface="Cambria Math" panose="02040503050406030204" pitchFamily="18" charset="0"/>
                                  <a:ea typeface="Microsoft YaHei" panose="020B0503020204020204" pitchFamily="34" charset="-122"/>
                                </a:rPr>
                                <m:t>(</m:t>
                              </m:r>
                              <m:r>
                                <a:rPr lang="en-US" altLang="zh-CN" sz="1400" b="0" i="1" smtClean="0">
                                  <a:solidFill>
                                    <a:schemeClr val="bg1"/>
                                  </a:solidFill>
                                  <a:effectLst/>
                                  <a:latin typeface="Cambria Math" panose="02040503050406030204" pitchFamily="18" charset="0"/>
                                  <a:ea typeface="Microsoft YaHei" panose="020B0503020204020204" pitchFamily="34" charset="-122"/>
                                </a:rPr>
                                <m:t>𝑠</m:t>
                              </m:r>
                              <m:r>
                                <a:rPr lang="en-US" altLang="zh-CN" sz="1400" b="0" i="1" smtClean="0">
                                  <a:solidFill>
                                    <a:schemeClr val="bg1"/>
                                  </a:solidFill>
                                  <a:effectLst/>
                                  <a:latin typeface="Cambria Math" panose="02040503050406030204" pitchFamily="18" charset="0"/>
                                  <a:ea typeface="Microsoft YaHei" panose="020B0503020204020204" pitchFamily="34" charset="-122"/>
                                </a:rPr>
                                <m:t>,</m:t>
                              </m:r>
                              <m:r>
                                <a:rPr lang="en-US" altLang="zh-CN" sz="1400" b="0" i="1" smtClean="0">
                                  <a:solidFill>
                                    <a:schemeClr val="bg1"/>
                                  </a:solidFill>
                                  <a:effectLst/>
                                  <a:latin typeface="Cambria Math" panose="02040503050406030204" pitchFamily="18" charset="0"/>
                                  <a:ea typeface="Microsoft YaHei" panose="020B0503020204020204" pitchFamily="34" charset="-122"/>
                                </a:rPr>
                                <m:t>𝑎</m:t>
                              </m:r>
                              <m:r>
                                <a:rPr lang="en-US" altLang="zh-CN" sz="1400" b="0" i="1" smtClean="0">
                                  <a:solidFill>
                                    <a:schemeClr val="bg1"/>
                                  </a:solidFill>
                                  <a:effectLst/>
                                  <a:latin typeface="Cambria Math" panose="02040503050406030204" pitchFamily="18" charset="0"/>
                                  <a:ea typeface="Microsoft YaHei" panose="020B0503020204020204" pitchFamily="34" charset="-122"/>
                                </a:rPr>
                                <m:t>))</m:t>
                              </m:r>
                            </m:e>
                          </m:func>
                        </m:e>
                      </m:func>
                    </m:oMath>
                  </m:oMathPara>
                </a14:m>
                <a:endParaRPr lang="en-US" altLang="zh-CN" sz="1400" b="0" i="0" dirty="0">
                  <a:solidFill>
                    <a:schemeClr val="bg1"/>
                  </a:solidFill>
                  <a:effectLst/>
                  <a:latin typeface="Microsoft YaHei" panose="020B0503020204020204" pitchFamily="34" charset="-122"/>
                  <a:ea typeface="Microsoft YaHei" panose="020B0503020204020204" pitchFamily="34" charset="-122"/>
                </a:endParaRPr>
              </a:p>
              <a:p>
                <a:endParaRPr lang="en-US" altLang="zh-CN" sz="1400" dirty="0">
                  <a:solidFill>
                    <a:schemeClr val="bg1"/>
                  </a:solidFill>
                  <a:latin typeface="Microsoft YaHei" panose="020B0503020204020204" pitchFamily="34" charset="-122"/>
                  <a:ea typeface="Microsoft YaHei" panose="020B0503020204020204" pitchFamily="34" charset="-122"/>
                </a:endParaRPr>
              </a:p>
              <a:p>
                <a:r>
                  <a:rPr lang="zh-CN" altLang="en-US" sz="1400" dirty="0">
                    <a:solidFill>
                      <a:schemeClr val="bg1"/>
                    </a:solidFill>
                    <a:latin typeface="Microsoft YaHei" panose="020B0503020204020204" pitchFamily="34" charset="-122"/>
                    <a:ea typeface="Microsoft YaHei" panose="020B0503020204020204" pitchFamily="34" charset="-122"/>
                  </a:rPr>
                  <a:t>如果走到</a:t>
                </a:r>
                <a:r>
                  <a:rPr lang="en-US" altLang="zh-CN" sz="1400" dirty="0">
                    <a:solidFill>
                      <a:schemeClr val="bg1"/>
                    </a:solidFill>
                    <a:latin typeface="Microsoft YaHei" panose="020B0503020204020204" pitchFamily="34" charset="-122"/>
                    <a:ea typeface="Microsoft YaHei" panose="020B0503020204020204" pitchFamily="34" charset="-122"/>
                  </a:rPr>
                  <a:t>out-tree</a:t>
                </a:r>
                <a:r>
                  <a:rPr lang="zh-CN" altLang="en-US" sz="1400" dirty="0">
                    <a:solidFill>
                      <a:schemeClr val="bg1"/>
                    </a:solidFill>
                    <a:latin typeface="Microsoft YaHei" panose="020B0503020204020204" pitchFamily="34" charset="-122"/>
                    <a:ea typeface="Microsoft YaHei" panose="020B0503020204020204" pitchFamily="34" charset="-122"/>
                  </a:rPr>
                  <a:t>的情况，就需要扩展和仿真，对于叶结点 </a:t>
                </a:r>
                <a14:m>
                  <m:oMath xmlns:m="http://schemas.openxmlformats.org/officeDocument/2006/math">
                    <m:r>
                      <m:rPr>
                        <m:sty m:val="p"/>
                      </m:rPr>
                      <a:rPr lang="en-US" altLang="zh-CN" sz="1400" i="1" dirty="0">
                        <a:solidFill>
                          <a:schemeClr val="bg1"/>
                        </a:solidFill>
                        <a:latin typeface="Cambria Math" panose="02040503050406030204" pitchFamily="18" charset="0"/>
                        <a:ea typeface="Microsoft YaHei" panose="020B0503020204020204" pitchFamily="34" charset="-122"/>
                      </a:rPr>
                      <m:t>s</m:t>
                    </m:r>
                  </m:oMath>
                </a14:m>
                <a:r>
                  <a:rPr lang="zh-CN" altLang="en-US" sz="1400" b="0" i="0" dirty="0">
                    <a:solidFill>
                      <a:schemeClr val="bg1"/>
                    </a:solidFill>
                    <a:effectLst/>
                    <a:latin typeface="Microsoft YaHei" panose="020B0503020204020204" pitchFamily="34" charset="-122"/>
                    <a:ea typeface="Microsoft YaHei" panose="020B0503020204020204" pitchFamily="34" charset="-122"/>
                  </a:rPr>
                  <a:t>，</a:t>
                </a:r>
                <a:r>
                  <a:rPr lang="zh-CN" altLang="en-US" sz="1400" dirty="0">
                    <a:solidFill>
                      <a:schemeClr val="bg1"/>
                    </a:solidFill>
                    <a:latin typeface="Microsoft YaHei" panose="020B0503020204020204" pitchFamily="34" charset="-122"/>
                    <a:ea typeface="Microsoft YaHei" panose="020B0503020204020204" pitchFamily="34" charset="-122"/>
                  </a:rPr>
                  <a:t>会利用神经网络对叶子节点做预测，得到当前叶子节点的各个可能的子节点位置 </a:t>
                </a:r>
                <a14:m>
                  <m:oMath xmlns:m="http://schemas.openxmlformats.org/officeDocument/2006/math">
                    <m:sSub>
                      <m:sSubPr>
                        <m:ctrlPr>
                          <a:rPr lang="en-US" altLang="zh-CN" sz="1400" b="0" i="1" dirty="0" smtClean="0">
                            <a:solidFill>
                              <a:schemeClr val="bg1"/>
                            </a:solidFill>
                            <a:latin typeface="Cambria Math" panose="02040503050406030204" pitchFamily="18" charset="0"/>
                            <a:ea typeface="Microsoft YaHei" panose="020B0503020204020204" pitchFamily="34" charset="-122"/>
                          </a:rPr>
                        </m:ctrlPr>
                      </m:sSubPr>
                      <m:e>
                        <m:r>
                          <m:rPr>
                            <m:sty m:val="p"/>
                          </m:rPr>
                          <a:rPr lang="en-US" altLang="zh-CN" sz="1400" i="1" dirty="0">
                            <a:solidFill>
                              <a:schemeClr val="bg1"/>
                            </a:solidFill>
                            <a:latin typeface="Cambria Math" panose="02040503050406030204" pitchFamily="18" charset="0"/>
                            <a:ea typeface="Microsoft YaHei" panose="020B0503020204020204" pitchFamily="34" charset="-122"/>
                          </a:rPr>
                          <m:t>s</m:t>
                        </m:r>
                      </m:e>
                      <m:sub>
                        <m:r>
                          <a:rPr lang="en-US" altLang="zh-CN" sz="1400" b="0" i="1" dirty="0" smtClean="0">
                            <a:solidFill>
                              <a:schemeClr val="bg1"/>
                            </a:solidFill>
                            <a:latin typeface="Cambria Math" panose="02040503050406030204" pitchFamily="18" charset="0"/>
                            <a:ea typeface="Microsoft YaHei" panose="020B0503020204020204" pitchFamily="34" charset="-122"/>
                          </a:rPr>
                          <m:t>𝐿</m:t>
                        </m:r>
                      </m:sub>
                    </m:sSub>
                  </m:oMath>
                </a14:m>
                <a:r>
                  <a:rPr lang="en-US" altLang="zh-CN" sz="1400" dirty="0">
                    <a:solidFill>
                      <a:schemeClr val="bg1"/>
                    </a:solidFill>
                    <a:latin typeface="Microsoft YaHei" panose="020B0503020204020204" pitchFamily="34" charset="-122"/>
                    <a:ea typeface="Microsoft YaHei" panose="020B0503020204020204" pitchFamily="34" charset="-122"/>
                  </a:rPr>
                  <a:t> </a:t>
                </a:r>
                <a:r>
                  <a:rPr lang="zh-CN" altLang="en-US" sz="1400" dirty="0">
                    <a:solidFill>
                      <a:schemeClr val="bg1"/>
                    </a:solidFill>
                    <a:latin typeface="Microsoft YaHei" panose="020B0503020204020204" pitchFamily="34" charset="-122"/>
                    <a:ea typeface="Microsoft YaHei" panose="020B0503020204020204" pitchFamily="34" charset="-122"/>
                  </a:rPr>
                  <a:t>落子的概率</a:t>
                </a:r>
                <a:r>
                  <a:rPr lang="en-US" altLang="zh-CN" sz="1400" dirty="0">
                    <a:solidFill>
                      <a:schemeClr val="bg1"/>
                    </a:solidFill>
                    <a:latin typeface="Microsoft YaHei" panose="020B0503020204020204" pitchFamily="34" charset="-122"/>
                    <a:ea typeface="Microsoft YaHei" panose="020B0503020204020204" pitchFamily="34" charset="-122"/>
                  </a:rPr>
                  <a:t> </a:t>
                </a:r>
                <a:r>
                  <a:rPr lang="zh-CN" altLang="en-US" sz="1400" dirty="0">
                    <a:solidFill>
                      <a:schemeClr val="bg1"/>
                    </a:solidFill>
                    <a:latin typeface="Microsoft YaHei" panose="020B0503020204020204" pitchFamily="34" charset="-122"/>
                    <a:ea typeface="Microsoft YaHei" panose="020B0503020204020204" pitchFamily="34" charset="-122"/>
                  </a:rPr>
                  <a:t>𝑝</a:t>
                </a:r>
                <a:r>
                  <a:rPr lang="en" altLang="zh-CN" sz="1400" dirty="0">
                    <a:solidFill>
                      <a:schemeClr val="bg1"/>
                    </a:solidFill>
                    <a:latin typeface="Microsoft YaHei" panose="020B0503020204020204" pitchFamily="34" charset="-122"/>
                    <a:ea typeface="Microsoft YaHei" panose="020B0503020204020204" pitchFamily="34" charset="-122"/>
                  </a:rPr>
                  <a:t> </a:t>
                </a:r>
                <a:r>
                  <a:rPr lang="zh-CN" altLang="en-US" sz="1400" dirty="0">
                    <a:solidFill>
                      <a:schemeClr val="bg1"/>
                    </a:solidFill>
                    <a:latin typeface="Microsoft YaHei" panose="020B0503020204020204" pitchFamily="34" charset="-122"/>
                    <a:ea typeface="Microsoft YaHei" panose="020B0503020204020204" pitchFamily="34" charset="-122"/>
                  </a:rPr>
                  <a:t>和对应的价值</a:t>
                </a:r>
                <a:r>
                  <a:rPr lang="en-US" altLang="zh-CN" sz="1400" dirty="0">
                    <a:solidFill>
                      <a:schemeClr val="bg1"/>
                    </a:solidFill>
                    <a:latin typeface="Microsoft YaHei" panose="020B0503020204020204" pitchFamily="34" charset="-122"/>
                    <a:ea typeface="Microsoft YaHei" panose="020B0503020204020204" pitchFamily="34" charset="-122"/>
                  </a:rPr>
                  <a:t> </a:t>
                </a:r>
                <a:r>
                  <a:rPr lang="zh-CN" altLang="en-US" sz="1400" dirty="0">
                    <a:solidFill>
                      <a:schemeClr val="bg1"/>
                    </a:solidFill>
                    <a:latin typeface="Microsoft YaHei" panose="020B0503020204020204" pitchFamily="34" charset="-122"/>
                    <a:ea typeface="Microsoft YaHei" panose="020B0503020204020204" pitchFamily="34" charset="-122"/>
                  </a:rPr>
                  <a:t>𝑣</a:t>
                </a:r>
                <a:r>
                  <a:rPr lang="en" altLang="zh-CN" sz="1400" dirty="0">
                    <a:solidFill>
                      <a:schemeClr val="bg1"/>
                    </a:solidFill>
                    <a:latin typeface="Microsoft YaHei" panose="020B0503020204020204" pitchFamily="34" charset="-122"/>
                    <a:ea typeface="Microsoft YaHei" panose="020B0503020204020204" pitchFamily="34" charset="-122"/>
                  </a:rPr>
                  <a:t>, </a:t>
                </a:r>
                <a:r>
                  <a:rPr lang="zh-CN" altLang="en-US" sz="1400" dirty="0">
                    <a:solidFill>
                      <a:schemeClr val="bg1"/>
                    </a:solidFill>
                    <a:latin typeface="Microsoft YaHei" panose="020B0503020204020204" pitchFamily="34" charset="-122"/>
                    <a:ea typeface="Microsoft YaHei" panose="020B0503020204020204" pitchFamily="34" charset="-122"/>
                  </a:rPr>
                  <a:t>对于这些可能的新节点我们在</a:t>
                </a:r>
                <a:r>
                  <a:rPr lang="en-US" altLang="zh-CN" sz="1400" dirty="0">
                    <a:solidFill>
                      <a:schemeClr val="bg1"/>
                    </a:solidFill>
                    <a:latin typeface="Microsoft YaHei" panose="020B0503020204020204" pitchFamily="34" charset="-122"/>
                    <a:ea typeface="Microsoft YaHei" panose="020B0503020204020204" pitchFamily="34" charset="-122"/>
                  </a:rPr>
                  <a:t> </a:t>
                </a:r>
                <a:r>
                  <a:rPr lang="en" altLang="zh-CN" sz="1400" dirty="0">
                    <a:solidFill>
                      <a:schemeClr val="bg1"/>
                    </a:solidFill>
                    <a:latin typeface="Arial" panose="020B0604020202020204" pitchFamily="34" charset="0"/>
                    <a:ea typeface="Microsoft YaHei" panose="020B0503020204020204" pitchFamily="34" charset="-122"/>
                    <a:cs typeface="Arial" panose="020B0604020202020204" pitchFamily="34" charset="0"/>
                  </a:rPr>
                  <a:t>MCTS </a:t>
                </a:r>
                <a:r>
                  <a:rPr lang="zh-CN" altLang="en-US" sz="1400" dirty="0">
                    <a:solidFill>
                      <a:schemeClr val="bg1"/>
                    </a:solidFill>
                    <a:latin typeface="Microsoft YaHei" panose="020B0503020204020204" pitchFamily="34" charset="-122"/>
                    <a:ea typeface="Microsoft YaHei" panose="020B0503020204020204" pitchFamily="34" charset="-122"/>
                  </a:rPr>
                  <a:t>中创建出来，初始化其分支上保存的信息为</a:t>
                </a:r>
                <a:endParaRPr lang="en-US" altLang="zh-CN" sz="1400"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r>
                        <a:rPr lang="en-US" altLang="zh-CN" sz="1400" b="0" i="1" smtClean="0">
                          <a:solidFill>
                            <a:schemeClr val="bg1"/>
                          </a:solidFill>
                          <a:latin typeface="Cambria Math" panose="02040503050406030204" pitchFamily="18" charset="0"/>
                          <a:ea typeface="Microsoft YaHei" panose="020B0503020204020204" pitchFamily="34" charset="-122"/>
                        </a:rPr>
                        <m:t>{</m:t>
                      </m:r>
                      <m:r>
                        <a:rPr lang="en-US" altLang="zh-CN" sz="1400" b="0" i="1" smtClean="0">
                          <a:solidFill>
                            <a:schemeClr val="bg1"/>
                          </a:solidFill>
                          <a:latin typeface="Cambria Math" panose="02040503050406030204" pitchFamily="18" charset="0"/>
                          <a:ea typeface="Microsoft YaHei" panose="020B0503020204020204" pitchFamily="34" charset="-122"/>
                        </a:rPr>
                        <m:t>𝑁</m:t>
                      </m:r>
                      <m:d>
                        <m:dPr>
                          <m:ctrlPr>
                            <a:rPr lang="en-US" altLang="zh-CN" sz="1400" b="0" i="1" smtClean="0">
                              <a:solidFill>
                                <a:schemeClr val="bg1"/>
                              </a:solidFill>
                              <a:latin typeface="Cambria Math" panose="02040503050406030204" pitchFamily="18" charset="0"/>
                              <a:ea typeface="Microsoft YaHei" panose="020B0503020204020204" pitchFamily="34" charset="-122"/>
                            </a:rPr>
                          </m:ctrlPr>
                        </m:dPr>
                        <m:e>
                          <m:sSub>
                            <m:sSubPr>
                              <m:ctrlPr>
                                <a:rPr lang="en-US" altLang="zh-CN" sz="1400" b="0" i="1" smtClean="0">
                                  <a:solidFill>
                                    <a:schemeClr val="bg1"/>
                                  </a:solidFill>
                                  <a:latin typeface="Cambria Math" panose="02040503050406030204" pitchFamily="18" charset="0"/>
                                  <a:ea typeface="Microsoft YaHei" panose="020B0503020204020204" pitchFamily="34" charset="-122"/>
                                </a:rPr>
                              </m:ctrlPr>
                            </m:sSubPr>
                            <m:e>
                              <m:r>
                                <a:rPr lang="en-US" altLang="zh-CN" sz="1400" b="0" i="1" smtClean="0">
                                  <a:solidFill>
                                    <a:schemeClr val="bg1"/>
                                  </a:solidFill>
                                  <a:latin typeface="Cambria Math" panose="02040503050406030204" pitchFamily="18" charset="0"/>
                                  <a:ea typeface="Microsoft YaHei" panose="020B0503020204020204" pitchFamily="34" charset="-122"/>
                                </a:rPr>
                                <m:t>𝑠</m:t>
                              </m:r>
                            </m:e>
                            <m:sub>
                              <m:r>
                                <a:rPr lang="en-US" altLang="zh-CN" sz="1400" b="0" i="1" smtClean="0">
                                  <a:solidFill>
                                    <a:schemeClr val="bg1"/>
                                  </a:solidFill>
                                  <a:latin typeface="Cambria Math" panose="02040503050406030204" pitchFamily="18" charset="0"/>
                                  <a:ea typeface="Microsoft YaHei" panose="020B0503020204020204" pitchFamily="34" charset="-122"/>
                                </a:rPr>
                                <m:t>𝐿</m:t>
                              </m:r>
                            </m:sub>
                          </m:sSub>
                          <m:r>
                            <a:rPr lang="en-US" altLang="zh-CN" sz="1400" b="0" i="1" smtClean="0">
                              <a:solidFill>
                                <a:schemeClr val="bg1"/>
                              </a:solidFill>
                              <a:latin typeface="Cambria Math" panose="02040503050406030204" pitchFamily="18" charset="0"/>
                              <a:ea typeface="Microsoft YaHei" panose="020B0503020204020204" pitchFamily="34" charset="-122"/>
                            </a:rPr>
                            <m:t>,</m:t>
                          </m:r>
                          <m:r>
                            <a:rPr lang="en-US" altLang="zh-CN" sz="1400" b="0" i="1" smtClean="0">
                              <a:solidFill>
                                <a:schemeClr val="bg1"/>
                              </a:solidFill>
                              <a:latin typeface="Cambria Math" panose="02040503050406030204" pitchFamily="18" charset="0"/>
                              <a:ea typeface="Microsoft YaHei" panose="020B0503020204020204" pitchFamily="34" charset="-122"/>
                            </a:rPr>
                            <m:t>𝑎</m:t>
                          </m:r>
                        </m:e>
                      </m:d>
                      <m:r>
                        <a:rPr lang="en-US" altLang="zh-CN" sz="1400" b="0" i="1" smtClean="0">
                          <a:solidFill>
                            <a:schemeClr val="bg1"/>
                          </a:solidFill>
                          <a:latin typeface="Cambria Math" panose="02040503050406030204" pitchFamily="18" charset="0"/>
                          <a:ea typeface="Microsoft YaHei" panose="020B0503020204020204" pitchFamily="34" charset="-122"/>
                        </a:rPr>
                        <m:t>=0,</m:t>
                      </m:r>
                      <m:r>
                        <a:rPr lang="zh-CN" altLang="en-US" sz="1400" b="0" i="1" smtClean="0">
                          <a:solidFill>
                            <a:schemeClr val="bg1"/>
                          </a:solidFill>
                          <a:latin typeface="Cambria Math" panose="02040503050406030204" pitchFamily="18" charset="0"/>
                          <a:ea typeface="Microsoft YaHei" panose="020B0503020204020204" pitchFamily="34" charset="-122"/>
                        </a:rPr>
                        <m:t>  </m:t>
                      </m:r>
                      <m:r>
                        <a:rPr lang="en-US" altLang="zh-CN" sz="1400" b="0" i="1" smtClean="0">
                          <a:solidFill>
                            <a:schemeClr val="bg1"/>
                          </a:solidFill>
                          <a:latin typeface="Cambria Math" panose="02040503050406030204" pitchFamily="18" charset="0"/>
                          <a:ea typeface="Microsoft YaHei" panose="020B0503020204020204" pitchFamily="34" charset="-122"/>
                        </a:rPr>
                        <m:t>𝑊</m:t>
                      </m:r>
                      <m:d>
                        <m:dPr>
                          <m:ctrlPr>
                            <a:rPr lang="en-US" altLang="zh-CN" sz="1400" b="0" i="1" smtClean="0">
                              <a:solidFill>
                                <a:schemeClr val="bg1"/>
                              </a:solidFill>
                              <a:latin typeface="Cambria Math" panose="02040503050406030204" pitchFamily="18" charset="0"/>
                              <a:ea typeface="Microsoft YaHei" panose="020B0503020204020204" pitchFamily="34" charset="-122"/>
                            </a:rPr>
                          </m:ctrlPr>
                        </m:dPr>
                        <m:e>
                          <m:sSub>
                            <m:sSubPr>
                              <m:ctrlPr>
                                <a:rPr lang="en-US" altLang="zh-CN" sz="1400" b="0" i="1" smtClean="0">
                                  <a:solidFill>
                                    <a:schemeClr val="bg1"/>
                                  </a:solidFill>
                                  <a:latin typeface="Cambria Math" panose="02040503050406030204" pitchFamily="18" charset="0"/>
                                  <a:ea typeface="Microsoft YaHei" panose="020B0503020204020204" pitchFamily="34" charset="-122"/>
                                </a:rPr>
                              </m:ctrlPr>
                            </m:sSubPr>
                            <m:e>
                              <m:r>
                                <a:rPr lang="en-US" altLang="zh-CN" sz="1400" b="0" i="1" smtClean="0">
                                  <a:solidFill>
                                    <a:schemeClr val="bg1"/>
                                  </a:solidFill>
                                  <a:latin typeface="Cambria Math" panose="02040503050406030204" pitchFamily="18" charset="0"/>
                                  <a:ea typeface="Microsoft YaHei" panose="020B0503020204020204" pitchFamily="34" charset="-122"/>
                                </a:rPr>
                                <m:t>𝑠</m:t>
                              </m:r>
                            </m:e>
                            <m:sub>
                              <m:r>
                                <a:rPr lang="en-US" altLang="zh-CN" sz="1400" b="0" i="1" smtClean="0">
                                  <a:solidFill>
                                    <a:schemeClr val="bg1"/>
                                  </a:solidFill>
                                  <a:latin typeface="Cambria Math" panose="02040503050406030204" pitchFamily="18" charset="0"/>
                                  <a:ea typeface="Microsoft YaHei" panose="020B0503020204020204" pitchFamily="34" charset="-122"/>
                                </a:rPr>
                                <m:t>𝐿</m:t>
                              </m:r>
                            </m:sub>
                          </m:sSub>
                          <m:r>
                            <a:rPr lang="en-US" altLang="zh-CN" sz="1400" b="0" i="1" smtClean="0">
                              <a:solidFill>
                                <a:schemeClr val="bg1"/>
                              </a:solidFill>
                              <a:latin typeface="Cambria Math" panose="02040503050406030204" pitchFamily="18" charset="0"/>
                              <a:ea typeface="Microsoft YaHei" panose="020B0503020204020204" pitchFamily="34" charset="-122"/>
                            </a:rPr>
                            <m:t>,</m:t>
                          </m:r>
                          <m:r>
                            <a:rPr lang="en-US" altLang="zh-CN" sz="1400" b="0" i="1" smtClean="0">
                              <a:solidFill>
                                <a:schemeClr val="bg1"/>
                              </a:solidFill>
                              <a:latin typeface="Cambria Math" panose="02040503050406030204" pitchFamily="18" charset="0"/>
                              <a:ea typeface="Microsoft YaHei" panose="020B0503020204020204" pitchFamily="34" charset="-122"/>
                            </a:rPr>
                            <m:t>𝑎</m:t>
                          </m:r>
                        </m:e>
                      </m:d>
                      <m:r>
                        <a:rPr lang="en-US" altLang="zh-CN" sz="1400" b="0" i="1" smtClean="0">
                          <a:solidFill>
                            <a:schemeClr val="bg1"/>
                          </a:solidFill>
                          <a:latin typeface="Cambria Math" panose="02040503050406030204" pitchFamily="18" charset="0"/>
                          <a:ea typeface="Microsoft YaHei" panose="020B0503020204020204" pitchFamily="34" charset="-122"/>
                        </a:rPr>
                        <m:t>=0,</m:t>
                      </m:r>
                      <m:r>
                        <a:rPr lang="zh-CN" altLang="en-US" sz="1400" b="0" i="1" smtClean="0">
                          <a:solidFill>
                            <a:schemeClr val="bg1"/>
                          </a:solidFill>
                          <a:latin typeface="Cambria Math" panose="02040503050406030204" pitchFamily="18" charset="0"/>
                          <a:ea typeface="Microsoft YaHei" panose="020B0503020204020204" pitchFamily="34" charset="-122"/>
                        </a:rPr>
                        <m:t>  </m:t>
                      </m:r>
                      <m:r>
                        <a:rPr lang="en-US" altLang="zh-CN" sz="1400" b="0" i="1" smtClean="0">
                          <a:solidFill>
                            <a:schemeClr val="bg1"/>
                          </a:solidFill>
                          <a:latin typeface="Cambria Math" panose="02040503050406030204" pitchFamily="18" charset="0"/>
                          <a:ea typeface="Microsoft YaHei" panose="020B0503020204020204" pitchFamily="34" charset="-122"/>
                        </a:rPr>
                        <m:t>𝑄</m:t>
                      </m:r>
                      <m:d>
                        <m:dPr>
                          <m:ctrlPr>
                            <a:rPr lang="en-US" altLang="zh-CN" sz="1400" b="0" i="1" smtClean="0">
                              <a:solidFill>
                                <a:schemeClr val="bg1"/>
                              </a:solidFill>
                              <a:latin typeface="Cambria Math" panose="02040503050406030204" pitchFamily="18" charset="0"/>
                              <a:ea typeface="Microsoft YaHei" panose="020B0503020204020204" pitchFamily="34" charset="-122"/>
                            </a:rPr>
                          </m:ctrlPr>
                        </m:dPr>
                        <m:e>
                          <m:sSub>
                            <m:sSubPr>
                              <m:ctrlPr>
                                <a:rPr lang="en-US" altLang="zh-CN" sz="1400" b="0" i="1" smtClean="0">
                                  <a:solidFill>
                                    <a:schemeClr val="bg1"/>
                                  </a:solidFill>
                                  <a:latin typeface="Cambria Math" panose="02040503050406030204" pitchFamily="18" charset="0"/>
                                  <a:ea typeface="Microsoft YaHei" panose="020B0503020204020204" pitchFamily="34" charset="-122"/>
                                </a:rPr>
                              </m:ctrlPr>
                            </m:sSubPr>
                            <m:e>
                              <m:r>
                                <a:rPr lang="en-US" altLang="zh-CN" sz="1400" b="0" i="1" smtClean="0">
                                  <a:solidFill>
                                    <a:schemeClr val="bg1"/>
                                  </a:solidFill>
                                  <a:latin typeface="Cambria Math" panose="02040503050406030204" pitchFamily="18" charset="0"/>
                                  <a:ea typeface="Microsoft YaHei" panose="020B0503020204020204" pitchFamily="34" charset="-122"/>
                                </a:rPr>
                                <m:t>𝑠</m:t>
                              </m:r>
                            </m:e>
                            <m:sub>
                              <m:r>
                                <a:rPr lang="en-US" altLang="zh-CN" sz="1400" b="0" i="1" smtClean="0">
                                  <a:solidFill>
                                    <a:schemeClr val="bg1"/>
                                  </a:solidFill>
                                  <a:latin typeface="Cambria Math" panose="02040503050406030204" pitchFamily="18" charset="0"/>
                                  <a:ea typeface="Microsoft YaHei" panose="020B0503020204020204" pitchFamily="34" charset="-122"/>
                                </a:rPr>
                                <m:t>𝐿</m:t>
                              </m:r>
                            </m:sub>
                          </m:sSub>
                          <m:r>
                            <a:rPr lang="en-US" altLang="zh-CN" sz="1400" b="0" i="1" smtClean="0">
                              <a:solidFill>
                                <a:schemeClr val="bg1"/>
                              </a:solidFill>
                              <a:latin typeface="Cambria Math" panose="02040503050406030204" pitchFamily="18" charset="0"/>
                              <a:ea typeface="Microsoft YaHei" panose="020B0503020204020204" pitchFamily="34" charset="-122"/>
                            </a:rPr>
                            <m:t>,</m:t>
                          </m:r>
                          <m:r>
                            <a:rPr lang="en-US" altLang="zh-CN" sz="1400" b="0" i="1" smtClean="0">
                              <a:solidFill>
                                <a:schemeClr val="bg1"/>
                              </a:solidFill>
                              <a:latin typeface="Cambria Math" panose="02040503050406030204" pitchFamily="18" charset="0"/>
                              <a:ea typeface="Microsoft YaHei" panose="020B0503020204020204" pitchFamily="34" charset="-122"/>
                            </a:rPr>
                            <m:t>𝑎</m:t>
                          </m:r>
                        </m:e>
                      </m:d>
                      <m:r>
                        <a:rPr lang="en-US" altLang="zh-CN" sz="1400" b="0" i="1" smtClean="0">
                          <a:solidFill>
                            <a:schemeClr val="bg1"/>
                          </a:solidFill>
                          <a:latin typeface="Cambria Math" panose="02040503050406030204" pitchFamily="18" charset="0"/>
                          <a:ea typeface="Microsoft YaHei" panose="020B0503020204020204" pitchFamily="34" charset="-122"/>
                        </a:rPr>
                        <m:t>=0,</m:t>
                      </m:r>
                      <m:r>
                        <a:rPr lang="zh-CN" altLang="en-US" sz="1400" b="0" i="1" smtClean="0">
                          <a:solidFill>
                            <a:schemeClr val="bg1"/>
                          </a:solidFill>
                          <a:latin typeface="Cambria Math" panose="02040503050406030204" pitchFamily="18" charset="0"/>
                          <a:ea typeface="Microsoft YaHei" panose="020B0503020204020204" pitchFamily="34" charset="-122"/>
                        </a:rPr>
                        <m:t>  </m:t>
                      </m:r>
                      <m:r>
                        <a:rPr lang="en-US" altLang="zh-CN" sz="1400" b="0" i="1" smtClean="0">
                          <a:solidFill>
                            <a:schemeClr val="bg1"/>
                          </a:solidFill>
                          <a:latin typeface="Cambria Math" panose="02040503050406030204" pitchFamily="18" charset="0"/>
                          <a:ea typeface="Microsoft YaHei" panose="020B0503020204020204" pitchFamily="34" charset="-122"/>
                        </a:rPr>
                        <m:t>𝑃</m:t>
                      </m:r>
                      <m:d>
                        <m:dPr>
                          <m:ctrlPr>
                            <a:rPr lang="en-US" altLang="zh-CN" sz="1400" b="0" i="1" smtClean="0">
                              <a:solidFill>
                                <a:schemeClr val="bg1"/>
                              </a:solidFill>
                              <a:latin typeface="Cambria Math" panose="02040503050406030204" pitchFamily="18" charset="0"/>
                              <a:ea typeface="Microsoft YaHei" panose="020B0503020204020204" pitchFamily="34" charset="-122"/>
                            </a:rPr>
                          </m:ctrlPr>
                        </m:dPr>
                        <m:e>
                          <m:sSub>
                            <m:sSubPr>
                              <m:ctrlPr>
                                <a:rPr lang="en-US" altLang="zh-CN" sz="1400" b="0" i="1" smtClean="0">
                                  <a:solidFill>
                                    <a:schemeClr val="bg1"/>
                                  </a:solidFill>
                                  <a:latin typeface="Cambria Math" panose="02040503050406030204" pitchFamily="18" charset="0"/>
                                  <a:ea typeface="Microsoft YaHei" panose="020B0503020204020204" pitchFamily="34" charset="-122"/>
                                </a:rPr>
                              </m:ctrlPr>
                            </m:sSubPr>
                            <m:e>
                              <m:r>
                                <a:rPr lang="en-US" altLang="zh-CN" sz="1400" b="0" i="1" smtClean="0">
                                  <a:solidFill>
                                    <a:schemeClr val="bg1"/>
                                  </a:solidFill>
                                  <a:latin typeface="Cambria Math" panose="02040503050406030204" pitchFamily="18" charset="0"/>
                                  <a:ea typeface="Microsoft YaHei" panose="020B0503020204020204" pitchFamily="34" charset="-122"/>
                                </a:rPr>
                                <m:t>𝑠</m:t>
                              </m:r>
                            </m:e>
                            <m:sub>
                              <m:r>
                                <a:rPr lang="en-US" altLang="zh-CN" sz="1400" b="0" i="1" smtClean="0">
                                  <a:solidFill>
                                    <a:schemeClr val="bg1"/>
                                  </a:solidFill>
                                  <a:latin typeface="Cambria Math" panose="02040503050406030204" pitchFamily="18" charset="0"/>
                                  <a:ea typeface="Microsoft YaHei" panose="020B0503020204020204" pitchFamily="34" charset="-122"/>
                                </a:rPr>
                                <m:t>𝐿</m:t>
                              </m:r>
                            </m:sub>
                          </m:sSub>
                          <m:r>
                            <a:rPr lang="en-US" altLang="zh-CN" sz="1400" b="0" i="1" smtClean="0">
                              <a:solidFill>
                                <a:schemeClr val="bg1"/>
                              </a:solidFill>
                              <a:latin typeface="Cambria Math" panose="02040503050406030204" pitchFamily="18" charset="0"/>
                              <a:ea typeface="Microsoft YaHei" panose="020B0503020204020204" pitchFamily="34" charset="-122"/>
                            </a:rPr>
                            <m:t>,</m:t>
                          </m:r>
                          <m:r>
                            <a:rPr lang="en-US" altLang="zh-CN" sz="1400" b="0" i="1" smtClean="0">
                              <a:solidFill>
                                <a:schemeClr val="bg1"/>
                              </a:solidFill>
                              <a:latin typeface="Cambria Math" panose="02040503050406030204" pitchFamily="18" charset="0"/>
                              <a:ea typeface="Microsoft YaHei" panose="020B0503020204020204" pitchFamily="34" charset="-122"/>
                            </a:rPr>
                            <m:t>𝑎</m:t>
                          </m:r>
                        </m:e>
                      </m:d>
                      <m:r>
                        <a:rPr lang="en-US" altLang="zh-CN" sz="1400" b="0" i="1" smtClean="0">
                          <a:solidFill>
                            <a:schemeClr val="bg1"/>
                          </a:solidFill>
                          <a:latin typeface="Cambria Math" panose="02040503050406030204" pitchFamily="18" charset="0"/>
                          <a:ea typeface="Microsoft YaHei" panose="020B0503020204020204" pitchFamily="34" charset="-122"/>
                        </a:rPr>
                        <m:t>=</m:t>
                      </m:r>
                      <m:sSub>
                        <m:sSubPr>
                          <m:ctrlPr>
                            <a:rPr lang="en-US" altLang="zh-CN" sz="1400" b="0" i="1" smtClean="0">
                              <a:solidFill>
                                <a:schemeClr val="bg1"/>
                              </a:solidFill>
                              <a:latin typeface="Cambria Math" panose="02040503050406030204" pitchFamily="18" charset="0"/>
                              <a:ea typeface="Microsoft YaHei" panose="020B0503020204020204" pitchFamily="34" charset="-122"/>
                            </a:rPr>
                          </m:ctrlPr>
                        </m:sSubPr>
                        <m:e>
                          <m:r>
                            <a:rPr lang="en-US" altLang="zh-CN" sz="1400" b="0" i="1" smtClean="0">
                              <a:solidFill>
                                <a:schemeClr val="bg1"/>
                              </a:solidFill>
                              <a:latin typeface="Cambria Math" panose="02040503050406030204" pitchFamily="18" charset="0"/>
                              <a:ea typeface="Microsoft YaHei" panose="020B0503020204020204" pitchFamily="34" charset="-122"/>
                            </a:rPr>
                            <m:t>𝑃</m:t>
                          </m:r>
                        </m:e>
                        <m:sub>
                          <m:r>
                            <a:rPr lang="en-US" altLang="zh-CN" sz="1400" b="0" i="1" smtClean="0">
                              <a:solidFill>
                                <a:schemeClr val="bg1"/>
                              </a:solidFill>
                              <a:latin typeface="Cambria Math" panose="02040503050406030204" pitchFamily="18" charset="0"/>
                              <a:ea typeface="Microsoft YaHei" panose="020B0503020204020204" pitchFamily="34" charset="-122"/>
                            </a:rPr>
                            <m:t>𝑎</m:t>
                          </m:r>
                        </m:sub>
                      </m:sSub>
                      <m:r>
                        <a:rPr lang="en-US" altLang="zh-CN" sz="1400" b="0" i="1" smtClean="0">
                          <a:solidFill>
                            <a:schemeClr val="bg1"/>
                          </a:solidFill>
                          <a:latin typeface="Cambria Math" panose="02040503050406030204" pitchFamily="18" charset="0"/>
                          <a:ea typeface="Microsoft YaHei" panose="020B0503020204020204" pitchFamily="34" charset="-122"/>
                        </a:rPr>
                        <m:t>}</m:t>
                      </m:r>
                    </m:oMath>
                  </m:oMathPara>
                </a14:m>
                <a:endParaRPr lang="zh-CN" altLang="en-US" sz="1400"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4" name="矩形 23">
                <a:extLst>
                  <a:ext uri="{FF2B5EF4-FFF2-40B4-BE49-F238E27FC236}">
                    <a16:creationId xmlns:a16="http://schemas.microsoft.com/office/drawing/2014/main" id="{7CA9C915-A5F1-8444-988C-B0B7121A3A37}"/>
                  </a:ext>
                </a:extLst>
              </p:cNvPr>
              <p:cNvSpPr>
                <a:spLocks noRot="1" noChangeAspect="1" noMove="1" noResize="1" noEditPoints="1" noAdjustHandles="1" noChangeArrowheads="1" noChangeShapeType="1" noTextEdit="1"/>
              </p:cNvSpPr>
              <p:nvPr/>
            </p:nvSpPr>
            <p:spPr>
              <a:xfrm>
                <a:off x="234950" y="2336998"/>
                <a:ext cx="7482598" cy="2167388"/>
              </a:xfrm>
              <a:prstGeom prst="rect">
                <a:avLst/>
              </a:prstGeom>
              <a:blipFill>
                <a:blip r:embed="rId4"/>
                <a:stretch>
                  <a:fillRect l="-339" t="-3488"/>
                </a:stretch>
              </a:blipFill>
            </p:spPr>
            <p:txBody>
              <a:bodyPr/>
              <a:lstStyle/>
              <a:p>
                <a:r>
                  <a:rPr lang="zh-CN" altLang="en-US">
                    <a:noFill/>
                  </a:rPr>
                  <a:t> </a:t>
                </a:r>
              </a:p>
            </p:txBody>
          </p:sp>
        </mc:Fallback>
      </mc:AlternateContent>
      <p:sp>
        <p:nvSpPr>
          <p:cNvPr id="2" name="矩形 1">
            <a:extLst>
              <a:ext uri="{FF2B5EF4-FFF2-40B4-BE49-F238E27FC236}">
                <a16:creationId xmlns:a16="http://schemas.microsoft.com/office/drawing/2014/main" id="{F49FB85B-03B9-7A41-9E38-DE7B9B916B4D}"/>
              </a:ext>
            </a:extLst>
          </p:cNvPr>
          <p:cNvSpPr/>
          <p:nvPr/>
        </p:nvSpPr>
        <p:spPr>
          <a:xfrm>
            <a:off x="234948" y="4726124"/>
            <a:ext cx="5655897" cy="307777"/>
          </a:xfrm>
          <a:prstGeom prst="rect">
            <a:avLst/>
          </a:prstGeom>
        </p:spPr>
        <p:txBody>
          <a:bodyPr wrap="square">
            <a:spAutoFit/>
          </a:bodyPr>
          <a:lstStyle/>
          <a:p>
            <a:r>
              <a:rPr lang="zh-CN" altLang="en-US" sz="1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回溯阶段，将新叶子节点分支的信息回溯累加到祖先节点分支上去。</a:t>
            </a:r>
            <a:endParaRPr lang="en-US" altLang="zh-CN" sz="1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p:sp>
        <p:nvSpPr>
          <p:cNvPr id="5" name="矩形 4">
            <a:extLst>
              <a:ext uri="{FF2B5EF4-FFF2-40B4-BE49-F238E27FC236}">
                <a16:creationId xmlns:a16="http://schemas.microsoft.com/office/drawing/2014/main" id="{110C8AE4-B190-5D4F-9107-8BB6C8E2179D}"/>
              </a:ext>
            </a:extLst>
          </p:cNvPr>
          <p:cNvSpPr/>
          <p:nvPr/>
        </p:nvSpPr>
        <p:spPr>
          <a:xfrm>
            <a:off x="234948" y="5745754"/>
            <a:ext cx="7401544" cy="523220"/>
          </a:xfrm>
          <a:prstGeom prst="rect">
            <a:avLst/>
          </a:prstGeom>
        </p:spPr>
        <p:txBody>
          <a:bodyPr wrap="square">
            <a:spAutoFit/>
          </a:bodyPr>
          <a:lstStyle/>
          <a:p>
            <a:r>
              <a:rPr lang="zh-CN" altLang="en-US" sz="1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同时在随后的时间步中，这个</a:t>
            </a:r>
            <a:r>
              <a:rPr lang="en" altLang="zh-CN" sz="1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MCTS</a:t>
            </a:r>
            <a:r>
              <a:rPr lang="zh-CN" altLang="en-US" sz="1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搜索树将会继续使用，对应于实际所采取的行为的子节点将变成根节点，该子节点下的子树的统计数据将会被保留，而这棵树的其余部分将会丢弃 。</a:t>
            </a:r>
          </a:p>
        </p:txBody>
      </p:sp>
      <p:sp>
        <p:nvSpPr>
          <p:cNvPr id="6" name="矩形 5">
            <a:extLst>
              <a:ext uri="{FF2B5EF4-FFF2-40B4-BE49-F238E27FC236}">
                <a16:creationId xmlns:a16="http://schemas.microsoft.com/office/drawing/2014/main" id="{321B5814-81AD-C04E-A73B-2A35E863DD37}"/>
              </a:ext>
            </a:extLst>
          </p:cNvPr>
          <p:cNvSpPr/>
          <p:nvPr/>
        </p:nvSpPr>
        <p:spPr>
          <a:xfrm>
            <a:off x="234948" y="5216239"/>
            <a:ext cx="6096000" cy="307777"/>
          </a:xfrm>
          <a:prstGeom prst="rect">
            <a:avLst/>
          </a:prstGeom>
        </p:spPr>
        <p:txBody>
          <a:bodyPr>
            <a:spAutoFit/>
          </a:bodyPr>
          <a:lstStyle/>
          <a:p>
            <a:r>
              <a:rPr lang="zh-CN" altLang="en-US" sz="1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这个 </a:t>
            </a:r>
            <a:r>
              <a:rPr lang="en" altLang="zh-CN" sz="1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MCTS</a:t>
            </a:r>
            <a:r>
              <a:rPr lang="zh-CN" altLang="en-US" sz="1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 搜索过程在一次真正行棋前，一般会进行约 </a:t>
            </a:r>
            <a:r>
              <a:rPr lang="en-US" altLang="zh-CN" sz="1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1600</a:t>
            </a:r>
            <a:r>
              <a:rPr lang="zh-CN" altLang="en-US" sz="1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 次搜索。</a:t>
            </a:r>
            <a:endParaRPr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63538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567389" y="486096"/>
            <a:ext cx="3057247"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zh-CN" altLang="en-US" dirty="0">
                <a:latin typeface="Microsoft YaHei" panose="020B0503020204020204" pitchFamily="34" charset="-122"/>
                <a:ea typeface="Microsoft YaHei" panose="020B0503020204020204" pitchFamily="34" charset="-122"/>
              </a:rPr>
              <a:t>强化学习基本要素</a:t>
            </a:r>
            <a:endParaRPr lang="en-US" altLang="zh-CN" dirty="0">
              <a:latin typeface="Microsoft YaHei" panose="020B0503020204020204" pitchFamily="34" charset="-122"/>
              <a:ea typeface="Microsoft YaHei" panose="020B0503020204020204" pitchFamily="34" charset="-122"/>
            </a:endParaRPr>
          </a:p>
        </p:txBody>
      </p:sp>
      <p:grpSp>
        <p:nvGrpSpPr>
          <p:cNvPr id="4" name="组合 3">
            <a:extLst>
              <a:ext uri="{FF2B5EF4-FFF2-40B4-BE49-F238E27FC236}">
                <a16:creationId xmlns:a16="http://schemas.microsoft.com/office/drawing/2014/main" id="{FC28314C-6F06-4D8F-B027-EF1F5C9AFE27}"/>
              </a:ext>
            </a:extLst>
          </p:cNvPr>
          <p:cNvGrpSpPr/>
          <p:nvPr/>
        </p:nvGrpSpPr>
        <p:grpSpPr>
          <a:xfrm>
            <a:off x="2713492" y="753951"/>
            <a:ext cx="6765017" cy="45719"/>
            <a:chOff x="3121422" y="753951"/>
            <a:chExt cx="6765017" cy="45719"/>
          </a:xfrm>
        </p:grpSpPr>
        <p:grpSp>
          <p:nvGrpSpPr>
            <p:cNvPr id="89" name="组合 88">
              <a:extLst>
                <a:ext uri="{FF2B5EF4-FFF2-40B4-BE49-F238E27FC236}">
                  <a16:creationId xmlns:a16="http://schemas.microsoft.com/office/drawing/2014/main" id="{A7B288DF-EE68-4BD7-ABD8-C02B8DEE0D0F}"/>
                </a:ext>
              </a:extLst>
            </p:cNvPr>
            <p:cNvGrpSpPr/>
            <p:nvPr/>
          </p:nvGrpSpPr>
          <p:grpSpPr>
            <a:xfrm flipH="1">
              <a:off x="3121422"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328307"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5F23D62-E374-F345-93D4-F9DF3172AAC4}"/>
                  </a:ext>
                </a:extLst>
              </p:cNvPr>
              <p:cNvSpPr txBox="1"/>
              <p:nvPr/>
            </p:nvSpPr>
            <p:spPr>
              <a:xfrm>
                <a:off x="825190" y="1293541"/>
                <a:ext cx="8653318" cy="2031325"/>
              </a:xfrm>
              <a:prstGeom prst="rect">
                <a:avLst/>
              </a:prstGeom>
              <a:noFill/>
            </p:spPr>
            <p:txBody>
              <a:bodyPr wrap="square" rtlCol="0">
                <a:spAutoFit/>
              </a:bodyPr>
              <a:lstStyle/>
              <a:p>
                <a:pPr marL="285750" indent="-285750">
                  <a:buFont typeface="Wingdings" pitchFamily="2" charset="2"/>
                  <a:buChar char="Ø"/>
                </a:pPr>
                <a:r>
                  <a:rPr kumimoji="1" lang="zh-CN" altLang="en-US" b="1" dirty="0">
                    <a:solidFill>
                      <a:srgbClr val="42F7FF"/>
                    </a:solidFill>
                    <a:latin typeface="Microsoft YaHei" panose="020B0503020204020204" pitchFamily="34" charset="-122"/>
                    <a:ea typeface="Microsoft YaHei" panose="020B0503020204020204" pitchFamily="34" charset="-122"/>
                  </a:rPr>
                  <a:t>环境的模型</a:t>
                </a:r>
                <a:r>
                  <a:rPr kumimoji="1" lang="en-US" altLang="zh-CN" b="1" dirty="0">
                    <a:solidFill>
                      <a:srgbClr val="42F7FF"/>
                    </a:solidFill>
                    <a:latin typeface="Microsoft YaHei" panose="020B0503020204020204" pitchFamily="34" charset="-122"/>
                    <a:ea typeface="Microsoft YaHei" panose="020B0503020204020204" pitchFamily="34" charset="-122"/>
                  </a:rPr>
                  <a:t> (Model)</a:t>
                </a:r>
                <a:r>
                  <a:rPr kumimoji="1" lang="zh-CN" altLang="en-US" b="1" dirty="0">
                    <a:solidFill>
                      <a:srgbClr val="42F7FF"/>
                    </a:solidFill>
                    <a:latin typeface="Microsoft YaHei" panose="020B0503020204020204" pitchFamily="34" charset="-122"/>
                    <a:ea typeface="Microsoft YaHei" panose="020B0503020204020204" pitchFamily="34" charset="-122"/>
                  </a:rPr>
                  <a:t> </a:t>
                </a:r>
                <a:r>
                  <a:rPr kumimoji="1" lang="zh-CN" altLang="en-US" dirty="0">
                    <a:solidFill>
                      <a:schemeClr val="bg1"/>
                    </a:solidFill>
                    <a:latin typeface="Microsoft YaHei" panose="020B0503020204020204" pitchFamily="34" charset="-122"/>
                    <a:ea typeface="Microsoft YaHei" panose="020B0503020204020204" pitchFamily="34" charset="-122"/>
                  </a:rPr>
                  <a:t>用于模拟环境的行为</a:t>
                </a:r>
                <a:endParaRPr kumimoji="1" lang="en-US" altLang="zh-CN" dirty="0">
                  <a:solidFill>
                    <a:schemeClr val="bg1"/>
                  </a:solidFill>
                  <a:latin typeface="Microsoft YaHei" panose="020B0503020204020204" pitchFamily="34" charset="-122"/>
                  <a:ea typeface="Microsoft YaHei" panose="020B0503020204020204" pitchFamily="34" charset="-122"/>
                </a:endParaRPr>
              </a:p>
              <a:p>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预测下一个状态</a:t>
                </a:r>
                <a:endParaRPr kumimoji="1" lang="en-US" altLang="zh-CN"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sSubSup>
                        <m:sSubSupPr>
                          <m:ctrlPr>
                            <a:rPr kumimoji="1" lang="en-US" altLang="zh-CN" b="0" i="1" dirty="0" smtClean="0">
                              <a:solidFill>
                                <a:schemeClr val="bg1"/>
                              </a:solidFill>
                              <a:latin typeface="Cambria Math" panose="02040503050406030204" pitchFamily="18" charset="0"/>
                              <a:ea typeface="Microsoft YaHei" panose="020B0503020204020204" pitchFamily="34" charset="-122"/>
                            </a:rPr>
                          </m:ctrlPr>
                        </m:sSubSupPr>
                        <m:e>
                          <m:r>
                            <m:rPr>
                              <m:sty m:val="p"/>
                            </m:rPr>
                            <a:rPr kumimoji="1" lang="en-US" altLang="zh-CN" i="1" dirty="0">
                              <a:solidFill>
                                <a:schemeClr val="bg1"/>
                              </a:solidFill>
                              <a:latin typeface="Cambria Math" panose="02040503050406030204" pitchFamily="18" charset="0"/>
                              <a:ea typeface="Microsoft YaHei" panose="020B0503020204020204" pitchFamily="34" charset="-122"/>
                            </a:rPr>
                            <m:t>P</m:t>
                          </m:r>
                        </m:e>
                        <m:sub>
                          <m:r>
                            <a:rPr kumimoji="1" lang="en-US" altLang="zh-CN" b="0" i="1" dirty="0" smtClean="0">
                              <a:solidFill>
                                <a:schemeClr val="bg1"/>
                              </a:solidFill>
                              <a:latin typeface="Cambria Math" panose="02040503050406030204" pitchFamily="18" charset="0"/>
                              <a:ea typeface="Microsoft YaHei" panose="020B0503020204020204" pitchFamily="34" charset="-122"/>
                            </a:rPr>
                            <m:t>𝑠𝑠</m:t>
                          </m:r>
                          <m:r>
                            <a:rPr kumimoji="1" lang="en-US" altLang="zh-CN" b="0" i="1" dirty="0" smtClean="0">
                              <a:solidFill>
                                <a:schemeClr val="bg1"/>
                              </a:solidFill>
                              <a:latin typeface="Cambria Math" panose="02040503050406030204" pitchFamily="18" charset="0"/>
                              <a:ea typeface="Microsoft YaHei" panose="020B0503020204020204" pitchFamily="34" charset="-122"/>
                            </a:rPr>
                            <m:t>′</m:t>
                          </m:r>
                        </m:sub>
                        <m:sup>
                          <m:r>
                            <a:rPr kumimoji="1" lang="en-US" altLang="zh-CN" b="0" i="1" dirty="0" smtClean="0">
                              <a:solidFill>
                                <a:schemeClr val="bg1"/>
                              </a:solidFill>
                              <a:latin typeface="Cambria Math" panose="02040503050406030204" pitchFamily="18" charset="0"/>
                              <a:ea typeface="Microsoft YaHei" panose="020B0503020204020204" pitchFamily="34" charset="-122"/>
                            </a:rPr>
                            <m:t>𝑎</m:t>
                          </m:r>
                        </m:sup>
                      </m:sSubSup>
                      <m:r>
                        <a:rPr kumimoji="1" lang="en-US" altLang="zh-CN" b="0" i="1" dirty="0" smtClean="0">
                          <a:solidFill>
                            <a:schemeClr val="bg1"/>
                          </a:solidFill>
                          <a:latin typeface="Cambria Math" panose="02040503050406030204" pitchFamily="18" charset="0"/>
                          <a:ea typeface="Microsoft YaHei" panose="020B0503020204020204" pitchFamily="34" charset="-122"/>
                        </a:rPr>
                        <m:t>=</m:t>
                      </m:r>
                      <m:r>
                        <a:rPr kumimoji="1" lang="en-US" altLang="zh-CN" b="0" i="1" dirty="0" smtClean="0">
                          <a:solidFill>
                            <a:schemeClr val="bg1"/>
                          </a:solidFill>
                          <a:latin typeface="Cambria Math" panose="02040503050406030204" pitchFamily="18" charset="0"/>
                          <a:ea typeface="Microsoft YaHei" panose="020B0503020204020204" pitchFamily="34" charset="-122"/>
                        </a:rPr>
                        <m:t>𝑃</m:t>
                      </m:r>
                      <m:r>
                        <a:rPr kumimoji="1" lang="en-US" altLang="zh-CN" b="0" i="1" dirty="0"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dirty="0" smtClean="0">
                              <a:solidFill>
                                <a:schemeClr val="bg1"/>
                              </a:solidFill>
                              <a:latin typeface="Cambria Math" panose="02040503050406030204" pitchFamily="18" charset="0"/>
                              <a:ea typeface="Microsoft YaHei" panose="020B0503020204020204" pitchFamily="34" charset="-122"/>
                            </a:rPr>
                          </m:ctrlPr>
                        </m:sSubPr>
                        <m:e>
                          <m:r>
                            <a:rPr kumimoji="1" lang="en-US" altLang="zh-CN" b="0" i="1" dirty="0" smtClean="0">
                              <a:solidFill>
                                <a:schemeClr val="bg1"/>
                              </a:solidFill>
                              <a:latin typeface="Cambria Math" panose="02040503050406030204" pitchFamily="18" charset="0"/>
                              <a:ea typeface="Microsoft YaHei" panose="020B0503020204020204" pitchFamily="34" charset="-122"/>
                            </a:rPr>
                            <m:t>𝑆</m:t>
                          </m:r>
                        </m:e>
                        <m:sub>
                          <m:r>
                            <a:rPr kumimoji="1" lang="en-US" altLang="zh-CN" b="0" i="1" dirty="0" smtClean="0">
                              <a:solidFill>
                                <a:schemeClr val="bg1"/>
                              </a:solidFill>
                              <a:latin typeface="Cambria Math" panose="02040503050406030204" pitchFamily="18" charset="0"/>
                              <a:ea typeface="Microsoft YaHei" panose="020B0503020204020204" pitchFamily="34" charset="-122"/>
                            </a:rPr>
                            <m:t>𝑡</m:t>
                          </m:r>
                          <m:r>
                            <a:rPr kumimoji="1" lang="en-US" altLang="zh-CN" b="0" i="1" dirty="0" smtClean="0">
                              <a:solidFill>
                                <a:schemeClr val="bg1"/>
                              </a:solidFill>
                              <a:latin typeface="Cambria Math" panose="02040503050406030204" pitchFamily="18" charset="0"/>
                              <a:ea typeface="Microsoft YaHei" panose="020B0503020204020204" pitchFamily="34" charset="-122"/>
                            </a:rPr>
                            <m:t>+1</m:t>
                          </m:r>
                        </m:sub>
                      </m:sSub>
                      <m:r>
                        <a:rPr kumimoji="1" lang="en-US" altLang="zh-CN" b="0" i="1" dirty="0" smtClean="0">
                          <a:solidFill>
                            <a:schemeClr val="bg1"/>
                          </a:solidFill>
                          <a:latin typeface="Cambria Math" panose="02040503050406030204" pitchFamily="18" charset="0"/>
                          <a:ea typeface="Microsoft YaHei" panose="020B0503020204020204" pitchFamily="34" charset="-122"/>
                        </a:rPr>
                        <m:t>=</m:t>
                      </m:r>
                      <m:sSup>
                        <m:sSupPr>
                          <m:ctrlPr>
                            <a:rPr kumimoji="1" lang="en-US" altLang="zh-CN" b="0" i="1" dirty="0" smtClean="0">
                              <a:solidFill>
                                <a:schemeClr val="bg1"/>
                              </a:solidFill>
                              <a:latin typeface="Cambria Math" panose="02040503050406030204" pitchFamily="18" charset="0"/>
                              <a:ea typeface="Microsoft YaHei" panose="020B0503020204020204" pitchFamily="34" charset="-122"/>
                            </a:rPr>
                          </m:ctrlPr>
                        </m:sSupPr>
                        <m:e>
                          <m:r>
                            <a:rPr kumimoji="1" lang="en-US" altLang="zh-CN" b="0" i="1" dirty="0" smtClean="0">
                              <a:solidFill>
                                <a:schemeClr val="bg1"/>
                              </a:solidFill>
                              <a:latin typeface="Cambria Math" panose="02040503050406030204" pitchFamily="18" charset="0"/>
                              <a:ea typeface="Microsoft YaHei" panose="020B0503020204020204" pitchFamily="34" charset="-122"/>
                            </a:rPr>
                            <m:t>𝑠</m:t>
                          </m:r>
                        </m:e>
                        <m:sup>
                          <m:r>
                            <a:rPr kumimoji="1" lang="en-US" altLang="zh-CN" b="0" i="1" dirty="0" smtClean="0">
                              <a:solidFill>
                                <a:schemeClr val="bg1"/>
                              </a:solidFill>
                              <a:latin typeface="Cambria Math" panose="02040503050406030204" pitchFamily="18" charset="0"/>
                              <a:ea typeface="Microsoft YaHei" panose="020B0503020204020204" pitchFamily="34" charset="-122"/>
                            </a:rPr>
                            <m:t>′</m:t>
                          </m:r>
                        </m:sup>
                      </m:sSup>
                      <m:r>
                        <a:rPr kumimoji="1" lang="en-US" altLang="zh-CN" b="0" i="1" dirty="0"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dirty="0" smtClean="0">
                              <a:solidFill>
                                <a:schemeClr val="bg1"/>
                              </a:solidFill>
                              <a:latin typeface="Cambria Math" panose="02040503050406030204" pitchFamily="18" charset="0"/>
                              <a:ea typeface="Microsoft YaHei" panose="020B0503020204020204" pitchFamily="34" charset="-122"/>
                            </a:rPr>
                          </m:ctrlPr>
                        </m:sSubPr>
                        <m:e>
                          <m:r>
                            <a:rPr kumimoji="1" lang="en-US" altLang="zh-CN" b="0" i="1" dirty="0" smtClean="0">
                              <a:solidFill>
                                <a:schemeClr val="bg1"/>
                              </a:solidFill>
                              <a:latin typeface="Cambria Math" panose="02040503050406030204" pitchFamily="18" charset="0"/>
                              <a:ea typeface="Microsoft YaHei" panose="020B0503020204020204" pitchFamily="34" charset="-122"/>
                            </a:rPr>
                            <m:t>𝑆</m:t>
                          </m:r>
                        </m:e>
                        <m:sub>
                          <m:r>
                            <a:rPr kumimoji="1" lang="en-US" altLang="zh-CN" b="0" i="1" dirty="0" smtClean="0">
                              <a:solidFill>
                                <a:schemeClr val="bg1"/>
                              </a:solidFill>
                              <a:latin typeface="Cambria Math" panose="02040503050406030204" pitchFamily="18" charset="0"/>
                              <a:ea typeface="Microsoft YaHei" panose="020B0503020204020204" pitchFamily="34" charset="-122"/>
                            </a:rPr>
                            <m:t>𝑡</m:t>
                          </m:r>
                        </m:sub>
                      </m:sSub>
                      <m:r>
                        <a:rPr kumimoji="1" lang="en-US" altLang="zh-CN" b="0" i="1" dirty="0" smtClean="0">
                          <a:solidFill>
                            <a:schemeClr val="bg1"/>
                          </a:solidFill>
                          <a:latin typeface="Cambria Math" panose="02040503050406030204" pitchFamily="18" charset="0"/>
                          <a:ea typeface="Microsoft YaHei" panose="020B0503020204020204" pitchFamily="34" charset="-122"/>
                        </a:rPr>
                        <m:t>=</m:t>
                      </m:r>
                      <m:r>
                        <a:rPr kumimoji="1" lang="en-US" altLang="zh-CN" b="0" i="1" dirty="0" smtClean="0">
                          <a:solidFill>
                            <a:schemeClr val="bg1"/>
                          </a:solidFill>
                          <a:latin typeface="Cambria Math" panose="02040503050406030204" pitchFamily="18" charset="0"/>
                          <a:ea typeface="Microsoft YaHei" panose="020B0503020204020204" pitchFamily="34" charset="-122"/>
                        </a:rPr>
                        <m:t>𝑠</m:t>
                      </m:r>
                      <m:r>
                        <a:rPr kumimoji="1" lang="en-US" altLang="zh-CN" b="0" i="1" dirty="0" smtClean="0">
                          <a:solidFill>
                            <a:schemeClr val="bg1"/>
                          </a:solidFill>
                          <a:latin typeface="Cambria Math" panose="02040503050406030204" pitchFamily="18" charset="0"/>
                          <a:ea typeface="Microsoft YaHei" panose="020B0503020204020204" pitchFamily="34" charset="-122"/>
                        </a:rPr>
                        <m:t>, </m:t>
                      </m:r>
                      <m:sSub>
                        <m:sSubPr>
                          <m:ctrlPr>
                            <a:rPr kumimoji="1" lang="en-US" altLang="zh-CN" b="0" i="1" dirty="0" smtClean="0">
                              <a:solidFill>
                                <a:schemeClr val="bg1"/>
                              </a:solidFill>
                              <a:latin typeface="Cambria Math" panose="02040503050406030204" pitchFamily="18" charset="0"/>
                              <a:ea typeface="Microsoft YaHei" panose="020B0503020204020204" pitchFamily="34" charset="-122"/>
                            </a:rPr>
                          </m:ctrlPr>
                        </m:sSubPr>
                        <m:e>
                          <m:r>
                            <a:rPr kumimoji="1" lang="en-US" altLang="zh-CN" b="0" i="1" dirty="0" smtClean="0">
                              <a:solidFill>
                                <a:schemeClr val="bg1"/>
                              </a:solidFill>
                              <a:latin typeface="Cambria Math" panose="02040503050406030204" pitchFamily="18" charset="0"/>
                              <a:ea typeface="Microsoft YaHei" panose="020B0503020204020204" pitchFamily="34" charset="-122"/>
                            </a:rPr>
                            <m:t>𝐴</m:t>
                          </m:r>
                        </m:e>
                        <m:sub>
                          <m:r>
                            <a:rPr kumimoji="1" lang="en-US" altLang="zh-CN" b="0" i="1" dirty="0" smtClean="0">
                              <a:solidFill>
                                <a:schemeClr val="bg1"/>
                              </a:solidFill>
                              <a:latin typeface="Cambria Math" panose="02040503050406030204" pitchFamily="18" charset="0"/>
                              <a:ea typeface="Microsoft YaHei" panose="020B0503020204020204" pitchFamily="34" charset="-122"/>
                            </a:rPr>
                            <m:t>𝑡</m:t>
                          </m:r>
                        </m:sub>
                      </m:sSub>
                      <m:r>
                        <a:rPr kumimoji="1" lang="en-US" altLang="zh-CN" b="0" i="1" dirty="0" smtClean="0">
                          <a:solidFill>
                            <a:schemeClr val="bg1"/>
                          </a:solidFill>
                          <a:latin typeface="Cambria Math" panose="02040503050406030204" pitchFamily="18" charset="0"/>
                          <a:ea typeface="Microsoft YaHei" panose="020B0503020204020204" pitchFamily="34" charset="-122"/>
                        </a:rPr>
                        <m:t>=</m:t>
                      </m:r>
                      <m:r>
                        <a:rPr kumimoji="1" lang="en-US" altLang="zh-CN" b="0" i="1" dirty="0" smtClean="0">
                          <a:solidFill>
                            <a:schemeClr val="bg1"/>
                          </a:solidFill>
                          <a:latin typeface="Cambria Math" panose="02040503050406030204" pitchFamily="18" charset="0"/>
                          <a:ea typeface="Microsoft YaHei" panose="020B0503020204020204" pitchFamily="34" charset="-122"/>
                        </a:rPr>
                        <m:t>𝑎</m:t>
                      </m:r>
                      <m:r>
                        <a:rPr kumimoji="1" lang="en-US" altLang="zh-CN" b="0" i="1" dirty="0" smtClean="0">
                          <a:solidFill>
                            <a:schemeClr val="bg1"/>
                          </a:solidFill>
                          <a:latin typeface="Cambria Math" panose="02040503050406030204" pitchFamily="18" charset="0"/>
                          <a:ea typeface="Microsoft YaHei" panose="020B0503020204020204" pitchFamily="34" charset="-122"/>
                        </a:rPr>
                        <m:t>)</m:t>
                      </m:r>
                    </m:oMath>
                  </m:oMathPara>
                </a14:m>
                <a:endParaRPr kumimoji="1" lang="en-US" altLang="zh-CN" dirty="0">
                  <a:solidFill>
                    <a:schemeClr val="bg1"/>
                  </a:solidFill>
                  <a:latin typeface="Microsoft YaHei" panose="020B0503020204020204" pitchFamily="34" charset="-122"/>
                  <a:ea typeface="Microsoft YaHei" panose="020B0503020204020204" pitchFamily="34" charset="-122"/>
                </a:endParaRPr>
              </a:p>
              <a:p>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预测下一个奖励</a:t>
                </a:r>
                <a:endParaRPr kumimoji="1" lang="en-US" altLang="zh-CN" dirty="0">
                  <a:solidFill>
                    <a:schemeClr val="bg1"/>
                  </a:solidFill>
                  <a:latin typeface="Microsoft YaHei" panose="020B0503020204020204" pitchFamily="34" charset="-122"/>
                  <a:ea typeface="Microsoft YaHei" panose="020B0503020204020204" pitchFamily="34" charset="-122"/>
                </a:endParaRPr>
              </a:p>
              <a:p>
                <a:pPr/>
                <a14:m>
                  <m:oMathPara xmlns:m="http://schemas.openxmlformats.org/officeDocument/2006/math">
                    <m:oMathParaPr>
                      <m:jc m:val="centerGroup"/>
                    </m:oMathParaPr>
                    <m:oMath xmlns:m="http://schemas.openxmlformats.org/officeDocument/2006/math">
                      <m:sSubSup>
                        <m:sSubSupPr>
                          <m:ctrlPr>
                            <a:rPr kumimoji="1" lang="en-US" altLang="zh-CN" i="1" dirty="0">
                              <a:solidFill>
                                <a:schemeClr val="bg1"/>
                              </a:solidFill>
                              <a:latin typeface="Cambria Math" panose="02040503050406030204" pitchFamily="18" charset="0"/>
                              <a:ea typeface="Microsoft YaHei" panose="020B0503020204020204" pitchFamily="34" charset="-122"/>
                            </a:rPr>
                          </m:ctrlPr>
                        </m:sSubSupPr>
                        <m:e>
                          <m:r>
                            <a:rPr kumimoji="1" lang="en-US" altLang="zh-CN" b="0" i="1" dirty="0" smtClean="0">
                              <a:solidFill>
                                <a:schemeClr val="bg1"/>
                              </a:solidFill>
                              <a:latin typeface="Cambria Math" panose="02040503050406030204" pitchFamily="18" charset="0"/>
                              <a:ea typeface="Microsoft YaHei" panose="020B0503020204020204" pitchFamily="34" charset="-122"/>
                            </a:rPr>
                            <m:t>𝑅</m:t>
                          </m:r>
                        </m:e>
                        <m:sub>
                          <m:r>
                            <a:rPr kumimoji="1" lang="en-US" altLang="zh-CN" i="1" dirty="0">
                              <a:solidFill>
                                <a:schemeClr val="bg1"/>
                              </a:solidFill>
                              <a:latin typeface="Cambria Math" panose="02040503050406030204" pitchFamily="18" charset="0"/>
                              <a:ea typeface="Microsoft YaHei" panose="020B0503020204020204" pitchFamily="34" charset="-122"/>
                            </a:rPr>
                            <m:t>𝑠</m:t>
                          </m:r>
                        </m:sub>
                        <m:sup>
                          <m:r>
                            <a:rPr kumimoji="1" lang="en-US" altLang="zh-CN" i="1" dirty="0">
                              <a:solidFill>
                                <a:schemeClr val="bg1"/>
                              </a:solidFill>
                              <a:latin typeface="Cambria Math" panose="02040503050406030204" pitchFamily="18" charset="0"/>
                              <a:ea typeface="Microsoft YaHei" panose="020B0503020204020204" pitchFamily="34" charset="-122"/>
                            </a:rPr>
                            <m:t>𝑎</m:t>
                          </m:r>
                        </m:sup>
                      </m:sSubSup>
                      <m:r>
                        <a:rPr kumimoji="1" lang="en-US" altLang="zh-CN" i="1" dirty="0">
                          <a:solidFill>
                            <a:schemeClr val="bg1"/>
                          </a:solidFill>
                          <a:latin typeface="Cambria Math" panose="02040503050406030204" pitchFamily="18" charset="0"/>
                          <a:ea typeface="Microsoft YaHei" panose="020B0503020204020204" pitchFamily="34" charset="-122"/>
                        </a:rPr>
                        <m:t>=</m:t>
                      </m:r>
                      <m:r>
                        <a:rPr kumimoji="1" lang="en-US" altLang="zh-CN" i="1" dirty="0">
                          <a:solidFill>
                            <a:schemeClr val="bg1"/>
                          </a:solidFill>
                          <a:latin typeface="Cambria Math" panose="02040503050406030204" pitchFamily="18" charset="0"/>
                          <a:ea typeface="Microsoft YaHei" panose="020B0503020204020204" pitchFamily="34" charset="-122"/>
                        </a:rPr>
                        <m:t>𝑃</m:t>
                      </m:r>
                      <m:r>
                        <a:rPr kumimoji="1" lang="en-US" altLang="zh-CN" b="0" i="1" dirty="0" smtClean="0">
                          <a:solidFill>
                            <a:schemeClr val="bg1"/>
                          </a:solidFill>
                          <a:latin typeface="Cambria Math" panose="02040503050406030204" pitchFamily="18" charset="0"/>
                          <a:ea typeface="Microsoft YaHei" panose="020B0503020204020204" pitchFamily="34" charset="-122"/>
                        </a:rPr>
                        <m:t>(</m:t>
                      </m:r>
                      <m:sSub>
                        <m:sSubPr>
                          <m:ctrlPr>
                            <a:rPr kumimoji="1" lang="en-US" altLang="zh-CN" b="0" i="1" dirty="0" smtClean="0">
                              <a:solidFill>
                                <a:schemeClr val="bg1"/>
                              </a:solidFill>
                              <a:latin typeface="Cambria Math" panose="02040503050406030204" pitchFamily="18" charset="0"/>
                              <a:ea typeface="Microsoft YaHei" panose="020B0503020204020204" pitchFamily="34" charset="-122"/>
                            </a:rPr>
                          </m:ctrlPr>
                        </m:sSubPr>
                        <m:e>
                          <m:r>
                            <a:rPr kumimoji="1" lang="en-US" altLang="zh-CN" b="0" i="1" dirty="0" smtClean="0">
                              <a:solidFill>
                                <a:schemeClr val="bg1"/>
                              </a:solidFill>
                              <a:latin typeface="Cambria Math" panose="02040503050406030204" pitchFamily="18" charset="0"/>
                              <a:ea typeface="Microsoft YaHei" panose="020B0503020204020204" pitchFamily="34" charset="-122"/>
                            </a:rPr>
                            <m:t>𝑅</m:t>
                          </m:r>
                        </m:e>
                        <m:sub>
                          <m:r>
                            <a:rPr kumimoji="1" lang="en-US" altLang="zh-CN" b="0" i="1" dirty="0" smtClean="0">
                              <a:solidFill>
                                <a:schemeClr val="bg1"/>
                              </a:solidFill>
                              <a:latin typeface="Cambria Math" panose="02040503050406030204" pitchFamily="18" charset="0"/>
                              <a:ea typeface="Microsoft YaHei" panose="020B0503020204020204" pitchFamily="34" charset="-122"/>
                            </a:rPr>
                            <m:t>𝑡</m:t>
                          </m:r>
                          <m:r>
                            <a:rPr kumimoji="1" lang="en-US" altLang="zh-CN" b="0" i="1" dirty="0" smtClean="0">
                              <a:solidFill>
                                <a:schemeClr val="bg1"/>
                              </a:solidFill>
                              <a:latin typeface="Cambria Math" panose="02040503050406030204" pitchFamily="18" charset="0"/>
                              <a:ea typeface="Microsoft YaHei" panose="020B0503020204020204" pitchFamily="34" charset="-122"/>
                            </a:rPr>
                            <m:t>+1</m:t>
                          </m:r>
                        </m:sub>
                      </m:sSub>
                      <m:r>
                        <a:rPr kumimoji="1" lang="en-US" altLang="zh-CN" i="1" dirty="0">
                          <a:solidFill>
                            <a:schemeClr val="bg1"/>
                          </a:solidFill>
                          <a:latin typeface="Cambria Math" panose="02040503050406030204" pitchFamily="18" charset="0"/>
                          <a:ea typeface="Microsoft YaHei" panose="020B0503020204020204" pitchFamily="34" charset="-122"/>
                        </a:rPr>
                        <m:t>|</m:t>
                      </m:r>
                      <m:sSub>
                        <m:sSubPr>
                          <m:ctrlPr>
                            <a:rPr kumimoji="1" lang="en-US" altLang="zh-CN" i="1" dirty="0">
                              <a:solidFill>
                                <a:schemeClr val="bg1"/>
                              </a:solidFill>
                              <a:latin typeface="Cambria Math" panose="02040503050406030204" pitchFamily="18" charset="0"/>
                              <a:ea typeface="Microsoft YaHei" panose="020B0503020204020204" pitchFamily="34" charset="-122"/>
                            </a:rPr>
                          </m:ctrlPr>
                        </m:sSubPr>
                        <m:e>
                          <m:r>
                            <a:rPr kumimoji="1" lang="en-US" altLang="zh-CN" i="1" dirty="0">
                              <a:solidFill>
                                <a:schemeClr val="bg1"/>
                              </a:solidFill>
                              <a:latin typeface="Cambria Math" panose="02040503050406030204" pitchFamily="18" charset="0"/>
                              <a:ea typeface="Microsoft YaHei" panose="020B0503020204020204" pitchFamily="34" charset="-122"/>
                            </a:rPr>
                            <m:t>𝑆</m:t>
                          </m:r>
                        </m:e>
                        <m:sub>
                          <m:r>
                            <a:rPr kumimoji="1" lang="en-US" altLang="zh-CN" i="1" dirty="0">
                              <a:solidFill>
                                <a:schemeClr val="bg1"/>
                              </a:solidFill>
                              <a:latin typeface="Cambria Math" panose="02040503050406030204" pitchFamily="18" charset="0"/>
                              <a:ea typeface="Microsoft YaHei" panose="020B0503020204020204" pitchFamily="34" charset="-122"/>
                            </a:rPr>
                            <m:t>𝑡</m:t>
                          </m:r>
                        </m:sub>
                      </m:sSub>
                      <m:r>
                        <a:rPr kumimoji="1" lang="en-US" altLang="zh-CN" i="1" dirty="0">
                          <a:solidFill>
                            <a:schemeClr val="bg1"/>
                          </a:solidFill>
                          <a:latin typeface="Cambria Math" panose="02040503050406030204" pitchFamily="18" charset="0"/>
                          <a:ea typeface="Microsoft YaHei" panose="020B0503020204020204" pitchFamily="34" charset="-122"/>
                        </a:rPr>
                        <m:t>=</m:t>
                      </m:r>
                      <m:r>
                        <a:rPr kumimoji="1" lang="en-US" altLang="zh-CN" i="1" dirty="0">
                          <a:solidFill>
                            <a:schemeClr val="bg1"/>
                          </a:solidFill>
                          <a:latin typeface="Cambria Math" panose="02040503050406030204" pitchFamily="18" charset="0"/>
                          <a:ea typeface="Microsoft YaHei" panose="020B0503020204020204" pitchFamily="34" charset="-122"/>
                        </a:rPr>
                        <m:t>𝑠</m:t>
                      </m:r>
                      <m:r>
                        <a:rPr kumimoji="1" lang="en-US" altLang="zh-CN" b="0" i="1" dirty="0" smtClean="0">
                          <a:solidFill>
                            <a:schemeClr val="bg1"/>
                          </a:solidFill>
                          <a:latin typeface="Cambria Math" panose="02040503050406030204" pitchFamily="18" charset="0"/>
                          <a:ea typeface="Microsoft YaHei" panose="020B0503020204020204" pitchFamily="34" charset="-122"/>
                        </a:rPr>
                        <m:t>, </m:t>
                      </m:r>
                      <m:sSub>
                        <m:sSubPr>
                          <m:ctrlPr>
                            <a:rPr kumimoji="1" lang="en-US" altLang="zh-CN" i="1" dirty="0">
                              <a:solidFill>
                                <a:schemeClr val="bg1"/>
                              </a:solidFill>
                              <a:latin typeface="Cambria Math" panose="02040503050406030204" pitchFamily="18" charset="0"/>
                              <a:ea typeface="Microsoft YaHei" panose="020B0503020204020204" pitchFamily="34" charset="-122"/>
                            </a:rPr>
                          </m:ctrlPr>
                        </m:sSubPr>
                        <m:e>
                          <m:r>
                            <a:rPr kumimoji="1" lang="en-US" altLang="zh-CN" i="1" dirty="0">
                              <a:solidFill>
                                <a:schemeClr val="bg1"/>
                              </a:solidFill>
                              <a:latin typeface="Cambria Math" panose="02040503050406030204" pitchFamily="18" charset="0"/>
                              <a:ea typeface="Microsoft YaHei" panose="020B0503020204020204" pitchFamily="34" charset="-122"/>
                            </a:rPr>
                            <m:t>𝐴</m:t>
                          </m:r>
                        </m:e>
                        <m:sub>
                          <m:r>
                            <a:rPr kumimoji="1" lang="en-US" altLang="zh-CN" i="1" dirty="0">
                              <a:solidFill>
                                <a:schemeClr val="bg1"/>
                              </a:solidFill>
                              <a:latin typeface="Cambria Math" panose="02040503050406030204" pitchFamily="18" charset="0"/>
                              <a:ea typeface="Microsoft YaHei" panose="020B0503020204020204" pitchFamily="34" charset="-122"/>
                            </a:rPr>
                            <m:t>𝑡</m:t>
                          </m:r>
                        </m:sub>
                      </m:sSub>
                      <m:r>
                        <a:rPr kumimoji="1" lang="en-US" altLang="zh-CN" i="1" dirty="0">
                          <a:solidFill>
                            <a:schemeClr val="bg1"/>
                          </a:solidFill>
                          <a:latin typeface="Cambria Math" panose="02040503050406030204" pitchFamily="18" charset="0"/>
                          <a:ea typeface="Microsoft YaHei" panose="020B0503020204020204" pitchFamily="34" charset="-122"/>
                        </a:rPr>
                        <m:t>=</m:t>
                      </m:r>
                      <m:r>
                        <a:rPr kumimoji="1" lang="en-US" altLang="zh-CN" i="1" dirty="0">
                          <a:solidFill>
                            <a:schemeClr val="bg1"/>
                          </a:solidFill>
                          <a:latin typeface="Cambria Math" panose="02040503050406030204" pitchFamily="18" charset="0"/>
                          <a:ea typeface="Microsoft YaHei" panose="020B0503020204020204" pitchFamily="34" charset="-122"/>
                        </a:rPr>
                        <m:t>𝑎</m:t>
                      </m:r>
                      <m:r>
                        <a:rPr kumimoji="1" lang="en-US" altLang="zh-CN" b="0" i="1" dirty="0" smtClean="0">
                          <a:solidFill>
                            <a:schemeClr val="bg1"/>
                          </a:solidFill>
                          <a:latin typeface="Cambria Math" panose="02040503050406030204" pitchFamily="18" charset="0"/>
                          <a:ea typeface="Microsoft YaHei" panose="020B0503020204020204" pitchFamily="34" charset="-122"/>
                        </a:rPr>
                        <m:t>)</m:t>
                      </m:r>
                    </m:oMath>
                  </m:oMathPara>
                </a14:m>
                <a:endParaRPr kumimoji="1" lang="en-US" altLang="zh-CN" dirty="0">
                  <a:solidFill>
                    <a:schemeClr val="bg1"/>
                  </a:solidFill>
                  <a:latin typeface="Microsoft YaHei" panose="020B0503020204020204" pitchFamily="34" charset="-122"/>
                  <a:ea typeface="Microsoft YaHei" panose="020B0503020204020204" pitchFamily="34" charset="-122"/>
                </a:endParaRPr>
              </a:p>
            </p:txBody>
          </p:sp>
        </mc:Choice>
        <mc:Fallback xmlns="">
          <p:sp>
            <p:nvSpPr>
              <p:cNvPr id="2" name="文本框 1">
                <a:extLst>
                  <a:ext uri="{FF2B5EF4-FFF2-40B4-BE49-F238E27FC236}">
                    <a16:creationId xmlns:a16="http://schemas.microsoft.com/office/drawing/2014/main" id="{B5F23D62-E374-F345-93D4-F9DF3172AAC4}"/>
                  </a:ext>
                </a:extLst>
              </p:cNvPr>
              <p:cNvSpPr txBox="1">
                <a:spLocks noRot="1" noChangeAspect="1" noMove="1" noResize="1" noEditPoints="1" noAdjustHandles="1" noChangeArrowheads="1" noChangeShapeType="1" noTextEdit="1"/>
              </p:cNvSpPr>
              <p:nvPr/>
            </p:nvSpPr>
            <p:spPr>
              <a:xfrm>
                <a:off x="825190" y="1293541"/>
                <a:ext cx="8653318" cy="2031325"/>
              </a:xfrm>
              <a:prstGeom prst="rect">
                <a:avLst/>
              </a:prstGeom>
              <a:blipFill>
                <a:blip r:embed="rId3"/>
                <a:stretch>
                  <a:fillRect l="-440" t="-1242" b="-124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5FE08665-B70B-034F-B93F-95A9EB8705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802" y="3855142"/>
            <a:ext cx="2368690" cy="1855938"/>
          </a:xfrm>
          <a:prstGeom prst="rect">
            <a:avLst/>
          </a:prstGeom>
        </p:spPr>
      </p:pic>
      <p:sp>
        <p:nvSpPr>
          <p:cNvPr id="6" name="文本框 5">
            <a:extLst>
              <a:ext uri="{FF2B5EF4-FFF2-40B4-BE49-F238E27FC236}">
                <a16:creationId xmlns:a16="http://schemas.microsoft.com/office/drawing/2014/main" id="{8F924F7F-E86A-D048-95A2-2F811E0FE23B}"/>
              </a:ext>
            </a:extLst>
          </p:cNvPr>
          <p:cNvSpPr txBox="1"/>
          <p:nvPr/>
        </p:nvSpPr>
        <p:spPr>
          <a:xfrm>
            <a:off x="631244" y="3244564"/>
            <a:ext cx="1867195" cy="369332"/>
          </a:xfrm>
          <a:prstGeom prst="rect">
            <a:avLst/>
          </a:prstGeom>
          <a:noFill/>
        </p:spPr>
        <p:txBody>
          <a:bodyPr wrap="square" rtlCol="0">
            <a:spAutoFit/>
          </a:bodyPr>
          <a:lstStyle/>
          <a:p>
            <a:r>
              <a:rPr kumimoji="1" lang="en-US" altLang="zh-CN" b="1" dirty="0">
                <a:solidFill>
                  <a:srgbClr val="42F7FF"/>
                </a:solidFill>
                <a:latin typeface="Arial" panose="020B0604020202020204" pitchFamily="34" charset="0"/>
                <a:cs typeface="Arial" panose="020B0604020202020204" pitchFamily="34" charset="0"/>
              </a:rPr>
              <a:t>Maze Example</a:t>
            </a:r>
            <a:endParaRPr kumimoji="1" lang="zh-CN" altLang="en-US" b="1" dirty="0">
              <a:solidFill>
                <a:srgbClr val="42F7FF"/>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2C03C70B-AA65-124E-9528-90FD16CD8164}"/>
              </a:ext>
            </a:extLst>
          </p:cNvPr>
          <p:cNvSpPr txBox="1"/>
          <p:nvPr/>
        </p:nvSpPr>
        <p:spPr>
          <a:xfrm>
            <a:off x="2795156" y="4110240"/>
            <a:ext cx="2368690" cy="1323439"/>
          </a:xfrm>
          <a:prstGeom prst="rect">
            <a:avLst/>
          </a:prstGeom>
          <a:no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rPr>
              <a:t>状态：</a:t>
            </a:r>
            <a:r>
              <a:rPr kumimoji="1" lang="en-US" altLang="zh-CN" sz="1600" dirty="0">
                <a:solidFill>
                  <a:schemeClr val="bg1"/>
                </a:solidFill>
                <a:latin typeface="Microsoft YaHei" panose="020B0503020204020204" pitchFamily="34" charset="-122"/>
                <a:ea typeface="Microsoft YaHei" panose="020B0503020204020204" pitchFamily="34" charset="-122"/>
              </a:rPr>
              <a:t>agent</a:t>
            </a:r>
            <a:r>
              <a:rPr kumimoji="1" lang="zh-CN" altLang="en-US" sz="1600" dirty="0">
                <a:solidFill>
                  <a:schemeClr val="bg1"/>
                </a:solidFill>
                <a:latin typeface="Microsoft YaHei" panose="020B0503020204020204" pitchFamily="34" charset="-122"/>
                <a:ea typeface="Microsoft YaHei" panose="020B0503020204020204" pitchFamily="34" charset="-122"/>
              </a:rPr>
              <a:t>的位置</a:t>
            </a:r>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zh-CN" altLang="en-US" sz="1600" dirty="0">
                <a:solidFill>
                  <a:schemeClr val="bg1"/>
                </a:solidFill>
                <a:latin typeface="Microsoft YaHei" panose="020B0503020204020204" pitchFamily="34" charset="-122"/>
                <a:ea typeface="Microsoft YaHei" panose="020B0503020204020204" pitchFamily="34" charset="-122"/>
              </a:rPr>
              <a:t>行动：</a:t>
            </a:r>
            <a:r>
              <a:rPr kumimoji="1" lang="en-US" altLang="zh-CN" sz="1600" dirty="0">
                <a:solidFill>
                  <a:schemeClr val="bg1"/>
                </a:solidFill>
                <a:latin typeface="Microsoft YaHei" panose="020B0503020204020204" pitchFamily="34" charset="-122"/>
                <a:ea typeface="Microsoft YaHei" panose="020B0503020204020204" pitchFamily="34" charset="-122"/>
              </a:rPr>
              <a:t>N</a:t>
            </a:r>
            <a:r>
              <a:rPr kumimoji="1" lang="zh-CN" altLang="en-US" sz="1600" dirty="0">
                <a:solidFill>
                  <a:schemeClr val="bg1"/>
                </a:solidFill>
                <a:latin typeface="Microsoft YaHei" panose="020B0503020204020204" pitchFamily="34" charset="-122"/>
                <a:ea typeface="Microsoft YaHei" panose="020B0503020204020204" pitchFamily="34" charset="-122"/>
              </a:rPr>
              <a:t>，</a:t>
            </a:r>
            <a:r>
              <a:rPr kumimoji="1" lang="en-US" altLang="zh-CN" sz="1600" dirty="0">
                <a:solidFill>
                  <a:schemeClr val="bg1"/>
                </a:solidFill>
                <a:latin typeface="Microsoft YaHei" panose="020B0503020204020204" pitchFamily="34" charset="-122"/>
                <a:ea typeface="Microsoft YaHei" panose="020B0503020204020204" pitchFamily="34" charset="-122"/>
              </a:rPr>
              <a:t>E</a:t>
            </a:r>
            <a:r>
              <a:rPr kumimoji="1" lang="zh-CN" altLang="en-US" sz="1600" dirty="0">
                <a:solidFill>
                  <a:schemeClr val="bg1"/>
                </a:solidFill>
                <a:latin typeface="Microsoft YaHei" panose="020B0503020204020204" pitchFamily="34" charset="-122"/>
                <a:ea typeface="Microsoft YaHei" panose="020B0503020204020204" pitchFamily="34" charset="-122"/>
              </a:rPr>
              <a:t>，</a:t>
            </a:r>
            <a:r>
              <a:rPr kumimoji="1" lang="en-US" altLang="zh-CN" sz="1600" dirty="0">
                <a:solidFill>
                  <a:schemeClr val="bg1"/>
                </a:solidFill>
                <a:latin typeface="Microsoft YaHei" panose="020B0503020204020204" pitchFamily="34" charset="-122"/>
                <a:ea typeface="Microsoft YaHei" panose="020B0503020204020204" pitchFamily="34" charset="-122"/>
              </a:rPr>
              <a:t>S</a:t>
            </a:r>
            <a:r>
              <a:rPr kumimoji="1" lang="zh-CN" altLang="en-US" sz="1600" dirty="0">
                <a:solidFill>
                  <a:schemeClr val="bg1"/>
                </a:solidFill>
                <a:latin typeface="Microsoft YaHei" panose="020B0503020204020204" pitchFamily="34" charset="-122"/>
                <a:ea typeface="Microsoft YaHei" panose="020B0503020204020204" pitchFamily="34" charset="-122"/>
              </a:rPr>
              <a:t>，</a:t>
            </a:r>
            <a:r>
              <a:rPr kumimoji="1" lang="en-US" altLang="zh-CN" sz="1600" dirty="0">
                <a:solidFill>
                  <a:schemeClr val="bg1"/>
                </a:solidFill>
                <a:latin typeface="Microsoft YaHei" panose="020B0503020204020204" pitchFamily="34" charset="-122"/>
                <a:ea typeface="Microsoft YaHei" panose="020B0503020204020204" pitchFamily="34" charset="-122"/>
              </a:rPr>
              <a:t>W</a:t>
            </a:r>
          </a:p>
          <a:p>
            <a:endParaRPr kumimoji="1" lang="en-US" altLang="zh-CN" sz="1600" dirty="0">
              <a:solidFill>
                <a:schemeClr val="bg1"/>
              </a:solidFill>
              <a:latin typeface="Microsoft YaHei" panose="020B0503020204020204" pitchFamily="34" charset="-122"/>
              <a:ea typeface="Microsoft YaHei" panose="020B0503020204020204" pitchFamily="34" charset="-122"/>
            </a:endParaRPr>
          </a:p>
          <a:p>
            <a:r>
              <a:rPr kumimoji="1" lang="zh-CN" altLang="en-US" sz="1600" dirty="0">
                <a:solidFill>
                  <a:schemeClr val="bg1"/>
                </a:solidFill>
                <a:latin typeface="Microsoft YaHei" panose="020B0503020204020204" pitchFamily="34" charset="-122"/>
                <a:ea typeface="Microsoft YaHei" panose="020B0503020204020204" pitchFamily="34" charset="-122"/>
              </a:rPr>
              <a:t>奖励：每一步</a:t>
            </a:r>
            <a:r>
              <a:rPr kumimoji="1" lang="en-US" altLang="zh-CN" sz="1600" dirty="0">
                <a:solidFill>
                  <a:schemeClr val="bg1"/>
                </a:solidFill>
                <a:latin typeface="Microsoft YaHei" panose="020B0503020204020204" pitchFamily="34" charset="-122"/>
                <a:ea typeface="Microsoft YaHei" panose="020B0503020204020204" pitchFamily="34" charset="-122"/>
              </a:rPr>
              <a:t> -1</a:t>
            </a:r>
            <a:endParaRPr kumimoji="1" lang="zh-CN" altLang="en-US" sz="1600" dirty="0">
              <a:solidFill>
                <a:schemeClr val="bg1"/>
              </a:solidFill>
              <a:latin typeface="Microsoft YaHei" panose="020B0503020204020204" pitchFamily="34" charset="-122"/>
              <a:ea typeface="Microsoft YaHei" panose="020B0503020204020204" pitchFamily="34" charset="-122"/>
            </a:endParaRPr>
          </a:p>
        </p:txBody>
      </p:sp>
      <p:pic>
        <p:nvPicPr>
          <p:cNvPr id="12" name="图片 11">
            <a:extLst>
              <a:ext uri="{FF2B5EF4-FFF2-40B4-BE49-F238E27FC236}">
                <a16:creationId xmlns:a16="http://schemas.microsoft.com/office/drawing/2014/main" id="{CAA6825B-C957-E24D-ABF2-0B1F3ADB33E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3856" y="3722243"/>
            <a:ext cx="2652009" cy="2031326"/>
          </a:xfrm>
          <a:prstGeom prst="rect">
            <a:avLst/>
          </a:prstGeom>
        </p:spPr>
      </p:pic>
      <p:pic>
        <p:nvPicPr>
          <p:cNvPr id="14" name="图片 13">
            <a:extLst>
              <a:ext uri="{FF2B5EF4-FFF2-40B4-BE49-F238E27FC236}">
                <a16:creationId xmlns:a16="http://schemas.microsoft.com/office/drawing/2014/main" id="{2521C4D7-26F4-C742-B6C1-1DE4051E90D9}"/>
              </a:ext>
            </a:extLst>
          </p:cNvPr>
          <p:cNvPicPr>
            <a:picLocks noChangeAspect="1"/>
          </p:cNvPicPr>
          <p:nvPr/>
        </p:nvPicPr>
        <p:blipFill>
          <a:blip r:embed="rId6"/>
          <a:stretch>
            <a:fillRect/>
          </a:stretch>
        </p:blipFill>
        <p:spPr>
          <a:xfrm>
            <a:off x="8905312" y="3689480"/>
            <a:ext cx="2652009" cy="2076007"/>
          </a:xfrm>
          <a:prstGeom prst="rect">
            <a:avLst/>
          </a:prstGeom>
        </p:spPr>
      </p:pic>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6205D76C-4913-E24A-A54A-D49967644C0E}"/>
                  </a:ext>
                </a:extLst>
              </p:cNvPr>
              <p:cNvSpPr txBox="1"/>
              <p:nvPr/>
            </p:nvSpPr>
            <p:spPr>
              <a:xfrm>
                <a:off x="5398911" y="5862411"/>
                <a:ext cx="2821898" cy="338554"/>
              </a:xfrm>
              <a:prstGeom prst="rect">
                <a:avLst/>
              </a:prstGeom>
              <a:no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箭头表示每个状态的策略</a:t>
                </a:r>
                <a14:m>
                  <m:oMath xmlns:m="http://schemas.openxmlformats.org/officeDocument/2006/math">
                    <m:r>
                      <a:rPr kumimoji="1" lang="en-US" altLang="zh-CN" sz="1600" b="0" i="1" dirty="0" smtClean="0">
                        <a:solidFill>
                          <a:schemeClr val="bg1"/>
                        </a:solidFill>
                        <a:latin typeface="Cambria Math" panose="02040503050406030204" pitchFamily="18" charset="0"/>
                        <a:ea typeface="Microsoft YaHei" panose="020B0503020204020204" pitchFamily="34" charset="-122"/>
                        <a:cs typeface="Arial" panose="020B0604020202020204" pitchFamily="34" charset="0"/>
                      </a:rPr>
                      <m:t>𝜋</m:t>
                    </m:r>
                    <m:r>
                      <a:rPr kumimoji="1" lang="en-US" altLang="zh-CN" sz="1600" i="1" dirty="0">
                        <a:solidFill>
                          <a:schemeClr val="bg1"/>
                        </a:solidFill>
                        <a:latin typeface="Cambria Math" panose="02040503050406030204" pitchFamily="18" charset="0"/>
                        <a:ea typeface="Microsoft YaHei" panose="020B0503020204020204" pitchFamily="34" charset="-122"/>
                        <a:cs typeface="Arial" panose="020B0604020202020204" pitchFamily="34" charset="0"/>
                      </a:rPr>
                      <m:t>(</m:t>
                    </m:r>
                    <m:r>
                      <a:rPr kumimoji="1" lang="en-US" altLang="zh-CN" sz="1600" i="1" dirty="0">
                        <a:solidFill>
                          <a:schemeClr val="bg1"/>
                        </a:solidFill>
                        <a:latin typeface="Cambria Math" panose="02040503050406030204" pitchFamily="18" charset="0"/>
                        <a:ea typeface="Microsoft YaHei" panose="020B0503020204020204" pitchFamily="34" charset="-122"/>
                        <a:cs typeface="Arial" panose="020B0604020202020204" pitchFamily="34" charset="0"/>
                      </a:rPr>
                      <m:t>𝑠</m:t>
                    </m:r>
                    <m:r>
                      <a:rPr kumimoji="1" lang="en-US" altLang="zh-CN" sz="1600" i="1" dirty="0">
                        <a:solidFill>
                          <a:schemeClr val="bg1"/>
                        </a:solidFill>
                        <a:latin typeface="Cambria Math" panose="02040503050406030204" pitchFamily="18" charset="0"/>
                        <a:ea typeface="Microsoft YaHei" panose="020B0503020204020204" pitchFamily="34" charset="-122"/>
                        <a:cs typeface="Arial" panose="020B0604020202020204" pitchFamily="34" charset="0"/>
                      </a:rPr>
                      <m:t>)</m:t>
                    </m:r>
                  </m:oMath>
                </a14:m>
                <a:endParaRPr kumimoji="1" lang="zh-CN" altLang="en-US" sz="16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mc:Choice>
        <mc:Fallback xmlns="">
          <p:sp>
            <p:nvSpPr>
              <p:cNvPr id="25" name="文本框 24">
                <a:extLst>
                  <a:ext uri="{FF2B5EF4-FFF2-40B4-BE49-F238E27FC236}">
                    <a16:creationId xmlns:a16="http://schemas.microsoft.com/office/drawing/2014/main" id="{6205D76C-4913-E24A-A54A-D49967644C0E}"/>
                  </a:ext>
                </a:extLst>
              </p:cNvPr>
              <p:cNvSpPr txBox="1">
                <a:spLocks noRot="1" noChangeAspect="1" noMove="1" noResize="1" noEditPoints="1" noAdjustHandles="1" noChangeArrowheads="1" noChangeShapeType="1" noTextEdit="1"/>
              </p:cNvSpPr>
              <p:nvPr/>
            </p:nvSpPr>
            <p:spPr>
              <a:xfrm>
                <a:off x="5398911" y="5862411"/>
                <a:ext cx="2821898" cy="338554"/>
              </a:xfrm>
              <a:prstGeom prst="rect">
                <a:avLst/>
              </a:prstGeom>
              <a:blipFill>
                <a:blip r:embed="rId7"/>
                <a:stretch>
                  <a:fillRect l="-897" t="-3704" b="-185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FF527616-B1E5-E549-81FB-3E272A4B9549}"/>
                  </a:ext>
                </a:extLst>
              </p:cNvPr>
              <p:cNvSpPr txBox="1"/>
              <p:nvPr/>
            </p:nvSpPr>
            <p:spPr>
              <a:xfrm>
                <a:off x="9151827" y="5862411"/>
                <a:ext cx="2471532" cy="338554"/>
              </a:xfrm>
              <a:prstGeom prst="rect">
                <a:avLst/>
              </a:prstGeom>
              <a:noFill/>
            </p:spPr>
            <p:txBody>
              <a:bodyPr wrap="square" rtlCol="0">
                <a:spAutoFit/>
              </a:bodyPr>
              <a:lstStyle/>
              <a:p>
                <a:r>
                  <a:rPr kumimoji="1" lang="zh-CN" altLang="en-US" sz="16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方格中的值表示</a:t>
                </a:r>
                <a14:m>
                  <m:oMath xmlns:m="http://schemas.openxmlformats.org/officeDocument/2006/math">
                    <m:r>
                      <a:rPr kumimoji="1" lang="en-US" altLang="zh-CN" sz="1600" b="0" i="1" dirty="0" smtClean="0">
                        <a:solidFill>
                          <a:schemeClr val="bg1"/>
                        </a:solidFill>
                        <a:latin typeface="Cambria Math" panose="02040503050406030204" pitchFamily="18" charset="0"/>
                        <a:ea typeface="Microsoft YaHei" panose="020B0503020204020204" pitchFamily="34" charset="-122"/>
                        <a:cs typeface="Arial" panose="020B0604020202020204" pitchFamily="34" charset="0"/>
                      </a:rPr>
                      <m:t> </m:t>
                    </m:r>
                    <m:sSup>
                      <m:sSupPr>
                        <m:ctrlPr>
                          <a:rPr kumimoji="1" lang="en-US" altLang="zh-CN" sz="1600" b="0" i="1" dirty="0" smtClean="0">
                            <a:solidFill>
                              <a:schemeClr val="bg1"/>
                            </a:solidFill>
                            <a:latin typeface="Cambria Math" panose="02040503050406030204" pitchFamily="18" charset="0"/>
                            <a:ea typeface="Microsoft YaHei" panose="020B0503020204020204" pitchFamily="34" charset="-122"/>
                            <a:cs typeface="Arial" panose="020B0604020202020204" pitchFamily="34" charset="0"/>
                          </a:rPr>
                        </m:ctrlPr>
                      </m:sSupPr>
                      <m:e>
                        <m:r>
                          <a:rPr kumimoji="1" lang="en-US" altLang="zh-CN" sz="1600" b="0" i="1" dirty="0" smtClean="0">
                            <a:solidFill>
                              <a:schemeClr val="bg1"/>
                            </a:solidFill>
                            <a:latin typeface="Cambria Math" panose="02040503050406030204" pitchFamily="18" charset="0"/>
                            <a:ea typeface="Microsoft YaHei" panose="020B0503020204020204" pitchFamily="34" charset="-122"/>
                            <a:cs typeface="Arial" panose="020B0604020202020204" pitchFamily="34" charset="0"/>
                          </a:rPr>
                          <m:t>𝑣</m:t>
                        </m:r>
                      </m:e>
                      <m:sup>
                        <m:r>
                          <a:rPr kumimoji="1" lang="en-US" altLang="zh-CN" sz="1600" b="0" i="1" dirty="0" smtClean="0">
                            <a:solidFill>
                              <a:schemeClr val="bg1"/>
                            </a:solidFill>
                            <a:latin typeface="Cambria Math" panose="02040503050406030204" pitchFamily="18" charset="0"/>
                            <a:ea typeface="Microsoft YaHei" panose="020B0503020204020204" pitchFamily="34" charset="-122"/>
                            <a:cs typeface="Arial" panose="020B0604020202020204" pitchFamily="34" charset="0"/>
                          </a:rPr>
                          <m:t>𝜋</m:t>
                        </m:r>
                      </m:sup>
                    </m:sSup>
                    <m:r>
                      <a:rPr kumimoji="1" lang="en-US" altLang="zh-CN" sz="1600" b="0" i="1" dirty="0" smtClean="0">
                        <a:solidFill>
                          <a:schemeClr val="bg1"/>
                        </a:solidFill>
                        <a:latin typeface="Cambria Math" panose="02040503050406030204" pitchFamily="18" charset="0"/>
                        <a:ea typeface="Microsoft YaHei" panose="020B0503020204020204" pitchFamily="34" charset="-122"/>
                        <a:cs typeface="Arial" panose="020B0604020202020204" pitchFamily="34" charset="0"/>
                      </a:rPr>
                      <m:t>(</m:t>
                    </m:r>
                    <m:r>
                      <a:rPr kumimoji="1" lang="en-US" altLang="zh-CN" sz="1600" b="0" i="1" dirty="0" smtClean="0">
                        <a:solidFill>
                          <a:schemeClr val="bg1"/>
                        </a:solidFill>
                        <a:latin typeface="Cambria Math" panose="02040503050406030204" pitchFamily="18" charset="0"/>
                        <a:ea typeface="Microsoft YaHei" panose="020B0503020204020204" pitchFamily="34" charset="-122"/>
                        <a:cs typeface="Arial" panose="020B0604020202020204" pitchFamily="34" charset="0"/>
                      </a:rPr>
                      <m:t>𝑠</m:t>
                    </m:r>
                    <m:r>
                      <a:rPr kumimoji="1" lang="en-US" altLang="zh-CN" sz="1600" b="0" i="1" dirty="0" smtClean="0">
                        <a:solidFill>
                          <a:schemeClr val="bg1"/>
                        </a:solidFill>
                        <a:latin typeface="Cambria Math" panose="02040503050406030204" pitchFamily="18" charset="0"/>
                        <a:ea typeface="Microsoft YaHei" panose="020B0503020204020204" pitchFamily="34" charset="-122"/>
                        <a:cs typeface="Arial" panose="020B0604020202020204" pitchFamily="34" charset="0"/>
                      </a:rPr>
                      <m:t>)</m:t>
                    </m:r>
                  </m:oMath>
                </a14:m>
                <a:endParaRPr kumimoji="1" lang="zh-CN" altLang="en-US" sz="16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endParaRPr>
              </a:p>
            </p:txBody>
          </p:sp>
        </mc:Choice>
        <mc:Fallback xmlns="">
          <p:sp>
            <p:nvSpPr>
              <p:cNvPr id="26" name="文本框 25">
                <a:extLst>
                  <a:ext uri="{FF2B5EF4-FFF2-40B4-BE49-F238E27FC236}">
                    <a16:creationId xmlns:a16="http://schemas.microsoft.com/office/drawing/2014/main" id="{FF527616-B1E5-E549-81FB-3E272A4B9549}"/>
                  </a:ext>
                </a:extLst>
              </p:cNvPr>
              <p:cNvSpPr txBox="1">
                <a:spLocks noRot="1" noChangeAspect="1" noMove="1" noResize="1" noEditPoints="1" noAdjustHandles="1" noChangeArrowheads="1" noChangeShapeType="1" noTextEdit="1"/>
              </p:cNvSpPr>
              <p:nvPr/>
            </p:nvSpPr>
            <p:spPr>
              <a:xfrm>
                <a:off x="9151827" y="5862411"/>
                <a:ext cx="2471532" cy="338554"/>
              </a:xfrm>
              <a:prstGeom prst="rect">
                <a:avLst/>
              </a:prstGeom>
              <a:blipFill>
                <a:blip r:embed="rId8"/>
                <a:stretch>
                  <a:fillRect l="-1026" t="-3704" b="-185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17320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4746920" y="486096"/>
            <a:ext cx="2698175"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zh-CN" altLang="en-US" dirty="0">
                <a:latin typeface="Microsoft YaHei" panose="020B0503020204020204" pitchFamily="34" charset="-122"/>
                <a:ea typeface="Microsoft YaHei" panose="020B0503020204020204" pitchFamily="34" charset="-122"/>
              </a:rPr>
              <a:t>强化学习的分类</a:t>
            </a:r>
            <a:endParaRPr lang="en-US" altLang="zh-CN" dirty="0">
              <a:latin typeface="Microsoft YaHei" panose="020B0503020204020204" pitchFamily="34" charset="-122"/>
              <a:ea typeface="Microsoft YaHei" panose="020B0503020204020204" pitchFamily="34" charset="-122"/>
            </a:endParaRPr>
          </a:p>
        </p:txBody>
      </p:sp>
      <p:grpSp>
        <p:nvGrpSpPr>
          <p:cNvPr id="4" name="组合 3">
            <a:extLst>
              <a:ext uri="{FF2B5EF4-FFF2-40B4-BE49-F238E27FC236}">
                <a16:creationId xmlns:a16="http://schemas.microsoft.com/office/drawing/2014/main" id="{FC28314C-6F06-4D8F-B027-EF1F5C9AFE27}"/>
              </a:ext>
            </a:extLst>
          </p:cNvPr>
          <p:cNvGrpSpPr/>
          <p:nvPr/>
        </p:nvGrpSpPr>
        <p:grpSpPr>
          <a:xfrm>
            <a:off x="2713492" y="753951"/>
            <a:ext cx="6765017" cy="45719"/>
            <a:chOff x="3121422" y="753951"/>
            <a:chExt cx="6765017" cy="45719"/>
          </a:xfrm>
        </p:grpSpPr>
        <p:grpSp>
          <p:nvGrpSpPr>
            <p:cNvPr id="89" name="组合 88">
              <a:extLst>
                <a:ext uri="{FF2B5EF4-FFF2-40B4-BE49-F238E27FC236}">
                  <a16:creationId xmlns:a16="http://schemas.microsoft.com/office/drawing/2014/main" id="{A7B288DF-EE68-4BD7-ABD8-C02B8DEE0D0F}"/>
                </a:ext>
              </a:extLst>
            </p:cNvPr>
            <p:cNvGrpSpPr/>
            <p:nvPr/>
          </p:nvGrpSpPr>
          <p:grpSpPr>
            <a:xfrm flipH="1">
              <a:off x="3121422"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328307"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grpSp>
        <p:nvGrpSpPr>
          <p:cNvPr id="12" name="组合 11">
            <a:extLst>
              <a:ext uri="{FF2B5EF4-FFF2-40B4-BE49-F238E27FC236}">
                <a16:creationId xmlns:a16="http://schemas.microsoft.com/office/drawing/2014/main" id="{A515725C-D414-E549-8571-5C15B654F848}"/>
              </a:ext>
            </a:extLst>
          </p:cNvPr>
          <p:cNvGrpSpPr/>
          <p:nvPr/>
        </p:nvGrpSpPr>
        <p:grpSpPr>
          <a:xfrm>
            <a:off x="556472" y="1570821"/>
            <a:ext cx="2918142" cy="514237"/>
            <a:chOff x="493189" y="2817428"/>
            <a:chExt cx="2918142" cy="514237"/>
          </a:xfrm>
        </p:grpSpPr>
        <p:sp>
          <p:nvSpPr>
            <p:cNvPr id="13" name="平行四边形 12">
              <a:extLst>
                <a:ext uri="{FF2B5EF4-FFF2-40B4-BE49-F238E27FC236}">
                  <a16:creationId xmlns:a16="http://schemas.microsoft.com/office/drawing/2014/main" id="{8A6483CE-C7D2-8148-AD42-3C1E88CE7776}"/>
                </a:ext>
              </a:extLst>
            </p:cNvPr>
            <p:cNvSpPr/>
            <p:nvPr/>
          </p:nvSpPr>
          <p:spPr>
            <a:xfrm>
              <a:off x="1033890" y="2897807"/>
              <a:ext cx="2377441" cy="375920"/>
            </a:xfrm>
            <a:prstGeom prst="parallelogram">
              <a:avLst/>
            </a:prstGeom>
            <a:gradFill flip="none" rotWithShape="1">
              <a:gsLst>
                <a:gs pos="31000">
                  <a:srgbClr val="00C2CC"/>
                </a:gs>
                <a:gs pos="100000">
                  <a:srgbClr val="00C2CC">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F6285AAD-57CB-464F-BF0D-D7AA745C01B2}"/>
                </a:ext>
              </a:extLst>
            </p:cNvPr>
            <p:cNvSpPr/>
            <p:nvPr/>
          </p:nvSpPr>
          <p:spPr>
            <a:xfrm>
              <a:off x="684565" y="2826687"/>
              <a:ext cx="504978" cy="504978"/>
            </a:xfrm>
            <a:prstGeom prst="ellipse">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70323B55-0000-D64B-88CA-E49C9C64C5EB}"/>
                </a:ext>
              </a:extLst>
            </p:cNvPr>
            <p:cNvSpPr/>
            <p:nvPr/>
          </p:nvSpPr>
          <p:spPr>
            <a:xfrm>
              <a:off x="1290638" y="2847428"/>
              <a:ext cx="2058972" cy="400110"/>
            </a:xfrm>
            <a:prstGeom prst="rect">
              <a:avLst/>
            </a:prstGeom>
          </p:spPr>
          <p:txBody>
            <a:bodyPr wrap="square">
              <a:spAutoFit/>
            </a:bodyPr>
            <a:lstStyle/>
            <a:p>
              <a:pPr defTabSz="474035"/>
              <a:r>
                <a:rPr lang="zh-CN" altLang="en-US" sz="2000" dirty="0">
                  <a:solidFill>
                    <a:schemeClr val="bg1"/>
                  </a:solidFill>
                  <a:latin typeface="Microsoft YaHei" panose="020B0503020204020204" pitchFamily="34" charset="-122"/>
                  <a:ea typeface="Microsoft YaHei" panose="020B0503020204020204" pitchFamily="34" charset="-122"/>
                  <a:cs typeface="Calibri" charset="0"/>
                </a:rPr>
                <a:t>是否有环境模型</a:t>
              </a:r>
              <a:endParaRPr lang="en-US" altLang="zh-CN" sz="2000" dirty="0">
                <a:solidFill>
                  <a:schemeClr val="bg1"/>
                </a:solidFill>
                <a:latin typeface="Microsoft YaHei" panose="020B0503020204020204" pitchFamily="34" charset="-122"/>
                <a:ea typeface="Microsoft YaHei" panose="020B0503020204020204" pitchFamily="34" charset="-122"/>
                <a:cs typeface="Calibri" charset="0"/>
              </a:endParaRPr>
            </a:p>
          </p:txBody>
        </p:sp>
        <p:sp>
          <p:nvSpPr>
            <p:cNvPr id="16" name="平行四边形 15">
              <a:extLst>
                <a:ext uri="{FF2B5EF4-FFF2-40B4-BE49-F238E27FC236}">
                  <a16:creationId xmlns:a16="http://schemas.microsoft.com/office/drawing/2014/main" id="{06ECB916-5FBF-7243-BA18-06ABBFB1A255}"/>
                </a:ext>
              </a:extLst>
            </p:cNvPr>
            <p:cNvSpPr/>
            <p:nvPr/>
          </p:nvSpPr>
          <p:spPr>
            <a:xfrm>
              <a:off x="493190" y="2897807"/>
              <a:ext cx="849566" cy="375920"/>
            </a:xfrm>
            <a:prstGeom prst="parallelogram">
              <a:avLst>
                <a:gd name="adj" fmla="val 0"/>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直角三角形 16">
              <a:extLst>
                <a:ext uri="{FF2B5EF4-FFF2-40B4-BE49-F238E27FC236}">
                  <a16:creationId xmlns:a16="http://schemas.microsoft.com/office/drawing/2014/main" id="{8E4C19F1-34A5-A045-ADAE-724E078F9EB1}"/>
                </a:ext>
              </a:extLst>
            </p:cNvPr>
            <p:cNvSpPr/>
            <p:nvPr/>
          </p:nvSpPr>
          <p:spPr>
            <a:xfrm flipH="1">
              <a:off x="493189" y="2817428"/>
              <a:ext cx="149542" cy="81788"/>
            </a:xfrm>
            <a:prstGeom prst="rtTriangle">
              <a:avLst/>
            </a:prstGeom>
            <a:solidFill>
              <a:srgbClr val="00C2C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图形 2">
              <a:extLst>
                <a:ext uri="{FF2B5EF4-FFF2-40B4-BE49-F238E27FC236}">
                  <a16:creationId xmlns:a16="http://schemas.microsoft.com/office/drawing/2014/main" id="{13DB1EB9-6DA2-3C4B-8032-7EB62AD43A17}"/>
                </a:ext>
              </a:extLst>
            </p:cNvPr>
            <p:cNvGrpSpPr/>
            <p:nvPr/>
          </p:nvGrpSpPr>
          <p:grpSpPr>
            <a:xfrm>
              <a:off x="776328" y="2921696"/>
              <a:ext cx="321452" cy="314959"/>
              <a:chOff x="3754657" y="3796110"/>
              <a:chExt cx="685992" cy="672136"/>
            </a:xfrm>
            <a:solidFill>
              <a:schemeClr val="bg1"/>
            </a:solidFill>
          </p:grpSpPr>
          <p:sp>
            <p:nvSpPr>
              <p:cNvPr id="19" name="任意多边形: 形状 117">
                <a:extLst>
                  <a:ext uri="{FF2B5EF4-FFF2-40B4-BE49-F238E27FC236}">
                    <a16:creationId xmlns:a16="http://schemas.microsoft.com/office/drawing/2014/main" id="{2764474C-86B5-924B-972D-2DA60A61D165}"/>
                  </a:ext>
                </a:extLst>
              </p:cNvPr>
              <p:cNvSpPr/>
              <p:nvPr/>
            </p:nvSpPr>
            <p:spPr>
              <a:xfrm>
                <a:off x="3998109" y="3796110"/>
                <a:ext cx="442540" cy="428764"/>
              </a:xfrm>
              <a:custGeom>
                <a:avLst/>
                <a:gdLst>
                  <a:gd name="connsiteX0" fmla="*/ 119313 w 442540"/>
                  <a:gd name="connsiteY0" fmla="*/ 280966 h 428764"/>
                  <a:gd name="connsiteX1" fmla="*/ 79309 w 442540"/>
                  <a:gd name="connsiteY1" fmla="*/ 270147 h 428764"/>
                  <a:gd name="connsiteX2" fmla="*/ 0 w 442540"/>
                  <a:gd name="connsiteY2" fmla="*/ 349456 h 428764"/>
                  <a:gd name="connsiteX3" fmla="*/ 79309 w 442540"/>
                  <a:gd name="connsiteY3" fmla="*/ 428765 h 428764"/>
                  <a:gd name="connsiteX4" fmla="*/ 158617 w 442540"/>
                  <a:gd name="connsiteY4" fmla="*/ 349456 h 428764"/>
                  <a:gd name="connsiteX5" fmla="*/ 150523 w 442540"/>
                  <a:gd name="connsiteY5" fmla="*/ 314433 h 428764"/>
                  <a:gd name="connsiteX6" fmla="*/ 327041 w 442540"/>
                  <a:gd name="connsiteY6" fmla="*/ 137915 h 428764"/>
                  <a:gd name="connsiteX7" fmla="*/ 351246 w 442540"/>
                  <a:gd name="connsiteY7" fmla="*/ 158306 h 428764"/>
                  <a:gd name="connsiteX8" fmla="*/ 442541 w 442540"/>
                  <a:gd name="connsiteY8" fmla="*/ 72226 h 428764"/>
                  <a:gd name="connsiteX9" fmla="*/ 374595 w 442540"/>
                  <a:gd name="connsiteY9" fmla="*/ 64910 h 428764"/>
                  <a:gd name="connsiteX10" fmla="*/ 365801 w 442540"/>
                  <a:gd name="connsiteY10" fmla="*/ 0 h 428764"/>
                  <a:gd name="connsiteX11" fmla="*/ 274428 w 442540"/>
                  <a:gd name="connsiteY11" fmla="*/ 86080 h 428764"/>
                  <a:gd name="connsiteX12" fmla="*/ 294586 w 442540"/>
                  <a:gd name="connsiteY12" fmla="*/ 105537 h 428764"/>
                  <a:gd name="connsiteX13" fmla="*/ 119313 w 442540"/>
                  <a:gd name="connsiteY13" fmla="*/ 280966 h 4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540" h="428764">
                    <a:moveTo>
                      <a:pt x="119313" y="280966"/>
                    </a:moveTo>
                    <a:cubicBezTo>
                      <a:pt x="107561" y="274117"/>
                      <a:pt x="93941" y="270147"/>
                      <a:pt x="79309" y="270147"/>
                    </a:cubicBezTo>
                    <a:cubicBezTo>
                      <a:pt x="35490" y="270147"/>
                      <a:pt x="0" y="305638"/>
                      <a:pt x="0" y="349456"/>
                    </a:cubicBezTo>
                    <a:cubicBezTo>
                      <a:pt x="0" y="393274"/>
                      <a:pt x="35490" y="428765"/>
                      <a:pt x="79309" y="428765"/>
                    </a:cubicBezTo>
                    <a:cubicBezTo>
                      <a:pt x="123127" y="428765"/>
                      <a:pt x="158617" y="393274"/>
                      <a:pt x="158617" y="349456"/>
                    </a:cubicBezTo>
                    <a:cubicBezTo>
                      <a:pt x="158617" y="336925"/>
                      <a:pt x="155660" y="325018"/>
                      <a:pt x="150523" y="314433"/>
                    </a:cubicBezTo>
                    <a:lnTo>
                      <a:pt x="327041" y="137915"/>
                    </a:lnTo>
                    <a:lnTo>
                      <a:pt x="351246" y="158306"/>
                    </a:lnTo>
                    <a:lnTo>
                      <a:pt x="442541" y="72226"/>
                    </a:lnTo>
                    <a:lnTo>
                      <a:pt x="374595" y="64910"/>
                    </a:lnTo>
                    <a:lnTo>
                      <a:pt x="365801" y="0"/>
                    </a:lnTo>
                    <a:lnTo>
                      <a:pt x="274428" y="86080"/>
                    </a:lnTo>
                    <a:lnTo>
                      <a:pt x="294586" y="105537"/>
                    </a:lnTo>
                    <a:lnTo>
                      <a:pt x="119313" y="280966"/>
                    </a:lnTo>
                    <a:close/>
                  </a:path>
                </a:pathLst>
              </a:custGeom>
              <a:grpFill/>
              <a:ln w="972" cap="flat">
                <a:noFill/>
                <a:prstDash val="solid"/>
                <a:miter/>
              </a:ln>
            </p:spPr>
            <p:txBody>
              <a:bodyPr rtlCol="0" anchor="ctr"/>
              <a:lstStyle/>
              <a:p>
                <a:endParaRPr lang="zh-CN" altLang="en-US"/>
              </a:p>
            </p:txBody>
          </p:sp>
          <p:sp>
            <p:nvSpPr>
              <p:cNvPr id="20" name="任意多边形: 形状 118">
                <a:extLst>
                  <a:ext uri="{FF2B5EF4-FFF2-40B4-BE49-F238E27FC236}">
                    <a16:creationId xmlns:a16="http://schemas.microsoft.com/office/drawing/2014/main" id="{A9F810F6-4959-EC4D-A821-35FFABDE3AF1}"/>
                  </a:ext>
                </a:extLst>
              </p:cNvPr>
              <p:cNvSpPr/>
              <p:nvPr/>
            </p:nvSpPr>
            <p:spPr>
              <a:xfrm>
                <a:off x="3754657" y="3822882"/>
                <a:ext cx="645443" cy="645364"/>
              </a:xfrm>
              <a:custGeom>
                <a:avLst/>
                <a:gdLst>
                  <a:gd name="connsiteX0" fmla="*/ 547845 w 645443"/>
                  <a:gd name="connsiteY0" fmla="*/ 161730 h 645365"/>
                  <a:gd name="connsiteX1" fmla="*/ 599680 w 645443"/>
                  <a:gd name="connsiteY1" fmla="*/ 322760 h 645365"/>
                  <a:gd name="connsiteX2" fmla="*/ 322761 w 645443"/>
                  <a:gd name="connsiteY2" fmla="*/ 599679 h 645365"/>
                  <a:gd name="connsiteX3" fmla="*/ 45764 w 645443"/>
                  <a:gd name="connsiteY3" fmla="*/ 322760 h 645365"/>
                  <a:gd name="connsiteX4" fmla="*/ 322761 w 645443"/>
                  <a:gd name="connsiteY4" fmla="*/ 45764 h 645365"/>
                  <a:gd name="connsiteX5" fmla="*/ 483012 w 645443"/>
                  <a:gd name="connsiteY5" fmla="*/ 97054 h 645365"/>
                  <a:gd name="connsiteX6" fmla="*/ 515779 w 645443"/>
                  <a:gd name="connsiteY6" fmla="*/ 64287 h 645365"/>
                  <a:gd name="connsiteX7" fmla="*/ 322761 w 645443"/>
                  <a:gd name="connsiteY7" fmla="*/ 0 h 645365"/>
                  <a:gd name="connsiteX8" fmla="*/ 0 w 645443"/>
                  <a:gd name="connsiteY8" fmla="*/ 322683 h 645365"/>
                  <a:gd name="connsiteX9" fmla="*/ 322761 w 645443"/>
                  <a:gd name="connsiteY9" fmla="*/ 645365 h 645365"/>
                  <a:gd name="connsiteX10" fmla="*/ 645443 w 645443"/>
                  <a:gd name="connsiteY10" fmla="*/ 322683 h 645365"/>
                  <a:gd name="connsiteX11" fmla="*/ 580611 w 645443"/>
                  <a:gd name="connsiteY11" fmla="*/ 128886 h 645365"/>
                  <a:gd name="connsiteX12" fmla="*/ 547845 w 645443"/>
                  <a:gd name="connsiteY12" fmla="*/ 161730 h 6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443" h="645365">
                    <a:moveTo>
                      <a:pt x="547845" y="161730"/>
                    </a:moveTo>
                    <a:cubicBezTo>
                      <a:pt x="580456" y="207105"/>
                      <a:pt x="599680" y="262754"/>
                      <a:pt x="599680" y="322760"/>
                    </a:cubicBezTo>
                    <a:cubicBezTo>
                      <a:pt x="599680" y="475463"/>
                      <a:pt x="475463" y="599679"/>
                      <a:pt x="322761" y="599679"/>
                    </a:cubicBezTo>
                    <a:cubicBezTo>
                      <a:pt x="170058" y="599679"/>
                      <a:pt x="45764" y="475463"/>
                      <a:pt x="45764" y="322760"/>
                    </a:cubicBezTo>
                    <a:cubicBezTo>
                      <a:pt x="45764" y="170058"/>
                      <a:pt x="170058" y="45764"/>
                      <a:pt x="322761" y="45764"/>
                    </a:cubicBezTo>
                    <a:cubicBezTo>
                      <a:pt x="382456" y="45764"/>
                      <a:pt x="437715" y="64832"/>
                      <a:pt x="483012" y="97054"/>
                    </a:cubicBezTo>
                    <a:lnTo>
                      <a:pt x="515779" y="64287"/>
                    </a:lnTo>
                    <a:cubicBezTo>
                      <a:pt x="461920" y="23972"/>
                      <a:pt x="395065" y="0"/>
                      <a:pt x="322761" y="0"/>
                    </a:cubicBezTo>
                    <a:cubicBezTo>
                      <a:pt x="144841" y="0"/>
                      <a:pt x="0" y="144764"/>
                      <a:pt x="0" y="322683"/>
                    </a:cubicBezTo>
                    <a:cubicBezTo>
                      <a:pt x="0" y="500602"/>
                      <a:pt x="144764" y="645365"/>
                      <a:pt x="322761" y="645365"/>
                    </a:cubicBezTo>
                    <a:cubicBezTo>
                      <a:pt x="500758" y="645365"/>
                      <a:pt x="645443" y="500602"/>
                      <a:pt x="645443" y="322683"/>
                    </a:cubicBezTo>
                    <a:cubicBezTo>
                      <a:pt x="645443" y="249990"/>
                      <a:pt x="621316" y="182900"/>
                      <a:pt x="580611" y="128886"/>
                    </a:cubicBezTo>
                    <a:lnTo>
                      <a:pt x="547845" y="161730"/>
                    </a:lnTo>
                    <a:close/>
                  </a:path>
                </a:pathLst>
              </a:custGeom>
              <a:grpFill/>
              <a:ln w="972" cap="flat">
                <a:noFill/>
                <a:prstDash val="solid"/>
                <a:miter/>
              </a:ln>
            </p:spPr>
            <p:txBody>
              <a:bodyPr rtlCol="0" anchor="ctr"/>
              <a:lstStyle/>
              <a:p>
                <a:endParaRPr lang="zh-CN" altLang="en-US" dirty="0"/>
              </a:p>
            </p:txBody>
          </p:sp>
          <p:sp>
            <p:nvSpPr>
              <p:cNvPr id="21" name="任意多边形: 形状 119">
                <a:extLst>
                  <a:ext uri="{FF2B5EF4-FFF2-40B4-BE49-F238E27FC236}">
                    <a16:creationId xmlns:a16="http://schemas.microsoft.com/office/drawing/2014/main" id="{6877A465-1A3E-1D44-B919-56F4301F00F9}"/>
                  </a:ext>
                </a:extLst>
              </p:cNvPr>
              <p:cNvSpPr/>
              <p:nvPr/>
            </p:nvSpPr>
            <p:spPr>
              <a:xfrm>
                <a:off x="3874592" y="3942820"/>
                <a:ext cx="405649" cy="405649"/>
              </a:xfrm>
              <a:custGeom>
                <a:avLst/>
                <a:gdLst>
                  <a:gd name="connsiteX0" fmla="*/ 202825 w 405649"/>
                  <a:gd name="connsiteY0" fmla="*/ 45764 h 405649"/>
                  <a:gd name="connsiteX1" fmla="*/ 276141 w 405649"/>
                  <a:gd name="connsiteY1" fmla="*/ 64054 h 405649"/>
                  <a:gd name="connsiteX2" fmla="*/ 309685 w 405649"/>
                  <a:gd name="connsiteY2" fmla="*/ 30509 h 405649"/>
                  <a:gd name="connsiteX3" fmla="*/ 202825 w 405649"/>
                  <a:gd name="connsiteY3" fmla="*/ 0 h 405649"/>
                  <a:gd name="connsiteX4" fmla="*/ 0 w 405649"/>
                  <a:gd name="connsiteY4" fmla="*/ 202825 h 405649"/>
                  <a:gd name="connsiteX5" fmla="*/ 202825 w 405649"/>
                  <a:gd name="connsiteY5" fmla="*/ 405649 h 405649"/>
                  <a:gd name="connsiteX6" fmla="*/ 405650 w 405649"/>
                  <a:gd name="connsiteY6" fmla="*/ 202825 h 405649"/>
                  <a:gd name="connsiteX7" fmla="*/ 374595 w 405649"/>
                  <a:gd name="connsiteY7" fmla="*/ 95186 h 405649"/>
                  <a:gd name="connsiteX8" fmla="*/ 341129 w 405649"/>
                  <a:gd name="connsiteY8" fmla="*/ 128653 h 405649"/>
                  <a:gd name="connsiteX9" fmla="*/ 359808 w 405649"/>
                  <a:gd name="connsiteY9" fmla="*/ 202825 h 405649"/>
                  <a:gd name="connsiteX10" fmla="*/ 202825 w 405649"/>
                  <a:gd name="connsiteY10" fmla="*/ 359807 h 405649"/>
                  <a:gd name="connsiteX11" fmla="*/ 45842 w 405649"/>
                  <a:gd name="connsiteY11" fmla="*/ 202825 h 405649"/>
                  <a:gd name="connsiteX12" fmla="*/ 202825 w 405649"/>
                  <a:gd name="connsiteY12" fmla="*/ 45764 h 405649"/>
                  <a:gd name="connsiteX13" fmla="*/ 202825 w 405649"/>
                  <a:gd name="connsiteY13" fmla="*/ 45764 h 4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649" h="405649">
                    <a:moveTo>
                      <a:pt x="202825" y="45764"/>
                    </a:moveTo>
                    <a:cubicBezTo>
                      <a:pt x="229287" y="45764"/>
                      <a:pt x="254270" y="52379"/>
                      <a:pt x="276141" y="64054"/>
                    </a:cubicBezTo>
                    <a:lnTo>
                      <a:pt x="309685" y="30509"/>
                    </a:lnTo>
                    <a:cubicBezTo>
                      <a:pt x="278631" y="11208"/>
                      <a:pt x="242051" y="0"/>
                      <a:pt x="202825" y="0"/>
                    </a:cubicBezTo>
                    <a:cubicBezTo>
                      <a:pt x="90983" y="0"/>
                      <a:pt x="0" y="90983"/>
                      <a:pt x="0" y="202825"/>
                    </a:cubicBezTo>
                    <a:cubicBezTo>
                      <a:pt x="0" y="314666"/>
                      <a:pt x="90983" y="405649"/>
                      <a:pt x="202825" y="405649"/>
                    </a:cubicBezTo>
                    <a:cubicBezTo>
                      <a:pt x="314666" y="405649"/>
                      <a:pt x="405650" y="314666"/>
                      <a:pt x="405650" y="202825"/>
                    </a:cubicBezTo>
                    <a:cubicBezTo>
                      <a:pt x="405650" y="163287"/>
                      <a:pt x="394209" y="126396"/>
                      <a:pt x="374595" y="95186"/>
                    </a:cubicBezTo>
                    <a:lnTo>
                      <a:pt x="341129" y="128653"/>
                    </a:lnTo>
                    <a:cubicBezTo>
                      <a:pt x="353037" y="150756"/>
                      <a:pt x="359808" y="176051"/>
                      <a:pt x="359808" y="202825"/>
                    </a:cubicBezTo>
                    <a:cubicBezTo>
                      <a:pt x="359808" y="289371"/>
                      <a:pt x="289372" y="359807"/>
                      <a:pt x="202825" y="359807"/>
                    </a:cubicBezTo>
                    <a:cubicBezTo>
                      <a:pt x="116278" y="359807"/>
                      <a:pt x="45842" y="289371"/>
                      <a:pt x="45842" y="202825"/>
                    </a:cubicBezTo>
                    <a:cubicBezTo>
                      <a:pt x="45764" y="116190"/>
                      <a:pt x="116200" y="45764"/>
                      <a:pt x="202825" y="45764"/>
                    </a:cubicBezTo>
                    <a:lnTo>
                      <a:pt x="202825" y="45764"/>
                    </a:lnTo>
                    <a:close/>
                  </a:path>
                </a:pathLst>
              </a:custGeom>
              <a:grpFill/>
              <a:ln w="972" cap="flat">
                <a:noFill/>
                <a:prstDash val="solid"/>
                <a:miter/>
              </a:ln>
            </p:spPr>
            <p:txBody>
              <a:bodyPr rtlCol="0" anchor="ctr"/>
              <a:lstStyle/>
              <a:p>
                <a:endParaRPr lang="zh-CN" altLang="en-US"/>
              </a:p>
            </p:txBody>
          </p:sp>
        </p:grpSp>
      </p:grpSp>
      <p:grpSp>
        <p:nvGrpSpPr>
          <p:cNvPr id="22" name="组合 21">
            <a:extLst>
              <a:ext uri="{FF2B5EF4-FFF2-40B4-BE49-F238E27FC236}">
                <a16:creationId xmlns:a16="http://schemas.microsoft.com/office/drawing/2014/main" id="{0E90038A-C763-F34F-ACB4-60BA910F01C7}"/>
              </a:ext>
            </a:extLst>
          </p:cNvPr>
          <p:cNvGrpSpPr/>
          <p:nvPr/>
        </p:nvGrpSpPr>
        <p:grpSpPr>
          <a:xfrm>
            <a:off x="6411943" y="1548249"/>
            <a:ext cx="3408951" cy="514237"/>
            <a:chOff x="493189" y="2817428"/>
            <a:chExt cx="3408951" cy="514237"/>
          </a:xfrm>
        </p:grpSpPr>
        <p:sp>
          <p:nvSpPr>
            <p:cNvPr id="23" name="平行四边形 22">
              <a:extLst>
                <a:ext uri="{FF2B5EF4-FFF2-40B4-BE49-F238E27FC236}">
                  <a16:creationId xmlns:a16="http://schemas.microsoft.com/office/drawing/2014/main" id="{135C41BE-A200-5F46-82B7-576CDD4131DA}"/>
                </a:ext>
              </a:extLst>
            </p:cNvPr>
            <p:cNvSpPr/>
            <p:nvPr/>
          </p:nvSpPr>
          <p:spPr>
            <a:xfrm>
              <a:off x="1033889" y="2897807"/>
              <a:ext cx="2868251" cy="375920"/>
            </a:xfrm>
            <a:prstGeom prst="parallelogram">
              <a:avLst/>
            </a:prstGeom>
            <a:gradFill flip="none" rotWithShape="1">
              <a:gsLst>
                <a:gs pos="31000">
                  <a:srgbClr val="00C2CC"/>
                </a:gs>
                <a:gs pos="100000">
                  <a:srgbClr val="00C2CC">
                    <a:alpha val="16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4AAFF4F-784E-EF45-98FF-6805D7C33386}"/>
                </a:ext>
              </a:extLst>
            </p:cNvPr>
            <p:cNvSpPr/>
            <p:nvPr/>
          </p:nvSpPr>
          <p:spPr>
            <a:xfrm>
              <a:off x="684565" y="2826687"/>
              <a:ext cx="504978" cy="504978"/>
            </a:xfrm>
            <a:prstGeom prst="ellipse">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5D0FA6E7-8AB1-0949-A18E-433923D0E6F1}"/>
                </a:ext>
              </a:extLst>
            </p:cNvPr>
            <p:cNvSpPr/>
            <p:nvPr/>
          </p:nvSpPr>
          <p:spPr>
            <a:xfrm>
              <a:off x="1290637" y="2847428"/>
              <a:ext cx="2480799" cy="400110"/>
            </a:xfrm>
            <a:prstGeom prst="rect">
              <a:avLst/>
            </a:prstGeom>
          </p:spPr>
          <p:txBody>
            <a:bodyPr wrap="square">
              <a:spAutoFit/>
            </a:bodyPr>
            <a:lstStyle/>
            <a:p>
              <a:pPr defTabSz="474035"/>
              <a:r>
                <a:rPr lang="en-US" altLang="zh-CN" sz="2000" dirty="0">
                  <a:solidFill>
                    <a:schemeClr val="bg1"/>
                  </a:solidFill>
                  <a:latin typeface="Microsoft YaHei" panose="020B0503020204020204" pitchFamily="34" charset="-122"/>
                  <a:ea typeface="Microsoft YaHei" panose="020B0503020204020204" pitchFamily="34" charset="-122"/>
                  <a:cs typeface="Calibri" charset="0"/>
                </a:rPr>
                <a:t>Agent</a:t>
              </a:r>
              <a:r>
                <a:rPr lang="zh-CN" altLang="en-US" sz="2000" dirty="0">
                  <a:solidFill>
                    <a:schemeClr val="bg1"/>
                  </a:solidFill>
                  <a:latin typeface="Microsoft YaHei" panose="020B0503020204020204" pitchFamily="34" charset="-122"/>
                  <a:ea typeface="Microsoft YaHei" panose="020B0503020204020204" pitchFamily="34" charset="-122"/>
                  <a:cs typeface="Calibri" charset="0"/>
                </a:rPr>
                <a:t> 学习的内容</a:t>
              </a:r>
              <a:endParaRPr lang="en-US" altLang="zh-CN" sz="2000" dirty="0">
                <a:solidFill>
                  <a:schemeClr val="bg1"/>
                </a:solidFill>
                <a:latin typeface="Microsoft YaHei" panose="020B0503020204020204" pitchFamily="34" charset="-122"/>
                <a:ea typeface="Microsoft YaHei" panose="020B0503020204020204" pitchFamily="34" charset="-122"/>
                <a:cs typeface="Calibri" charset="0"/>
              </a:endParaRPr>
            </a:p>
          </p:txBody>
        </p:sp>
        <p:sp>
          <p:nvSpPr>
            <p:cNvPr id="26" name="平行四边形 25">
              <a:extLst>
                <a:ext uri="{FF2B5EF4-FFF2-40B4-BE49-F238E27FC236}">
                  <a16:creationId xmlns:a16="http://schemas.microsoft.com/office/drawing/2014/main" id="{4911ED70-0C4D-7844-ACE0-15EDCBCFC29F}"/>
                </a:ext>
              </a:extLst>
            </p:cNvPr>
            <p:cNvSpPr/>
            <p:nvPr/>
          </p:nvSpPr>
          <p:spPr>
            <a:xfrm>
              <a:off x="493190" y="2897807"/>
              <a:ext cx="849566" cy="375920"/>
            </a:xfrm>
            <a:prstGeom prst="parallelogram">
              <a:avLst>
                <a:gd name="adj" fmla="val 0"/>
              </a:avLst>
            </a:prstGeom>
            <a:solidFill>
              <a:srgbClr val="00C2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直角三角形 26">
              <a:extLst>
                <a:ext uri="{FF2B5EF4-FFF2-40B4-BE49-F238E27FC236}">
                  <a16:creationId xmlns:a16="http://schemas.microsoft.com/office/drawing/2014/main" id="{F732E069-D776-0040-914A-88C00763C00D}"/>
                </a:ext>
              </a:extLst>
            </p:cNvPr>
            <p:cNvSpPr/>
            <p:nvPr/>
          </p:nvSpPr>
          <p:spPr>
            <a:xfrm flipH="1">
              <a:off x="493189" y="2817428"/>
              <a:ext cx="149542" cy="81788"/>
            </a:xfrm>
            <a:prstGeom prst="rtTriangle">
              <a:avLst/>
            </a:prstGeom>
            <a:solidFill>
              <a:srgbClr val="00C2C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图形 2">
              <a:extLst>
                <a:ext uri="{FF2B5EF4-FFF2-40B4-BE49-F238E27FC236}">
                  <a16:creationId xmlns:a16="http://schemas.microsoft.com/office/drawing/2014/main" id="{D1059649-8FC1-BB4E-9F88-7C50D51C8EE0}"/>
                </a:ext>
              </a:extLst>
            </p:cNvPr>
            <p:cNvGrpSpPr/>
            <p:nvPr/>
          </p:nvGrpSpPr>
          <p:grpSpPr>
            <a:xfrm>
              <a:off x="776328" y="2921696"/>
              <a:ext cx="321452" cy="314959"/>
              <a:chOff x="3754657" y="3796110"/>
              <a:chExt cx="685992" cy="672136"/>
            </a:xfrm>
            <a:solidFill>
              <a:schemeClr val="bg1"/>
            </a:solidFill>
          </p:grpSpPr>
          <p:sp>
            <p:nvSpPr>
              <p:cNvPr id="29" name="任意多边形: 形状 117">
                <a:extLst>
                  <a:ext uri="{FF2B5EF4-FFF2-40B4-BE49-F238E27FC236}">
                    <a16:creationId xmlns:a16="http://schemas.microsoft.com/office/drawing/2014/main" id="{C8E50F0D-3572-3C49-8D03-16B1E96F5F0B}"/>
                  </a:ext>
                </a:extLst>
              </p:cNvPr>
              <p:cNvSpPr/>
              <p:nvPr/>
            </p:nvSpPr>
            <p:spPr>
              <a:xfrm>
                <a:off x="3998109" y="3796110"/>
                <a:ext cx="442540" cy="428764"/>
              </a:xfrm>
              <a:custGeom>
                <a:avLst/>
                <a:gdLst>
                  <a:gd name="connsiteX0" fmla="*/ 119313 w 442540"/>
                  <a:gd name="connsiteY0" fmla="*/ 280966 h 428764"/>
                  <a:gd name="connsiteX1" fmla="*/ 79309 w 442540"/>
                  <a:gd name="connsiteY1" fmla="*/ 270147 h 428764"/>
                  <a:gd name="connsiteX2" fmla="*/ 0 w 442540"/>
                  <a:gd name="connsiteY2" fmla="*/ 349456 h 428764"/>
                  <a:gd name="connsiteX3" fmla="*/ 79309 w 442540"/>
                  <a:gd name="connsiteY3" fmla="*/ 428765 h 428764"/>
                  <a:gd name="connsiteX4" fmla="*/ 158617 w 442540"/>
                  <a:gd name="connsiteY4" fmla="*/ 349456 h 428764"/>
                  <a:gd name="connsiteX5" fmla="*/ 150523 w 442540"/>
                  <a:gd name="connsiteY5" fmla="*/ 314433 h 428764"/>
                  <a:gd name="connsiteX6" fmla="*/ 327041 w 442540"/>
                  <a:gd name="connsiteY6" fmla="*/ 137915 h 428764"/>
                  <a:gd name="connsiteX7" fmla="*/ 351246 w 442540"/>
                  <a:gd name="connsiteY7" fmla="*/ 158306 h 428764"/>
                  <a:gd name="connsiteX8" fmla="*/ 442541 w 442540"/>
                  <a:gd name="connsiteY8" fmla="*/ 72226 h 428764"/>
                  <a:gd name="connsiteX9" fmla="*/ 374595 w 442540"/>
                  <a:gd name="connsiteY9" fmla="*/ 64910 h 428764"/>
                  <a:gd name="connsiteX10" fmla="*/ 365801 w 442540"/>
                  <a:gd name="connsiteY10" fmla="*/ 0 h 428764"/>
                  <a:gd name="connsiteX11" fmla="*/ 274428 w 442540"/>
                  <a:gd name="connsiteY11" fmla="*/ 86080 h 428764"/>
                  <a:gd name="connsiteX12" fmla="*/ 294586 w 442540"/>
                  <a:gd name="connsiteY12" fmla="*/ 105537 h 428764"/>
                  <a:gd name="connsiteX13" fmla="*/ 119313 w 442540"/>
                  <a:gd name="connsiteY13" fmla="*/ 280966 h 428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42540" h="428764">
                    <a:moveTo>
                      <a:pt x="119313" y="280966"/>
                    </a:moveTo>
                    <a:cubicBezTo>
                      <a:pt x="107561" y="274117"/>
                      <a:pt x="93941" y="270147"/>
                      <a:pt x="79309" y="270147"/>
                    </a:cubicBezTo>
                    <a:cubicBezTo>
                      <a:pt x="35490" y="270147"/>
                      <a:pt x="0" y="305638"/>
                      <a:pt x="0" y="349456"/>
                    </a:cubicBezTo>
                    <a:cubicBezTo>
                      <a:pt x="0" y="393274"/>
                      <a:pt x="35490" y="428765"/>
                      <a:pt x="79309" y="428765"/>
                    </a:cubicBezTo>
                    <a:cubicBezTo>
                      <a:pt x="123127" y="428765"/>
                      <a:pt x="158617" y="393274"/>
                      <a:pt x="158617" y="349456"/>
                    </a:cubicBezTo>
                    <a:cubicBezTo>
                      <a:pt x="158617" y="336925"/>
                      <a:pt x="155660" y="325018"/>
                      <a:pt x="150523" y="314433"/>
                    </a:cubicBezTo>
                    <a:lnTo>
                      <a:pt x="327041" y="137915"/>
                    </a:lnTo>
                    <a:lnTo>
                      <a:pt x="351246" y="158306"/>
                    </a:lnTo>
                    <a:lnTo>
                      <a:pt x="442541" y="72226"/>
                    </a:lnTo>
                    <a:lnTo>
                      <a:pt x="374595" y="64910"/>
                    </a:lnTo>
                    <a:lnTo>
                      <a:pt x="365801" y="0"/>
                    </a:lnTo>
                    <a:lnTo>
                      <a:pt x="274428" y="86080"/>
                    </a:lnTo>
                    <a:lnTo>
                      <a:pt x="294586" y="105537"/>
                    </a:lnTo>
                    <a:lnTo>
                      <a:pt x="119313" y="280966"/>
                    </a:lnTo>
                    <a:close/>
                  </a:path>
                </a:pathLst>
              </a:custGeom>
              <a:grpFill/>
              <a:ln w="972" cap="flat">
                <a:noFill/>
                <a:prstDash val="solid"/>
                <a:miter/>
              </a:ln>
            </p:spPr>
            <p:txBody>
              <a:bodyPr rtlCol="0" anchor="ctr"/>
              <a:lstStyle/>
              <a:p>
                <a:endParaRPr lang="zh-CN" altLang="en-US"/>
              </a:p>
            </p:txBody>
          </p:sp>
          <p:sp>
            <p:nvSpPr>
              <p:cNvPr id="30" name="任意多边形: 形状 118">
                <a:extLst>
                  <a:ext uri="{FF2B5EF4-FFF2-40B4-BE49-F238E27FC236}">
                    <a16:creationId xmlns:a16="http://schemas.microsoft.com/office/drawing/2014/main" id="{BFCFB254-FE7E-7E4B-B240-9F317CBE5B80}"/>
                  </a:ext>
                </a:extLst>
              </p:cNvPr>
              <p:cNvSpPr/>
              <p:nvPr/>
            </p:nvSpPr>
            <p:spPr>
              <a:xfrm>
                <a:off x="3754657" y="3822882"/>
                <a:ext cx="645443" cy="645364"/>
              </a:xfrm>
              <a:custGeom>
                <a:avLst/>
                <a:gdLst>
                  <a:gd name="connsiteX0" fmla="*/ 547845 w 645443"/>
                  <a:gd name="connsiteY0" fmla="*/ 161730 h 645365"/>
                  <a:gd name="connsiteX1" fmla="*/ 599680 w 645443"/>
                  <a:gd name="connsiteY1" fmla="*/ 322760 h 645365"/>
                  <a:gd name="connsiteX2" fmla="*/ 322761 w 645443"/>
                  <a:gd name="connsiteY2" fmla="*/ 599679 h 645365"/>
                  <a:gd name="connsiteX3" fmla="*/ 45764 w 645443"/>
                  <a:gd name="connsiteY3" fmla="*/ 322760 h 645365"/>
                  <a:gd name="connsiteX4" fmla="*/ 322761 w 645443"/>
                  <a:gd name="connsiteY4" fmla="*/ 45764 h 645365"/>
                  <a:gd name="connsiteX5" fmla="*/ 483012 w 645443"/>
                  <a:gd name="connsiteY5" fmla="*/ 97054 h 645365"/>
                  <a:gd name="connsiteX6" fmla="*/ 515779 w 645443"/>
                  <a:gd name="connsiteY6" fmla="*/ 64287 h 645365"/>
                  <a:gd name="connsiteX7" fmla="*/ 322761 w 645443"/>
                  <a:gd name="connsiteY7" fmla="*/ 0 h 645365"/>
                  <a:gd name="connsiteX8" fmla="*/ 0 w 645443"/>
                  <a:gd name="connsiteY8" fmla="*/ 322683 h 645365"/>
                  <a:gd name="connsiteX9" fmla="*/ 322761 w 645443"/>
                  <a:gd name="connsiteY9" fmla="*/ 645365 h 645365"/>
                  <a:gd name="connsiteX10" fmla="*/ 645443 w 645443"/>
                  <a:gd name="connsiteY10" fmla="*/ 322683 h 645365"/>
                  <a:gd name="connsiteX11" fmla="*/ 580611 w 645443"/>
                  <a:gd name="connsiteY11" fmla="*/ 128886 h 645365"/>
                  <a:gd name="connsiteX12" fmla="*/ 547845 w 645443"/>
                  <a:gd name="connsiteY12" fmla="*/ 161730 h 645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5443" h="645365">
                    <a:moveTo>
                      <a:pt x="547845" y="161730"/>
                    </a:moveTo>
                    <a:cubicBezTo>
                      <a:pt x="580456" y="207105"/>
                      <a:pt x="599680" y="262754"/>
                      <a:pt x="599680" y="322760"/>
                    </a:cubicBezTo>
                    <a:cubicBezTo>
                      <a:pt x="599680" y="475463"/>
                      <a:pt x="475463" y="599679"/>
                      <a:pt x="322761" y="599679"/>
                    </a:cubicBezTo>
                    <a:cubicBezTo>
                      <a:pt x="170058" y="599679"/>
                      <a:pt x="45764" y="475463"/>
                      <a:pt x="45764" y="322760"/>
                    </a:cubicBezTo>
                    <a:cubicBezTo>
                      <a:pt x="45764" y="170058"/>
                      <a:pt x="170058" y="45764"/>
                      <a:pt x="322761" y="45764"/>
                    </a:cubicBezTo>
                    <a:cubicBezTo>
                      <a:pt x="382456" y="45764"/>
                      <a:pt x="437715" y="64832"/>
                      <a:pt x="483012" y="97054"/>
                    </a:cubicBezTo>
                    <a:lnTo>
                      <a:pt x="515779" y="64287"/>
                    </a:lnTo>
                    <a:cubicBezTo>
                      <a:pt x="461920" y="23972"/>
                      <a:pt x="395065" y="0"/>
                      <a:pt x="322761" y="0"/>
                    </a:cubicBezTo>
                    <a:cubicBezTo>
                      <a:pt x="144841" y="0"/>
                      <a:pt x="0" y="144764"/>
                      <a:pt x="0" y="322683"/>
                    </a:cubicBezTo>
                    <a:cubicBezTo>
                      <a:pt x="0" y="500602"/>
                      <a:pt x="144764" y="645365"/>
                      <a:pt x="322761" y="645365"/>
                    </a:cubicBezTo>
                    <a:cubicBezTo>
                      <a:pt x="500758" y="645365"/>
                      <a:pt x="645443" y="500602"/>
                      <a:pt x="645443" y="322683"/>
                    </a:cubicBezTo>
                    <a:cubicBezTo>
                      <a:pt x="645443" y="249990"/>
                      <a:pt x="621316" y="182900"/>
                      <a:pt x="580611" y="128886"/>
                    </a:cubicBezTo>
                    <a:lnTo>
                      <a:pt x="547845" y="161730"/>
                    </a:lnTo>
                    <a:close/>
                  </a:path>
                </a:pathLst>
              </a:custGeom>
              <a:grpFill/>
              <a:ln w="972" cap="flat">
                <a:noFill/>
                <a:prstDash val="solid"/>
                <a:miter/>
              </a:ln>
            </p:spPr>
            <p:txBody>
              <a:bodyPr rtlCol="0" anchor="ctr"/>
              <a:lstStyle/>
              <a:p>
                <a:endParaRPr lang="zh-CN" altLang="en-US" dirty="0"/>
              </a:p>
            </p:txBody>
          </p:sp>
          <p:sp>
            <p:nvSpPr>
              <p:cNvPr id="31" name="任意多边形: 形状 119">
                <a:extLst>
                  <a:ext uri="{FF2B5EF4-FFF2-40B4-BE49-F238E27FC236}">
                    <a16:creationId xmlns:a16="http://schemas.microsoft.com/office/drawing/2014/main" id="{E6BC7134-696B-F049-B990-E8B018480203}"/>
                  </a:ext>
                </a:extLst>
              </p:cNvPr>
              <p:cNvSpPr/>
              <p:nvPr/>
            </p:nvSpPr>
            <p:spPr>
              <a:xfrm>
                <a:off x="3874592" y="3942820"/>
                <a:ext cx="405649" cy="405649"/>
              </a:xfrm>
              <a:custGeom>
                <a:avLst/>
                <a:gdLst>
                  <a:gd name="connsiteX0" fmla="*/ 202825 w 405649"/>
                  <a:gd name="connsiteY0" fmla="*/ 45764 h 405649"/>
                  <a:gd name="connsiteX1" fmla="*/ 276141 w 405649"/>
                  <a:gd name="connsiteY1" fmla="*/ 64054 h 405649"/>
                  <a:gd name="connsiteX2" fmla="*/ 309685 w 405649"/>
                  <a:gd name="connsiteY2" fmla="*/ 30509 h 405649"/>
                  <a:gd name="connsiteX3" fmla="*/ 202825 w 405649"/>
                  <a:gd name="connsiteY3" fmla="*/ 0 h 405649"/>
                  <a:gd name="connsiteX4" fmla="*/ 0 w 405649"/>
                  <a:gd name="connsiteY4" fmla="*/ 202825 h 405649"/>
                  <a:gd name="connsiteX5" fmla="*/ 202825 w 405649"/>
                  <a:gd name="connsiteY5" fmla="*/ 405649 h 405649"/>
                  <a:gd name="connsiteX6" fmla="*/ 405650 w 405649"/>
                  <a:gd name="connsiteY6" fmla="*/ 202825 h 405649"/>
                  <a:gd name="connsiteX7" fmla="*/ 374595 w 405649"/>
                  <a:gd name="connsiteY7" fmla="*/ 95186 h 405649"/>
                  <a:gd name="connsiteX8" fmla="*/ 341129 w 405649"/>
                  <a:gd name="connsiteY8" fmla="*/ 128653 h 405649"/>
                  <a:gd name="connsiteX9" fmla="*/ 359808 w 405649"/>
                  <a:gd name="connsiteY9" fmla="*/ 202825 h 405649"/>
                  <a:gd name="connsiteX10" fmla="*/ 202825 w 405649"/>
                  <a:gd name="connsiteY10" fmla="*/ 359807 h 405649"/>
                  <a:gd name="connsiteX11" fmla="*/ 45842 w 405649"/>
                  <a:gd name="connsiteY11" fmla="*/ 202825 h 405649"/>
                  <a:gd name="connsiteX12" fmla="*/ 202825 w 405649"/>
                  <a:gd name="connsiteY12" fmla="*/ 45764 h 405649"/>
                  <a:gd name="connsiteX13" fmla="*/ 202825 w 405649"/>
                  <a:gd name="connsiteY13" fmla="*/ 45764 h 405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5649" h="405649">
                    <a:moveTo>
                      <a:pt x="202825" y="45764"/>
                    </a:moveTo>
                    <a:cubicBezTo>
                      <a:pt x="229287" y="45764"/>
                      <a:pt x="254270" y="52379"/>
                      <a:pt x="276141" y="64054"/>
                    </a:cubicBezTo>
                    <a:lnTo>
                      <a:pt x="309685" y="30509"/>
                    </a:lnTo>
                    <a:cubicBezTo>
                      <a:pt x="278631" y="11208"/>
                      <a:pt x="242051" y="0"/>
                      <a:pt x="202825" y="0"/>
                    </a:cubicBezTo>
                    <a:cubicBezTo>
                      <a:pt x="90983" y="0"/>
                      <a:pt x="0" y="90983"/>
                      <a:pt x="0" y="202825"/>
                    </a:cubicBezTo>
                    <a:cubicBezTo>
                      <a:pt x="0" y="314666"/>
                      <a:pt x="90983" y="405649"/>
                      <a:pt x="202825" y="405649"/>
                    </a:cubicBezTo>
                    <a:cubicBezTo>
                      <a:pt x="314666" y="405649"/>
                      <a:pt x="405650" y="314666"/>
                      <a:pt x="405650" y="202825"/>
                    </a:cubicBezTo>
                    <a:cubicBezTo>
                      <a:pt x="405650" y="163287"/>
                      <a:pt x="394209" y="126396"/>
                      <a:pt x="374595" y="95186"/>
                    </a:cubicBezTo>
                    <a:lnTo>
                      <a:pt x="341129" y="128653"/>
                    </a:lnTo>
                    <a:cubicBezTo>
                      <a:pt x="353037" y="150756"/>
                      <a:pt x="359808" y="176051"/>
                      <a:pt x="359808" y="202825"/>
                    </a:cubicBezTo>
                    <a:cubicBezTo>
                      <a:pt x="359808" y="289371"/>
                      <a:pt x="289372" y="359807"/>
                      <a:pt x="202825" y="359807"/>
                    </a:cubicBezTo>
                    <a:cubicBezTo>
                      <a:pt x="116278" y="359807"/>
                      <a:pt x="45842" y="289371"/>
                      <a:pt x="45842" y="202825"/>
                    </a:cubicBezTo>
                    <a:cubicBezTo>
                      <a:pt x="45764" y="116190"/>
                      <a:pt x="116200" y="45764"/>
                      <a:pt x="202825" y="45764"/>
                    </a:cubicBezTo>
                    <a:lnTo>
                      <a:pt x="202825" y="45764"/>
                    </a:lnTo>
                    <a:close/>
                  </a:path>
                </a:pathLst>
              </a:custGeom>
              <a:grpFill/>
              <a:ln w="972" cap="flat">
                <a:noFill/>
                <a:prstDash val="solid"/>
                <a:miter/>
              </a:ln>
            </p:spPr>
            <p:txBody>
              <a:bodyPr rtlCol="0" anchor="ctr"/>
              <a:lstStyle/>
              <a:p>
                <a:endParaRPr lang="zh-CN" altLang="en-US"/>
              </a:p>
            </p:txBody>
          </p:sp>
        </p:grpSp>
      </p:grpSp>
      <p:sp>
        <p:nvSpPr>
          <p:cNvPr id="2" name="文本框 1">
            <a:extLst>
              <a:ext uri="{FF2B5EF4-FFF2-40B4-BE49-F238E27FC236}">
                <a16:creationId xmlns:a16="http://schemas.microsoft.com/office/drawing/2014/main" id="{38EA1916-9583-FE40-8EEC-BC2AFEB6B3A8}"/>
              </a:ext>
            </a:extLst>
          </p:cNvPr>
          <p:cNvSpPr txBox="1"/>
          <p:nvPr/>
        </p:nvSpPr>
        <p:spPr>
          <a:xfrm>
            <a:off x="556472" y="2222984"/>
            <a:ext cx="4753579" cy="1477328"/>
          </a:xfrm>
          <a:prstGeom prst="rect">
            <a:avLst/>
          </a:prstGeom>
          <a:noFill/>
        </p:spPr>
        <p:txBody>
          <a:bodyPr wrap="square" rtlCol="0">
            <a:spAutoFit/>
          </a:bodyPr>
          <a:lstStyle/>
          <a:p>
            <a:pPr marL="285750" indent="-285750">
              <a:buFont typeface="Wingdings" pitchFamily="2" charset="2"/>
              <a:buChar char="Ø"/>
            </a:pPr>
            <a:r>
              <a:rPr kumimoji="1" lang="zh-CN" altLang="en-US" dirty="0">
                <a:solidFill>
                  <a:schemeClr val="bg1"/>
                </a:solidFill>
                <a:latin typeface="Microsoft YaHei" panose="020B0503020204020204" pitchFamily="34" charset="-122"/>
                <a:ea typeface="Microsoft YaHei" panose="020B0503020204020204" pitchFamily="34" charset="-122"/>
              </a:rPr>
              <a:t>基于模型</a:t>
            </a:r>
            <a:r>
              <a:rPr kumimoji="1" lang="en-US" altLang="zh-CN" dirty="0">
                <a:solidFill>
                  <a:schemeClr val="bg1"/>
                </a:solidFill>
                <a:latin typeface="Microsoft YaHei" panose="020B0503020204020204" pitchFamily="34" charset="-122"/>
                <a:ea typeface="Microsoft YaHei" panose="020B0503020204020204" pitchFamily="34" charset="-122"/>
              </a:rPr>
              <a:t> (mode-based) </a:t>
            </a:r>
            <a:r>
              <a:rPr kumimoji="1" lang="zh-CN" altLang="en-US" dirty="0">
                <a:solidFill>
                  <a:schemeClr val="bg1"/>
                </a:solidFill>
                <a:latin typeface="Microsoft YaHei" panose="020B0503020204020204" pitchFamily="34" charset="-122"/>
                <a:ea typeface="Microsoft YaHei" panose="020B0503020204020204" pitchFamily="34" charset="-122"/>
              </a:rPr>
              <a:t>的强化学习</a:t>
            </a:r>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有环境模型</a:t>
            </a:r>
            <a:endParaRPr kumimoji="1" lang="en-US" altLang="zh-CN" dirty="0">
              <a:solidFill>
                <a:schemeClr val="bg1"/>
              </a:solidFill>
              <a:latin typeface="Microsoft YaHei" panose="020B0503020204020204" pitchFamily="34" charset="-122"/>
              <a:ea typeface="Microsoft YaHei" panose="020B0503020204020204" pitchFamily="34" charset="-122"/>
            </a:endParaRPr>
          </a:p>
          <a:p>
            <a:pPr lvl="1"/>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r>
              <a:rPr kumimoji="1" lang="zh-CN" altLang="en-US" dirty="0">
                <a:solidFill>
                  <a:schemeClr val="bg1"/>
                </a:solidFill>
                <a:latin typeface="Microsoft YaHei" panose="020B0503020204020204" pitchFamily="34" charset="-122"/>
                <a:ea typeface="Microsoft YaHei" panose="020B0503020204020204" pitchFamily="34" charset="-122"/>
              </a:rPr>
              <a:t>模型无关</a:t>
            </a:r>
            <a:r>
              <a:rPr kumimoji="1" lang="en-US" altLang="zh-CN" dirty="0">
                <a:solidFill>
                  <a:schemeClr val="bg1"/>
                </a:solidFill>
                <a:latin typeface="Microsoft YaHei" panose="020B0503020204020204" pitchFamily="34" charset="-122"/>
                <a:ea typeface="Microsoft YaHei" panose="020B0503020204020204" pitchFamily="34" charset="-122"/>
              </a:rPr>
              <a:t> (mode-free) </a:t>
            </a:r>
            <a:r>
              <a:rPr kumimoji="1" lang="zh-CN" altLang="en-US" dirty="0">
                <a:solidFill>
                  <a:schemeClr val="bg1"/>
                </a:solidFill>
                <a:latin typeface="Microsoft YaHei" panose="020B0503020204020204" pitchFamily="34" charset="-122"/>
                <a:ea typeface="Microsoft YaHei" panose="020B0503020204020204" pitchFamily="34" charset="-122"/>
              </a:rPr>
              <a:t>的强化学习</a:t>
            </a:r>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没有环境模型</a:t>
            </a:r>
          </a:p>
        </p:txBody>
      </p:sp>
      <p:sp>
        <p:nvSpPr>
          <p:cNvPr id="33" name="文本框 32">
            <a:extLst>
              <a:ext uri="{FF2B5EF4-FFF2-40B4-BE49-F238E27FC236}">
                <a16:creationId xmlns:a16="http://schemas.microsoft.com/office/drawing/2014/main" id="{41EADC56-CDB9-EC4D-B8A7-5FAB416AFF47}"/>
              </a:ext>
            </a:extLst>
          </p:cNvPr>
          <p:cNvSpPr txBox="1"/>
          <p:nvPr/>
        </p:nvSpPr>
        <p:spPr>
          <a:xfrm>
            <a:off x="6411943" y="2222984"/>
            <a:ext cx="4335227" cy="3970318"/>
          </a:xfrm>
          <a:prstGeom prst="rect">
            <a:avLst/>
          </a:prstGeom>
          <a:noFill/>
        </p:spPr>
        <p:txBody>
          <a:bodyPr wrap="square" rtlCol="0">
            <a:spAutoFit/>
          </a:bodyPr>
          <a:lstStyle/>
          <a:p>
            <a:pPr marL="285750" indent="-285750">
              <a:buFont typeface="Wingdings" pitchFamily="2" charset="2"/>
              <a:buChar char="Ø"/>
            </a:pPr>
            <a:r>
              <a:rPr kumimoji="1" lang="zh-CN" altLang="en-US" dirty="0">
                <a:solidFill>
                  <a:schemeClr val="bg1"/>
                </a:solidFill>
                <a:latin typeface="Microsoft YaHei" panose="020B0503020204020204" pitchFamily="34" charset="-122"/>
                <a:ea typeface="Microsoft YaHei" panose="020B0503020204020204" pitchFamily="34" charset="-122"/>
              </a:rPr>
              <a:t>基于价值</a:t>
            </a:r>
            <a:r>
              <a:rPr kumimoji="1" lang="en-US" altLang="zh-CN" dirty="0">
                <a:solidFill>
                  <a:schemeClr val="bg1"/>
                </a:solidFill>
                <a:latin typeface="Microsoft YaHei" panose="020B0503020204020204" pitchFamily="34" charset="-122"/>
                <a:ea typeface="Microsoft YaHei" panose="020B0503020204020204" pitchFamily="34" charset="-122"/>
              </a:rPr>
              <a:t> (value-based) </a:t>
            </a:r>
            <a:r>
              <a:rPr kumimoji="1" lang="zh-CN" altLang="en-US" dirty="0">
                <a:solidFill>
                  <a:schemeClr val="bg1"/>
                </a:solidFill>
                <a:latin typeface="Microsoft YaHei" panose="020B0503020204020204" pitchFamily="34" charset="-122"/>
                <a:ea typeface="Microsoft YaHei" panose="020B0503020204020204" pitchFamily="34" charset="-122"/>
              </a:rPr>
              <a:t>的强化学习</a:t>
            </a:r>
            <a:endParaRPr kumimoji="1" lang="en-US" altLang="zh-CN" dirty="0">
              <a:solidFill>
                <a:schemeClr val="bg1"/>
              </a:solidFill>
              <a:latin typeface="Microsoft YaHei" panose="020B0503020204020204" pitchFamily="34" charset="-122"/>
              <a:ea typeface="Microsoft YaHei" panose="020B0503020204020204" pitchFamily="34" charset="-122"/>
            </a:endParaRPr>
          </a:p>
          <a:p>
            <a:pPr lvl="1"/>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学习价值函数</a:t>
            </a:r>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没有策略（隐含）</a:t>
            </a:r>
            <a:endParaRPr kumimoji="1" lang="en-US" altLang="zh-CN" dirty="0">
              <a:solidFill>
                <a:schemeClr val="bg1"/>
              </a:solidFill>
              <a:latin typeface="Microsoft YaHei" panose="020B0503020204020204" pitchFamily="34" charset="-122"/>
              <a:ea typeface="Microsoft YaHei" panose="020B0503020204020204" pitchFamily="34" charset="-122"/>
            </a:endParaRPr>
          </a:p>
          <a:p>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r>
              <a:rPr kumimoji="1" lang="zh-CN" altLang="en-US" dirty="0">
                <a:solidFill>
                  <a:schemeClr val="bg1"/>
                </a:solidFill>
                <a:latin typeface="Microsoft YaHei" panose="020B0503020204020204" pitchFamily="34" charset="-122"/>
                <a:ea typeface="Microsoft YaHei" panose="020B0503020204020204" pitchFamily="34" charset="-122"/>
              </a:rPr>
              <a:t>基于策略 </a:t>
            </a:r>
            <a:r>
              <a:rPr kumimoji="1" lang="en-US" altLang="zh-CN" dirty="0">
                <a:solidFill>
                  <a:schemeClr val="bg1"/>
                </a:solidFill>
                <a:latin typeface="Microsoft YaHei" panose="020B0503020204020204" pitchFamily="34" charset="-122"/>
                <a:ea typeface="Microsoft YaHei" panose="020B0503020204020204" pitchFamily="34" charset="-122"/>
              </a:rPr>
              <a:t>(policy-based) </a:t>
            </a:r>
            <a:r>
              <a:rPr kumimoji="1" lang="zh-CN" altLang="en-US" dirty="0">
                <a:solidFill>
                  <a:schemeClr val="bg1"/>
                </a:solidFill>
                <a:latin typeface="Microsoft YaHei" panose="020B0503020204020204" pitchFamily="34" charset="-122"/>
                <a:ea typeface="Microsoft YaHei" panose="020B0503020204020204" pitchFamily="34" charset="-122"/>
              </a:rPr>
              <a:t>的强化学习</a:t>
            </a:r>
            <a:endParaRPr kumimoji="1" lang="en-US" altLang="zh-CN" dirty="0">
              <a:solidFill>
                <a:schemeClr val="bg1"/>
              </a:solidFill>
              <a:latin typeface="Microsoft YaHei" panose="020B0503020204020204" pitchFamily="34" charset="-122"/>
              <a:ea typeface="Microsoft YaHei" panose="020B0503020204020204" pitchFamily="34" charset="-122"/>
            </a:endParaRPr>
          </a:p>
          <a:p>
            <a:pPr lvl="1"/>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学习策略</a:t>
            </a:r>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没有价值函数</a:t>
            </a:r>
            <a:endParaRPr kumimoji="1" lang="en-US" altLang="zh-CN" dirty="0">
              <a:solidFill>
                <a:schemeClr val="bg1"/>
              </a:solidFill>
              <a:latin typeface="Microsoft YaHei" panose="020B0503020204020204" pitchFamily="34" charset="-122"/>
              <a:ea typeface="Microsoft YaHei" panose="020B0503020204020204" pitchFamily="34" charset="-122"/>
            </a:endParaRPr>
          </a:p>
          <a:p>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r>
              <a:rPr kumimoji="1" lang="en-US" altLang="zh-CN" dirty="0">
                <a:solidFill>
                  <a:schemeClr val="bg1"/>
                </a:solidFill>
                <a:latin typeface="Microsoft YaHei" panose="020B0503020204020204" pitchFamily="34" charset="-122"/>
                <a:ea typeface="Microsoft YaHei" panose="020B0503020204020204" pitchFamily="34" charset="-122"/>
              </a:rPr>
              <a:t>Actor-Critic</a:t>
            </a:r>
            <a:r>
              <a:rPr kumimoji="1" lang="zh-CN" altLang="en-US" dirty="0">
                <a:solidFill>
                  <a:schemeClr val="bg1"/>
                </a:solidFill>
                <a:latin typeface="Microsoft YaHei" panose="020B0503020204020204" pitchFamily="34" charset="-122"/>
                <a:ea typeface="Microsoft YaHei" panose="020B0503020204020204" pitchFamily="34" charset="-122"/>
              </a:rPr>
              <a:t> 的强化学习</a:t>
            </a:r>
            <a:endParaRPr kumimoji="1" lang="en-US" altLang="zh-CN" dirty="0">
              <a:solidFill>
                <a:schemeClr val="bg1"/>
              </a:solidFill>
              <a:latin typeface="Microsoft YaHei" panose="020B0503020204020204" pitchFamily="34" charset="-122"/>
              <a:ea typeface="Microsoft YaHei" panose="020B0503020204020204" pitchFamily="34" charset="-122"/>
            </a:endParaRPr>
          </a:p>
          <a:p>
            <a:pPr lvl="1"/>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学习价值函数</a:t>
            </a:r>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742950" lvl="1"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学习策略</a:t>
            </a:r>
            <a:endParaRPr kumimoji="1" lang="en-US" altLang="zh-CN"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96753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标题 1">
            <a:extLst>
              <a:ext uri="{FF2B5EF4-FFF2-40B4-BE49-F238E27FC236}">
                <a16:creationId xmlns:a16="http://schemas.microsoft.com/office/drawing/2014/main" id="{70451643-56A0-4A0B-B0AC-BC1D8F5EEFB8}"/>
              </a:ext>
            </a:extLst>
          </p:cNvPr>
          <p:cNvSpPr txBox="1">
            <a:spLocks/>
          </p:cNvSpPr>
          <p:nvPr/>
        </p:nvSpPr>
        <p:spPr>
          <a:xfrm>
            <a:off x="3008944" y="490560"/>
            <a:ext cx="5570756" cy="523220"/>
          </a:xfrm>
          <a:prstGeom prst="rect">
            <a:avLst/>
          </a:prstGeom>
          <a:extLst>
            <a:ext uri="{C572A759-6A51-4108-AA02-DFA0A04FC94B}">
              <ma14:wrappingTextBoxFlag xmlns:ma14="http://schemas.microsoft.com/office/mac/drawingml/2011/main" xmlns="" val="1"/>
            </a:ext>
          </a:extLst>
        </p:spPr>
        <p:txBody>
          <a:bodyPr wrap="none">
            <a:spAutoFit/>
          </a:bodyPr>
          <a:lstStyle>
            <a:defPPr>
              <a:defRPr lang="zh-CN"/>
            </a:defPPr>
            <a:lvl1pPr lvl="0" algn="ctr">
              <a:defRPr sz="2800">
                <a:solidFill>
                  <a:schemeClr val="bg1"/>
                </a:solidFill>
                <a:latin typeface="Abadi" panose="020B0604020104020204" pitchFamily="34" charset="0"/>
              </a:defRPr>
            </a:lvl1pPr>
            <a:lvl2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2pPr>
            <a:lvl3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3pPr>
            <a:lvl4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4pPr>
            <a:lvl5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5pPr>
            <a:lvl6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6pPr>
            <a:lvl7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7pPr>
            <a:lvl8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8pPr>
            <a:lvl9pPr marL="0" marR="0" indent="0">
              <a:lnSpc>
                <a:spcPct val="90000"/>
              </a:lnSpc>
              <a:spcBef>
                <a:spcPts val="0"/>
              </a:spcBef>
              <a:spcAft>
                <a:spcPts val="0"/>
              </a:spcAft>
              <a:buClrTx/>
              <a:buSzTx/>
              <a:buFontTx/>
              <a:buNone/>
              <a:tabLst/>
              <a:defRPr sz="3200" b="0" i="0" u="none" strike="noStrike" cap="none" spc="0" baseline="0">
                <a:ln>
                  <a:noFill/>
                </a:ln>
                <a:solidFill>
                  <a:srgbClr val="DDDDDD"/>
                </a:solidFill>
                <a:uFillTx/>
                <a:latin typeface="PingFang SC Light"/>
                <a:ea typeface="PingFang SC Light"/>
                <a:cs typeface="PingFang SC Light"/>
              </a:defRPr>
            </a:lvl9pPr>
          </a:lstStyle>
          <a:p>
            <a:r>
              <a:rPr lang="zh-CN" altLang="en-US" dirty="0">
                <a:latin typeface="Microsoft YaHei" panose="020B0503020204020204" pitchFamily="34" charset="-122"/>
                <a:ea typeface="Microsoft YaHei" panose="020B0503020204020204" pitchFamily="34" charset="-122"/>
              </a:rPr>
              <a:t>监督学习、无监督学习和强化学习</a:t>
            </a:r>
            <a:endParaRPr lang="en-US" altLang="zh-CN" dirty="0">
              <a:latin typeface="Microsoft YaHei" panose="020B0503020204020204" pitchFamily="34" charset="-122"/>
              <a:ea typeface="Microsoft YaHei" panose="020B0503020204020204" pitchFamily="34" charset="-122"/>
            </a:endParaRPr>
          </a:p>
        </p:txBody>
      </p:sp>
      <p:grpSp>
        <p:nvGrpSpPr>
          <p:cNvPr id="89" name="组合 88">
            <a:extLst>
              <a:ext uri="{FF2B5EF4-FFF2-40B4-BE49-F238E27FC236}">
                <a16:creationId xmlns:a16="http://schemas.microsoft.com/office/drawing/2014/main" id="{A7B288DF-EE68-4BD7-ABD8-C02B8DEE0D0F}"/>
              </a:ext>
            </a:extLst>
          </p:cNvPr>
          <p:cNvGrpSpPr/>
          <p:nvPr/>
        </p:nvGrpSpPr>
        <p:grpSpPr>
          <a:xfrm flipH="1">
            <a:off x="1514088" y="753951"/>
            <a:ext cx="1558132" cy="45719"/>
            <a:chOff x="9098280" y="792480"/>
            <a:chExt cx="1558132" cy="45719"/>
          </a:xfrm>
        </p:grpSpPr>
        <p:cxnSp>
          <p:nvCxnSpPr>
            <p:cNvPr id="94" name="直接连接符 93">
              <a:extLst>
                <a:ext uri="{FF2B5EF4-FFF2-40B4-BE49-F238E27FC236}">
                  <a16:creationId xmlns:a16="http://schemas.microsoft.com/office/drawing/2014/main" id="{E3266D09-B17A-46E9-BAAD-56B73A4C69A3}"/>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5" name="直接连接符 94">
              <a:extLst>
                <a:ext uri="{FF2B5EF4-FFF2-40B4-BE49-F238E27FC236}">
                  <a16:creationId xmlns:a16="http://schemas.microsoft.com/office/drawing/2014/main" id="{4E3E42FD-FDC4-4452-8D15-39DA9483D49A}"/>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6" name="椭圆 95">
              <a:extLst>
                <a:ext uri="{FF2B5EF4-FFF2-40B4-BE49-F238E27FC236}">
                  <a16:creationId xmlns:a16="http://schemas.microsoft.com/office/drawing/2014/main" id="{95EA723A-E8D9-4C4A-93A7-5298D1849F23}"/>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90" name="组合 89">
            <a:extLst>
              <a:ext uri="{FF2B5EF4-FFF2-40B4-BE49-F238E27FC236}">
                <a16:creationId xmlns:a16="http://schemas.microsoft.com/office/drawing/2014/main" id="{74331405-F963-4B19-BC7D-E4E6C9E9F933}"/>
              </a:ext>
            </a:extLst>
          </p:cNvPr>
          <p:cNvGrpSpPr/>
          <p:nvPr/>
        </p:nvGrpSpPr>
        <p:grpSpPr>
          <a:xfrm>
            <a:off x="8478516" y="753951"/>
            <a:ext cx="1558132" cy="45719"/>
            <a:chOff x="9098280" y="792480"/>
            <a:chExt cx="1558132" cy="45719"/>
          </a:xfrm>
        </p:grpSpPr>
        <p:cxnSp>
          <p:nvCxnSpPr>
            <p:cNvPr id="91" name="直接连接符 90">
              <a:extLst>
                <a:ext uri="{FF2B5EF4-FFF2-40B4-BE49-F238E27FC236}">
                  <a16:creationId xmlns:a16="http://schemas.microsoft.com/office/drawing/2014/main" id="{0AA1736E-6D1A-48CB-97CC-4060E4A1D784}"/>
                </a:ext>
              </a:extLst>
            </p:cNvPr>
            <p:cNvCxnSpPr>
              <a:cxnSpLocks/>
            </p:cNvCxnSpPr>
            <p:nvPr/>
          </p:nvCxnSpPr>
          <p:spPr>
            <a:xfrm>
              <a:off x="9134167" y="815339"/>
              <a:ext cx="1522245" cy="0"/>
            </a:xfrm>
            <a:prstGeom prst="line">
              <a:avLst/>
            </a:prstGeom>
            <a:noFill/>
            <a:ln w="9525" cap="flat" cmpd="sng" algn="ctr">
              <a:gradFill>
                <a:gsLst>
                  <a:gs pos="100000">
                    <a:srgbClr val="43F6FF">
                      <a:alpha val="0"/>
                    </a:srgbClr>
                  </a:gs>
                  <a:gs pos="0">
                    <a:srgbClr val="43F6FF">
                      <a:alpha val="70000"/>
                    </a:srgbClr>
                  </a:gs>
                </a:gsLst>
                <a:lin ang="0" scaled="0"/>
              </a:gradFill>
              <a:prstDash val="solid"/>
              <a:miter lim="800000"/>
            </a:ln>
            <a:effectLst/>
          </p:spPr>
        </p:cxnSp>
        <p:cxnSp>
          <p:nvCxnSpPr>
            <p:cNvPr id="92" name="直接连接符 91">
              <a:extLst>
                <a:ext uri="{FF2B5EF4-FFF2-40B4-BE49-F238E27FC236}">
                  <a16:creationId xmlns:a16="http://schemas.microsoft.com/office/drawing/2014/main" id="{D338C7B6-895D-429F-A9DB-1336C4F622BF}"/>
                </a:ext>
              </a:extLst>
            </p:cNvPr>
            <p:cNvCxnSpPr>
              <a:cxnSpLocks/>
            </p:cNvCxnSpPr>
            <p:nvPr/>
          </p:nvCxnSpPr>
          <p:spPr>
            <a:xfrm>
              <a:off x="9134168" y="815339"/>
              <a:ext cx="339778" cy="0"/>
            </a:xfrm>
            <a:prstGeom prst="line">
              <a:avLst/>
            </a:prstGeom>
            <a:noFill/>
            <a:ln w="25400" cap="rnd" cmpd="sng" algn="ctr">
              <a:solidFill>
                <a:srgbClr val="43F6FF"/>
              </a:solidFill>
              <a:prstDash val="solid"/>
              <a:miter lim="800000"/>
            </a:ln>
            <a:effectLst/>
          </p:spPr>
        </p:cxnSp>
        <p:sp>
          <p:nvSpPr>
            <p:cNvPr id="93" name="椭圆 92">
              <a:extLst>
                <a:ext uri="{FF2B5EF4-FFF2-40B4-BE49-F238E27FC236}">
                  <a16:creationId xmlns:a16="http://schemas.microsoft.com/office/drawing/2014/main" id="{1186BD1A-A6C0-447A-892C-4F22DA83487D}"/>
                </a:ext>
              </a:extLst>
            </p:cNvPr>
            <p:cNvSpPr/>
            <p:nvPr/>
          </p:nvSpPr>
          <p:spPr>
            <a:xfrm>
              <a:off x="9098280" y="792480"/>
              <a:ext cx="45719" cy="45719"/>
            </a:xfrm>
            <a:prstGeom prst="ellipse">
              <a:avLst/>
            </a:prstGeom>
            <a:solidFill>
              <a:srgbClr val="43F6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11" name="组合 10">
            <a:extLst>
              <a:ext uri="{FF2B5EF4-FFF2-40B4-BE49-F238E27FC236}">
                <a16:creationId xmlns:a16="http://schemas.microsoft.com/office/drawing/2014/main" id="{8602BA0B-0BB6-EF40-8353-D205ECB0F4BF}"/>
              </a:ext>
            </a:extLst>
          </p:cNvPr>
          <p:cNvGrpSpPr/>
          <p:nvPr/>
        </p:nvGrpSpPr>
        <p:grpSpPr>
          <a:xfrm>
            <a:off x="391887" y="1799347"/>
            <a:ext cx="3971825" cy="3973084"/>
            <a:chOff x="1377538" y="1443087"/>
            <a:chExt cx="3971825" cy="3973084"/>
          </a:xfrm>
        </p:grpSpPr>
        <p:sp>
          <p:nvSpPr>
            <p:cNvPr id="76" name="椭圆 75">
              <a:extLst>
                <a:ext uri="{FF2B5EF4-FFF2-40B4-BE49-F238E27FC236}">
                  <a16:creationId xmlns:a16="http://schemas.microsoft.com/office/drawing/2014/main" id="{03B0E7BA-5161-F944-8D17-99E6C5BC491A}"/>
                </a:ext>
              </a:extLst>
            </p:cNvPr>
            <p:cNvSpPr/>
            <p:nvPr/>
          </p:nvSpPr>
          <p:spPr>
            <a:xfrm>
              <a:off x="1377538" y="1443087"/>
              <a:ext cx="3971825" cy="397182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highlight>
                  <a:srgbClr val="FFFF00"/>
                </a:highlight>
              </a:endParaRPr>
            </a:p>
          </p:txBody>
        </p:sp>
        <p:sp>
          <p:nvSpPr>
            <p:cNvPr id="9" name="椭圆 8">
              <a:extLst>
                <a:ext uri="{FF2B5EF4-FFF2-40B4-BE49-F238E27FC236}">
                  <a16:creationId xmlns:a16="http://schemas.microsoft.com/office/drawing/2014/main" id="{BE8D2150-4995-BA4E-B0E7-E1F9D0BDC13E}"/>
                </a:ext>
              </a:extLst>
            </p:cNvPr>
            <p:cNvSpPr/>
            <p:nvPr/>
          </p:nvSpPr>
          <p:spPr>
            <a:xfrm>
              <a:off x="1514088" y="1793175"/>
              <a:ext cx="2291938" cy="229193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椭圆 72">
              <a:extLst>
                <a:ext uri="{FF2B5EF4-FFF2-40B4-BE49-F238E27FC236}">
                  <a16:creationId xmlns:a16="http://schemas.microsoft.com/office/drawing/2014/main" id="{143DAB32-2787-C745-8E81-73D6B09E2BCE}"/>
                </a:ext>
              </a:extLst>
            </p:cNvPr>
            <p:cNvSpPr/>
            <p:nvPr/>
          </p:nvSpPr>
          <p:spPr>
            <a:xfrm>
              <a:off x="2888728" y="1793175"/>
              <a:ext cx="2291938" cy="229193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FF0000"/>
                </a:highlight>
              </a:endParaRPr>
            </a:p>
          </p:txBody>
        </p:sp>
        <p:sp>
          <p:nvSpPr>
            <p:cNvPr id="74" name="椭圆 73">
              <a:extLst>
                <a:ext uri="{FF2B5EF4-FFF2-40B4-BE49-F238E27FC236}">
                  <a16:creationId xmlns:a16="http://schemas.microsoft.com/office/drawing/2014/main" id="{E863DC93-51FF-EB44-BF62-013F1D14E1F7}"/>
                </a:ext>
              </a:extLst>
            </p:cNvPr>
            <p:cNvSpPr/>
            <p:nvPr/>
          </p:nvSpPr>
          <p:spPr>
            <a:xfrm>
              <a:off x="2133133" y="3124233"/>
              <a:ext cx="2291938" cy="229193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F17CBAFC-C24A-714F-9CB0-9FB12BCD75FB}"/>
                </a:ext>
              </a:extLst>
            </p:cNvPr>
            <p:cNvSpPr txBox="1"/>
            <p:nvPr/>
          </p:nvSpPr>
          <p:spPr>
            <a:xfrm>
              <a:off x="1647893" y="2569812"/>
              <a:ext cx="1136280" cy="369332"/>
            </a:xfrm>
            <a:prstGeom prst="rect">
              <a:avLst/>
            </a:prstGeom>
            <a:noFill/>
          </p:spPr>
          <p:txBody>
            <a:bodyPr wrap="squar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监督学习</a:t>
              </a:r>
            </a:p>
          </p:txBody>
        </p:sp>
        <p:sp>
          <p:nvSpPr>
            <p:cNvPr id="78" name="文本框 77">
              <a:extLst>
                <a:ext uri="{FF2B5EF4-FFF2-40B4-BE49-F238E27FC236}">
                  <a16:creationId xmlns:a16="http://schemas.microsoft.com/office/drawing/2014/main" id="{AC2471CE-3274-F34A-B306-5DCAE32F55DF}"/>
                </a:ext>
              </a:extLst>
            </p:cNvPr>
            <p:cNvSpPr txBox="1"/>
            <p:nvPr/>
          </p:nvSpPr>
          <p:spPr>
            <a:xfrm>
              <a:off x="3799816" y="2579857"/>
              <a:ext cx="1490171" cy="369332"/>
            </a:xfrm>
            <a:prstGeom prst="rect">
              <a:avLst/>
            </a:prstGeom>
            <a:noFill/>
          </p:spPr>
          <p:txBody>
            <a:bodyPr wrap="squar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无监督学习</a:t>
              </a:r>
            </a:p>
          </p:txBody>
        </p:sp>
        <p:sp>
          <p:nvSpPr>
            <p:cNvPr id="103" name="文本框 102">
              <a:extLst>
                <a:ext uri="{FF2B5EF4-FFF2-40B4-BE49-F238E27FC236}">
                  <a16:creationId xmlns:a16="http://schemas.microsoft.com/office/drawing/2014/main" id="{FC2EFC61-BD2F-6A41-8493-BA4F7686E3D7}"/>
                </a:ext>
              </a:extLst>
            </p:cNvPr>
            <p:cNvSpPr txBox="1"/>
            <p:nvPr/>
          </p:nvSpPr>
          <p:spPr>
            <a:xfrm>
              <a:off x="3003497" y="3124233"/>
              <a:ext cx="719905" cy="584775"/>
            </a:xfrm>
            <a:prstGeom prst="rect">
              <a:avLst/>
            </a:prstGeom>
            <a:noFill/>
          </p:spPr>
          <p:txBody>
            <a:bodyPr wrap="square" rtlCol="0">
              <a:spAutoFit/>
            </a:bodyPr>
            <a:lstStyle/>
            <a:p>
              <a:r>
                <a:rPr kumimoji="1" lang="zh-CN" altLang="en-US" sz="1600" dirty="0">
                  <a:solidFill>
                    <a:srgbClr val="FF0000"/>
                  </a:solidFill>
                  <a:latin typeface="Microsoft YaHei" panose="020B0503020204020204" pitchFamily="34" charset="-122"/>
                  <a:ea typeface="Microsoft YaHei" panose="020B0503020204020204" pitchFamily="34" charset="-122"/>
                </a:rPr>
                <a:t>机器学习</a:t>
              </a:r>
            </a:p>
          </p:txBody>
        </p:sp>
        <p:sp>
          <p:nvSpPr>
            <p:cNvPr id="112" name="文本框 111">
              <a:extLst>
                <a:ext uri="{FF2B5EF4-FFF2-40B4-BE49-F238E27FC236}">
                  <a16:creationId xmlns:a16="http://schemas.microsoft.com/office/drawing/2014/main" id="{A17386A4-4E3C-4649-B7C8-6EFA75772FD9}"/>
                </a:ext>
              </a:extLst>
            </p:cNvPr>
            <p:cNvSpPr txBox="1"/>
            <p:nvPr/>
          </p:nvSpPr>
          <p:spPr>
            <a:xfrm>
              <a:off x="2697409" y="4677084"/>
              <a:ext cx="1136280" cy="369332"/>
            </a:xfrm>
            <a:prstGeom prst="rect">
              <a:avLst/>
            </a:prstGeom>
            <a:noFill/>
          </p:spPr>
          <p:txBody>
            <a:bodyPr wrap="square" rtlCol="0">
              <a:spAutoFit/>
            </a:bodyPr>
            <a:lstStyle/>
            <a:p>
              <a:r>
                <a:rPr kumimoji="1" lang="zh-CN" altLang="en-US" dirty="0">
                  <a:solidFill>
                    <a:schemeClr val="bg1"/>
                  </a:solidFill>
                  <a:latin typeface="Microsoft YaHei" panose="020B0503020204020204" pitchFamily="34" charset="-122"/>
                  <a:ea typeface="Microsoft YaHei" panose="020B0503020204020204" pitchFamily="34" charset="-122"/>
                </a:rPr>
                <a:t>强化学习</a:t>
              </a:r>
            </a:p>
          </p:txBody>
        </p:sp>
      </p:grpSp>
      <p:sp>
        <p:nvSpPr>
          <p:cNvPr id="12" name="文本框 11">
            <a:extLst>
              <a:ext uri="{FF2B5EF4-FFF2-40B4-BE49-F238E27FC236}">
                <a16:creationId xmlns:a16="http://schemas.microsoft.com/office/drawing/2014/main" id="{34CE104B-30B4-714C-9074-0AA08712FC9A}"/>
              </a:ext>
            </a:extLst>
          </p:cNvPr>
          <p:cNvSpPr txBox="1"/>
          <p:nvPr/>
        </p:nvSpPr>
        <p:spPr>
          <a:xfrm>
            <a:off x="5225267" y="1430015"/>
            <a:ext cx="973651" cy="369332"/>
          </a:xfrm>
          <a:prstGeom prst="rect">
            <a:avLst/>
          </a:prstGeom>
          <a:noFill/>
        </p:spPr>
        <p:txBody>
          <a:bodyPr wrap="square" rtlCol="0">
            <a:spAutoFit/>
          </a:bodyPr>
          <a:lstStyle/>
          <a:p>
            <a:pPr marL="285750" indent="-285750">
              <a:buFont typeface="Wingdings" pitchFamily="2" charset="2"/>
              <a:buChar char="p"/>
            </a:pPr>
            <a:r>
              <a:rPr kumimoji="1" lang="zh-CN" altLang="en-US" b="1" dirty="0">
                <a:solidFill>
                  <a:srgbClr val="42F7FF"/>
                </a:solidFill>
                <a:latin typeface="Microsoft YaHei" panose="020B0503020204020204" pitchFamily="34" charset="-122"/>
                <a:ea typeface="Microsoft YaHei" panose="020B0503020204020204" pitchFamily="34" charset="-122"/>
              </a:rPr>
              <a:t>预测</a:t>
            </a:r>
          </a:p>
        </p:txBody>
      </p:sp>
      <p:sp>
        <p:nvSpPr>
          <p:cNvPr id="148" name="文本框 147">
            <a:extLst>
              <a:ext uri="{FF2B5EF4-FFF2-40B4-BE49-F238E27FC236}">
                <a16:creationId xmlns:a16="http://schemas.microsoft.com/office/drawing/2014/main" id="{F9F4599D-ACF5-2A43-8478-70F4AEA6D439}"/>
              </a:ext>
            </a:extLst>
          </p:cNvPr>
          <p:cNvSpPr txBox="1"/>
          <p:nvPr/>
        </p:nvSpPr>
        <p:spPr>
          <a:xfrm>
            <a:off x="5225268" y="4022440"/>
            <a:ext cx="1128031" cy="369332"/>
          </a:xfrm>
          <a:prstGeom prst="rect">
            <a:avLst/>
          </a:prstGeom>
          <a:noFill/>
        </p:spPr>
        <p:txBody>
          <a:bodyPr wrap="square" rtlCol="0">
            <a:spAutoFit/>
          </a:bodyPr>
          <a:lstStyle/>
          <a:p>
            <a:pPr marL="285750" indent="-285750">
              <a:buFont typeface="Wingdings" pitchFamily="2" charset="2"/>
              <a:buChar char="p"/>
            </a:pPr>
            <a:r>
              <a:rPr kumimoji="1" lang="zh-CN" altLang="en-US" b="1" dirty="0">
                <a:solidFill>
                  <a:srgbClr val="42F7FF"/>
                </a:solidFill>
                <a:latin typeface="Microsoft YaHei" panose="020B0503020204020204" pitchFamily="34" charset="-122"/>
                <a:ea typeface="Microsoft YaHei" panose="020B0503020204020204" pitchFamily="34" charset="-122"/>
              </a:rPr>
              <a:t>决策</a:t>
            </a:r>
          </a:p>
        </p:txBody>
      </p:sp>
      <p:sp>
        <p:nvSpPr>
          <p:cNvPr id="149" name="文本框 148">
            <a:extLst>
              <a:ext uri="{FF2B5EF4-FFF2-40B4-BE49-F238E27FC236}">
                <a16:creationId xmlns:a16="http://schemas.microsoft.com/office/drawing/2014/main" id="{1C2D0A2F-ABBE-DC44-9578-6A9BEDA12095}"/>
              </a:ext>
            </a:extLst>
          </p:cNvPr>
          <p:cNvSpPr txBox="1"/>
          <p:nvPr/>
        </p:nvSpPr>
        <p:spPr>
          <a:xfrm>
            <a:off x="5652780" y="1849794"/>
            <a:ext cx="3971824" cy="369332"/>
          </a:xfrm>
          <a:prstGeom prst="rect">
            <a:avLst/>
          </a:prstGeom>
          <a:noFill/>
        </p:spPr>
        <p:txBody>
          <a:bodyPr wrap="square" rtlCol="0">
            <a:spAutoFit/>
          </a:bodyPr>
          <a:lstStyle/>
          <a:p>
            <a:pPr marL="285750" indent="-285750">
              <a:buFont typeface="Wingdings" pitchFamily="2" charset="2"/>
              <a:buChar char="Ø"/>
            </a:pPr>
            <a:r>
              <a:rPr kumimoji="1" lang="zh-CN" altLang="en-US" dirty="0">
                <a:solidFill>
                  <a:schemeClr val="bg1"/>
                </a:solidFill>
                <a:latin typeface="Microsoft YaHei" panose="020B0503020204020204" pitchFamily="34" charset="-122"/>
                <a:ea typeface="Microsoft YaHei" panose="020B0503020204020204" pitchFamily="34" charset="-122"/>
              </a:rPr>
              <a:t>监督学习：根据数据预测所需输出</a:t>
            </a:r>
          </a:p>
        </p:txBody>
      </p:sp>
      <p:sp>
        <p:nvSpPr>
          <p:cNvPr id="150" name="文本框 149">
            <a:extLst>
              <a:ext uri="{FF2B5EF4-FFF2-40B4-BE49-F238E27FC236}">
                <a16:creationId xmlns:a16="http://schemas.microsoft.com/office/drawing/2014/main" id="{1E678D7E-D7F4-174F-BE1A-F6454F916C1F}"/>
              </a:ext>
            </a:extLst>
          </p:cNvPr>
          <p:cNvSpPr txBox="1"/>
          <p:nvPr/>
        </p:nvSpPr>
        <p:spPr>
          <a:xfrm>
            <a:off x="6792811" y="2254456"/>
            <a:ext cx="2380655" cy="646331"/>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数据独立同分布</a:t>
            </a:r>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有正确的标签</a:t>
            </a:r>
          </a:p>
        </p:txBody>
      </p:sp>
      <p:sp>
        <p:nvSpPr>
          <p:cNvPr id="151" name="文本框 150">
            <a:extLst>
              <a:ext uri="{FF2B5EF4-FFF2-40B4-BE49-F238E27FC236}">
                <a16:creationId xmlns:a16="http://schemas.microsoft.com/office/drawing/2014/main" id="{9B91895A-5446-E44C-BE35-C7202131A311}"/>
              </a:ext>
            </a:extLst>
          </p:cNvPr>
          <p:cNvSpPr txBox="1"/>
          <p:nvPr/>
        </p:nvSpPr>
        <p:spPr>
          <a:xfrm>
            <a:off x="5605402" y="2936117"/>
            <a:ext cx="3971824" cy="369332"/>
          </a:xfrm>
          <a:prstGeom prst="rect">
            <a:avLst/>
          </a:prstGeom>
          <a:noFill/>
        </p:spPr>
        <p:txBody>
          <a:bodyPr wrap="square" rtlCol="0">
            <a:spAutoFit/>
          </a:bodyPr>
          <a:lstStyle/>
          <a:p>
            <a:pPr marL="285750" indent="-285750">
              <a:buFont typeface="Wingdings" pitchFamily="2" charset="2"/>
              <a:buChar char="Ø"/>
            </a:pPr>
            <a:r>
              <a:rPr kumimoji="1" lang="zh-CN" altLang="en-US" dirty="0">
                <a:solidFill>
                  <a:schemeClr val="bg1"/>
                </a:solidFill>
                <a:latin typeface="Microsoft YaHei" panose="020B0503020204020204" pitchFamily="34" charset="-122"/>
                <a:ea typeface="Microsoft YaHei" panose="020B0503020204020204" pitchFamily="34" charset="-122"/>
              </a:rPr>
              <a:t>无监督学习：生成数据实例</a:t>
            </a:r>
          </a:p>
        </p:txBody>
      </p:sp>
      <p:sp>
        <p:nvSpPr>
          <p:cNvPr id="152" name="文本框 151">
            <a:extLst>
              <a:ext uri="{FF2B5EF4-FFF2-40B4-BE49-F238E27FC236}">
                <a16:creationId xmlns:a16="http://schemas.microsoft.com/office/drawing/2014/main" id="{4714DBCD-7C0F-0143-B351-AD7E26CDB5DF}"/>
              </a:ext>
            </a:extLst>
          </p:cNvPr>
          <p:cNvSpPr txBox="1"/>
          <p:nvPr/>
        </p:nvSpPr>
        <p:spPr>
          <a:xfrm>
            <a:off x="6792811" y="3391226"/>
            <a:ext cx="3039958" cy="646331"/>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数据独立同分布</a:t>
            </a:r>
            <a:endParaRPr kumimoji="1" lang="en-US" altLang="zh-CN" dirty="0">
              <a:solidFill>
                <a:schemeClr val="bg1"/>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只有数据的特征，无标签</a:t>
            </a:r>
            <a:endParaRPr kumimoji="1" lang="en-US" altLang="zh-CN" dirty="0">
              <a:solidFill>
                <a:schemeClr val="bg1"/>
              </a:solidFill>
              <a:latin typeface="Microsoft YaHei" panose="020B0503020204020204" pitchFamily="34" charset="-122"/>
              <a:ea typeface="Microsoft YaHei" panose="020B0503020204020204" pitchFamily="34" charset="-122"/>
            </a:endParaRPr>
          </a:p>
        </p:txBody>
      </p:sp>
      <p:sp>
        <p:nvSpPr>
          <p:cNvPr id="153" name="文本框 152">
            <a:extLst>
              <a:ext uri="{FF2B5EF4-FFF2-40B4-BE49-F238E27FC236}">
                <a16:creationId xmlns:a16="http://schemas.microsoft.com/office/drawing/2014/main" id="{34FD0190-C102-1642-85DC-FE33E5298237}"/>
              </a:ext>
            </a:extLst>
          </p:cNvPr>
          <p:cNvSpPr txBox="1"/>
          <p:nvPr/>
        </p:nvSpPr>
        <p:spPr>
          <a:xfrm>
            <a:off x="5652780" y="4569882"/>
            <a:ext cx="3971824" cy="369332"/>
          </a:xfrm>
          <a:prstGeom prst="rect">
            <a:avLst/>
          </a:prstGeom>
          <a:noFill/>
        </p:spPr>
        <p:txBody>
          <a:bodyPr wrap="square" rtlCol="0">
            <a:spAutoFit/>
          </a:bodyPr>
          <a:lstStyle/>
          <a:p>
            <a:pPr marL="285750" indent="-285750">
              <a:buFont typeface="Wingdings" pitchFamily="2" charset="2"/>
              <a:buChar char="Ø"/>
            </a:pPr>
            <a:r>
              <a:rPr kumimoji="1" lang="zh-CN" altLang="en-US" dirty="0">
                <a:solidFill>
                  <a:schemeClr val="bg1"/>
                </a:solidFill>
                <a:latin typeface="Microsoft YaHei" panose="020B0503020204020204" pitchFamily="34" charset="-122"/>
                <a:ea typeface="Microsoft YaHei" panose="020B0503020204020204" pitchFamily="34" charset="-122"/>
              </a:rPr>
              <a:t>强化学习：在动态环境中采取行动</a:t>
            </a:r>
          </a:p>
        </p:txBody>
      </p:sp>
      <p:sp>
        <p:nvSpPr>
          <p:cNvPr id="154" name="文本框 153">
            <a:extLst>
              <a:ext uri="{FF2B5EF4-FFF2-40B4-BE49-F238E27FC236}">
                <a16:creationId xmlns:a16="http://schemas.microsoft.com/office/drawing/2014/main" id="{795F3335-AA27-7347-B2F3-61B741E10FE0}"/>
              </a:ext>
            </a:extLst>
          </p:cNvPr>
          <p:cNvSpPr txBox="1"/>
          <p:nvPr/>
        </p:nvSpPr>
        <p:spPr>
          <a:xfrm>
            <a:off x="6792809" y="5079510"/>
            <a:ext cx="4738131" cy="646331"/>
          </a:xfrm>
          <a:prstGeom prst="rect">
            <a:avLst/>
          </a:prstGeom>
          <a:noFill/>
        </p:spPr>
        <p:txBody>
          <a:bodyPr wrap="square" rtlCol="0">
            <a:spAutoFit/>
          </a:bodyPr>
          <a:lstStyle/>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数据是时序相关的，不 </a:t>
            </a:r>
            <a:r>
              <a:rPr kumimoji="1" lang="en-US" altLang="zh-CN" dirty="0">
                <a:solidFill>
                  <a:schemeClr val="bg1"/>
                </a:solidFill>
                <a:latin typeface="Microsoft YaHei" panose="020B0503020204020204" pitchFamily="34" charset="-122"/>
                <a:ea typeface="Microsoft YaHei" panose="020B0503020204020204" pitchFamily="34" charset="-122"/>
              </a:rPr>
              <a:t>i.i.d</a:t>
            </a:r>
          </a:p>
          <a:p>
            <a:pPr marL="285750" indent="-285750">
              <a:buFont typeface="Arial" panose="020B0604020202020204" pitchFamily="34" charset="0"/>
              <a:buChar char="•"/>
            </a:pPr>
            <a:r>
              <a:rPr kumimoji="1" lang="zh-CN" altLang="en-US" dirty="0">
                <a:solidFill>
                  <a:schemeClr val="bg1"/>
                </a:solidFill>
                <a:latin typeface="Microsoft YaHei" panose="020B0503020204020204" pitchFamily="34" charset="-122"/>
                <a:ea typeface="Microsoft YaHei" panose="020B0503020204020204" pitchFamily="34" charset="-122"/>
              </a:rPr>
              <a:t>没有正确的标签，只有每一步的 </a:t>
            </a:r>
            <a:r>
              <a:rPr kumimoji="1" lang="en-US" altLang="zh-CN" dirty="0">
                <a:solidFill>
                  <a:schemeClr val="bg1"/>
                </a:solidFill>
                <a:latin typeface="Microsoft YaHei" panose="020B0503020204020204" pitchFamily="34" charset="-122"/>
                <a:ea typeface="Microsoft YaHei" panose="020B0503020204020204" pitchFamily="34" charset="-122"/>
              </a:rPr>
              <a:t>reward</a:t>
            </a:r>
          </a:p>
        </p:txBody>
      </p:sp>
    </p:spTree>
    <p:extLst>
      <p:ext uri="{BB962C8B-B14F-4D97-AF65-F5344CB8AC3E}">
        <p14:creationId xmlns:p14="http://schemas.microsoft.com/office/powerpoint/2010/main" val="213174019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8075</TotalTime>
  <Words>4660</Words>
  <Application>Microsoft Office PowerPoint</Application>
  <PresentationFormat>宽屏</PresentationFormat>
  <Paragraphs>811</Paragraphs>
  <Slides>69</Slides>
  <Notes>60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69</vt:i4>
      </vt:variant>
    </vt:vector>
  </HeadingPairs>
  <TitlesOfParts>
    <vt:vector size="79" baseType="lpstr">
      <vt:lpstr>等线</vt:lpstr>
      <vt:lpstr>等线 Light</vt:lpstr>
      <vt:lpstr>Microsoft YaHei</vt:lpstr>
      <vt:lpstr>Abadi</vt:lpstr>
      <vt:lpstr>Arial</vt:lpstr>
      <vt:lpstr>Cambria Math</vt:lpstr>
      <vt:lpstr>Helvetica</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8618206292783</dc:creator>
  <cp:lastModifiedBy>乐 沅</cp:lastModifiedBy>
  <cp:revision>657</cp:revision>
  <dcterms:created xsi:type="dcterms:W3CDTF">2019-11-27T00:41:04Z</dcterms:created>
  <dcterms:modified xsi:type="dcterms:W3CDTF">2021-10-09T14:11:55Z</dcterms:modified>
</cp:coreProperties>
</file>